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13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4"/>
  </p:notesMasterIdLst>
  <p:sldIdLst>
    <p:sldId id="271" r:id="rId6"/>
    <p:sldId id="427" r:id="rId7"/>
    <p:sldId id="428" r:id="rId8"/>
    <p:sldId id="412" r:id="rId9"/>
    <p:sldId id="430" r:id="rId10"/>
    <p:sldId id="414" r:id="rId11"/>
    <p:sldId id="415" r:id="rId12"/>
    <p:sldId id="416" r:id="rId13"/>
    <p:sldId id="417" r:id="rId14"/>
    <p:sldId id="418" r:id="rId15"/>
    <p:sldId id="419" r:id="rId16"/>
    <p:sldId id="420" r:id="rId17"/>
    <p:sldId id="421" r:id="rId18"/>
    <p:sldId id="422" r:id="rId19"/>
    <p:sldId id="423" r:id="rId20"/>
    <p:sldId id="424" r:id="rId21"/>
    <p:sldId id="425" r:id="rId22"/>
    <p:sldId id="426" r:id="rId2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  <a:srgbClr val="6094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>
        <p:scale>
          <a:sx n="75" d="100"/>
          <a:sy n="75" d="100"/>
        </p:scale>
        <p:origin x="198" y="-180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ln w="2857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rgbClr val="FF0000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452-49F6-AC99-2592173EFA18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7452-49F6-AC99-2592173EFA18}"/>
              </c:ext>
            </c:extLst>
          </c:dPt>
          <c:dPt>
            <c:idx val="2"/>
            <c:bubble3D val="0"/>
            <c:spPr>
              <a:solidFill>
                <a:srgbClr val="FF0000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452-49F6-AC99-2592173EFA18}"/>
              </c:ext>
            </c:extLst>
          </c:dPt>
          <c:dPt>
            <c:idx val="3"/>
            <c:bubble3D val="0"/>
            <c:spPr>
              <a:solidFill>
                <a:schemeClr val="bg1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7452-49F6-AC99-2592173EFA18}"/>
              </c:ext>
            </c:extLst>
          </c:dPt>
          <c:dPt>
            <c:idx val="4"/>
            <c:bubble3D val="0"/>
            <c:spPr>
              <a:solidFill>
                <a:schemeClr val="bg1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7452-49F6-AC99-2592173EFA18}"/>
              </c:ext>
            </c:extLst>
          </c:dPt>
          <c:cat>
            <c:numRef>
              <c:f>Sheet1!$A$2:$A$6</c:f>
              <c:numCache>
                <c:formatCode>General</c:formatCode>
                <c:ptCount val="5"/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452-49F6-AC99-2592173EFA1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rgbClr val="FF3399"/>
            </a:solidFill>
            <a:ln w="2857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rgbClr val="FF3399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884-4726-8355-26830F6ECD62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5884-4726-8355-26830F6ECD62}"/>
              </c:ext>
            </c:extLst>
          </c:dPt>
          <c:dPt>
            <c:idx val="2"/>
            <c:bubble3D val="0"/>
            <c:spPr>
              <a:solidFill>
                <a:srgbClr val="FF3399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5884-4726-8355-26830F6ECD62}"/>
              </c:ext>
            </c:extLst>
          </c:dPt>
          <c:dPt>
            <c:idx val="3"/>
            <c:bubble3D val="0"/>
            <c:spPr>
              <a:solidFill>
                <a:srgbClr val="FF3399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5884-4726-8355-26830F6ECD62}"/>
              </c:ext>
            </c:extLst>
          </c:dPt>
          <c:dPt>
            <c:idx val="4"/>
            <c:bubble3D val="0"/>
            <c:spPr>
              <a:solidFill>
                <a:srgbClr val="FF3399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5884-4726-8355-26830F6ECD62}"/>
              </c:ext>
            </c:extLst>
          </c:dPt>
          <c:cat>
            <c:numRef>
              <c:f>Sheet1!$A$2:$A$6</c:f>
              <c:numCache>
                <c:formatCode>General</c:formatCode>
                <c:ptCount val="5"/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5884-4726-8355-26830F6ECD6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bg1"/>
            </a:solidFill>
            <a:ln w="2857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rgbClr val="00B0F0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1AA-47ED-866F-213DFBBAC0B0}"/>
              </c:ext>
            </c:extLst>
          </c:dPt>
          <c:dPt>
            <c:idx val="1"/>
            <c:bubble3D val="0"/>
            <c:spPr>
              <a:solidFill>
                <a:srgbClr val="00B0F0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1AA-47ED-866F-213DFBBAC0B0}"/>
              </c:ext>
            </c:extLst>
          </c:dPt>
          <c:dPt>
            <c:idx val="2"/>
            <c:bubble3D val="0"/>
            <c:spPr>
              <a:solidFill>
                <a:srgbClr val="00B0F0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1AA-47ED-866F-213DFBBAC0B0}"/>
              </c:ext>
            </c:extLst>
          </c:dPt>
          <c:dPt>
            <c:idx val="3"/>
            <c:bubble3D val="0"/>
            <c:spPr>
              <a:solidFill>
                <a:schemeClr val="bg1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F1AA-47ED-866F-213DFBBAC0B0}"/>
              </c:ext>
            </c:extLst>
          </c:dPt>
          <c:dPt>
            <c:idx val="4"/>
            <c:bubble3D val="0"/>
            <c:spPr>
              <a:solidFill>
                <a:schemeClr val="bg1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F1AA-47ED-866F-213DFBBAC0B0}"/>
              </c:ext>
            </c:extLst>
          </c:dPt>
          <c:dPt>
            <c:idx val="5"/>
            <c:bubble3D val="0"/>
            <c:spPr>
              <a:solidFill>
                <a:schemeClr val="bg1"/>
              </a:solidFill>
              <a:ln w="28575">
                <a:solidFill>
                  <a:schemeClr val="tx1"/>
                </a:solidFill>
              </a:ln>
              <a:effectLst/>
            </c:spPr>
          </c:dPt>
          <c:dPt>
            <c:idx val="6"/>
            <c:bubble3D val="0"/>
            <c:spPr>
              <a:solidFill>
                <a:schemeClr val="bg1"/>
              </a:solidFill>
              <a:ln w="28575">
                <a:solidFill>
                  <a:schemeClr val="tx1"/>
                </a:solidFill>
              </a:ln>
              <a:effectLst/>
            </c:spPr>
          </c:dPt>
          <c:dPt>
            <c:idx val="7"/>
            <c:bubble3D val="0"/>
            <c:spPr>
              <a:solidFill>
                <a:schemeClr val="bg1"/>
              </a:solidFill>
              <a:ln w="28575">
                <a:solidFill>
                  <a:schemeClr val="tx1"/>
                </a:solidFill>
              </a:ln>
              <a:effectLst/>
            </c:spPr>
          </c:dPt>
          <c:cat>
            <c:numRef>
              <c:f>Sheet1!$A$2:$A$9</c:f>
              <c:numCache>
                <c:formatCode>General</c:formatCode>
                <c:ptCount val="8"/>
              </c:numCache>
            </c:numRef>
          </c:cat>
          <c:val>
            <c:numRef>
              <c:f>Sheet1!$B$2:$B$9</c:f>
              <c:numCache>
                <c:formatCode>General</c:formatCode>
                <c:ptCount val="8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F1AA-47ED-866F-213DFBBAC0B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bg1"/>
            </a:solidFill>
            <a:ln w="2857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rgbClr val="00B0F0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D9D-4E2F-B937-0538F8C7B530}"/>
              </c:ext>
            </c:extLst>
          </c:dPt>
          <c:dPt>
            <c:idx val="1"/>
            <c:bubble3D val="0"/>
            <c:spPr>
              <a:solidFill>
                <a:srgbClr val="00B0F0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D9D-4E2F-B937-0538F8C7B530}"/>
              </c:ext>
            </c:extLst>
          </c:dPt>
          <c:dPt>
            <c:idx val="2"/>
            <c:bubble3D val="0"/>
            <c:spPr>
              <a:solidFill>
                <a:srgbClr val="00B0F0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ED9D-4E2F-B937-0538F8C7B530}"/>
              </c:ext>
            </c:extLst>
          </c:dPt>
          <c:dPt>
            <c:idx val="3"/>
            <c:bubble3D val="0"/>
            <c:spPr>
              <a:solidFill>
                <a:srgbClr val="00B0F0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ED9D-4E2F-B937-0538F8C7B530}"/>
              </c:ext>
            </c:extLst>
          </c:dPt>
          <c:dPt>
            <c:idx val="4"/>
            <c:bubble3D val="0"/>
            <c:spPr>
              <a:solidFill>
                <a:srgbClr val="00B0F0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ED9D-4E2F-B937-0538F8C7B530}"/>
              </c:ext>
            </c:extLst>
          </c:dPt>
          <c:dPt>
            <c:idx val="5"/>
            <c:bubble3D val="0"/>
            <c:spPr>
              <a:solidFill>
                <a:schemeClr val="bg1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ED9D-4E2F-B937-0538F8C7B530}"/>
              </c:ext>
            </c:extLst>
          </c:dPt>
          <c:dPt>
            <c:idx val="6"/>
            <c:bubble3D val="0"/>
            <c:spPr>
              <a:solidFill>
                <a:schemeClr val="bg1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ED9D-4E2F-B937-0538F8C7B530}"/>
              </c:ext>
            </c:extLst>
          </c:dPt>
          <c:dPt>
            <c:idx val="7"/>
            <c:bubble3D val="0"/>
            <c:spPr>
              <a:solidFill>
                <a:schemeClr val="bg1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ED9D-4E2F-B937-0538F8C7B530}"/>
              </c:ext>
            </c:extLst>
          </c:dPt>
          <c:cat>
            <c:numRef>
              <c:f>Sheet1!$A$2:$A$9</c:f>
              <c:numCache>
                <c:formatCode>General</c:formatCode>
                <c:ptCount val="8"/>
              </c:numCache>
            </c:numRef>
          </c:cat>
          <c:val>
            <c:numRef>
              <c:f>Sheet1!$B$2:$B$9</c:f>
              <c:numCache>
                <c:formatCode>General</c:formatCode>
                <c:ptCount val="8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ED9D-4E2F-B937-0538F8C7B53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bg1"/>
            </a:solidFill>
            <a:ln w="2857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rgbClr val="00B0F0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0F0-43B4-8421-D22C86F295C7}"/>
              </c:ext>
            </c:extLst>
          </c:dPt>
          <c:dPt>
            <c:idx val="1"/>
            <c:bubble3D val="0"/>
            <c:spPr>
              <a:solidFill>
                <a:srgbClr val="00B0F0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0F0-43B4-8421-D22C86F295C7}"/>
              </c:ext>
            </c:extLst>
          </c:dPt>
          <c:dPt>
            <c:idx val="2"/>
            <c:bubble3D val="0"/>
            <c:spPr>
              <a:solidFill>
                <a:srgbClr val="00B0F0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E0F0-43B4-8421-D22C86F295C7}"/>
              </c:ext>
            </c:extLst>
          </c:dPt>
          <c:dPt>
            <c:idx val="3"/>
            <c:bubble3D val="0"/>
            <c:spPr>
              <a:solidFill>
                <a:srgbClr val="00B0F0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E0F0-43B4-8421-D22C86F295C7}"/>
              </c:ext>
            </c:extLst>
          </c:dPt>
          <c:dPt>
            <c:idx val="4"/>
            <c:bubble3D val="0"/>
            <c:spPr>
              <a:solidFill>
                <a:srgbClr val="00B0F0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E0F0-43B4-8421-D22C86F295C7}"/>
              </c:ext>
            </c:extLst>
          </c:dPt>
          <c:dPt>
            <c:idx val="5"/>
            <c:bubble3D val="0"/>
            <c:spPr>
              <a:solidFill>
                <a:srgbClr val="00B0F0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E0F0-43B4-8421-D22C86F295C7}"/>
              </c:ext>
            </c:extLst>
          </c:dPt>
          <c:dPt>
            <c:idx val="6"/>
            <c:bubble3D val="0"/>
            <c:spPr>
              <a:solidFill>
                <a:schemeClr val="bg1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E0F0-43B4-8421-D22C86F295C7}"/>
              </c:ext>
            </c:extLst>
          </c:dPt>
          <c:dPt>
            <c:idx val="7"/>
            <c:bubble3D val="0"/>
            <c:spPr>
              <a:solidFill>
                <a:schemeClr val="bg1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E0F0-43B4-8421-D22C86F295C7}"/>
              </c:ext>
            </c:extLst>
          </c:dPt>
          <c:cat>
            <c:numRef>
              <c:f>Sheet1!$A$2:$A$9</c:f>
              <c:numCache>
                <c:formatCode>General</c:formatCode>
                <c:ptCount val="8"/>
              </c:numCache>
            </c:numRef>
          </c:cat>
          <c:val>
            <c:numRef>
              <c:f>Sheet1!$B$2:$B$9</c:f>
              <c:numCache>
                <c:formatCode>General</c:formatCode>
                <c:ptCount val="8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E0F0-43B4-8421-D22C86F295C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bg1"/>
            </a:solidFill>
            <a:ln w="2857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bg1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A6A3-4178-93EE-6E7899BF770F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A6A3-4178-93EE-6E7899BF770F}"/>
              </c:ext>
            </c:extLst>
          </c:dPt>
          <c:dPt>
            <c:idx val="2"/>
            <c:bubble3D val="0"/>
            <c:spPr>
              <a:solidFill>
                <a:schemeClr val="bg1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A6A3-4178-93EE-6E7899BF770F}"/>
              </c:ext>
            </c:extLst>
          </c:dPt>
          <c:dPt>
            <c:idx val="3"/>
            <c:bubble3D val="0"/>
            <c:spPr>
              <a:solidFill>
                <a:schemeClr val="bg1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A6A3-4178-93EE-6E7899BF770F}"/>
              </c:ext>
            </c:extLst>
          </c:dPt>
          <c:dPt>
            <c:idx val="4"/>
            <c:bubble3D val="0"/>
            <c:spPr>
              <a:solidFill>
                <a:schemeClr val="bg1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A6A3-4178-93EE-6E7899BF770F}"/>
              </c:ext>
            </c:extLst>
          </c:dPt>
          <c:dPt>
            <c:idx val="5"/>
            <c:bubble3D val="0"/>
            <c:spPr>
              <a:solidFill>
                <a:schemeClr val="bg1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A6A3-4178-93EE-6E7899BF770F}"/>
              </c:ext>
            </c:extLst>
          </c:dPt>
          <c:dPt>
            <c:idx val="6"/>
            <c:bubble3D val="0"/>
            <c:spPr>
              <a:solidFill>
                <a:schemeClr val="bg1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A6A3-4178-93EE-6E7899BF770F}"/>
              </c:ext>
            </c:extLst>
          </c:dPt>
          <c:dPt>
            <c:idx val="7"/>
            <c:bubble3D val="0"/>
            <c:spPr>
              <a:solidFill>
                <a:schemeClr val="bg1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A6A3-4178-93EE-6E7899BF770F}"/>
              </c:ext>
            </c:extLst>
          </c:dPt>
          <c:cat>
            <c:numRef>
              <c:f>Sheet1!$A$2:$A$9</c:f>
              <c:numCache>
                <c:formatCode>General</c:formatCode>
                <c:ptCount val="8"/>
              </c:numCache>
            </c:numRef>
          </c:cat>
          <c:val>
            <c:numRef>
              <c:f>Sheet1!$B$2:$B$9</c:f>
              <c:numCache>
                <c:formatCode>General</c:formatCode>
                <c:ptCount val="8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A6A3-4178-93EE-6E7899BF770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bg1"/>
            </a:solidFill>
            <a:ln w="28575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bg1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B37D-4C88-9C4D-A3EF2E286B2C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B37D-4C88-9C4D-A3EF2E286B2C}"/>
              </c:ext>
            </c:extLst>
          </c:dPt>
          <c:dPt>
            <c:idx val="2"/>
            <c:bubble3D val="0"/>
            <c:spPr>
              <a:solidFill>
                <a:schemeClr val="bg1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B37D-4C88-9C4D-A3EF2E286B2C}"/>
              </c:ext>
            </c:extLst>
          </c:dPt>
          <c:dPt>
            <c:idx val="3"/>
            <c:bubble3D val="0"/>
            <c:spPr>
              <a:solidFill>
                <a:schemeClr val="bg1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B37D-4C88-9C4D-A3EF2E286B2C}"/>
              </c:ext>
            </c:extLst>
          </c:dPt>
          <c:dPt>
            <c:idx val="4"/>
            <c:bubble3D val="0"/>
            <c:spPr>
              <a:solidFill>
                <a:schemeClr val="bg1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B37D-4C88-9C4D-A3EF2E286B2C}"/>
              </c:ext>
            </c:extLst>
          </c:dPt>
          <c:dPt>
            <c:idx val="5"/>
            <c:bubble3D val="0"/>
            <c:spPr>
              <a:solidFill>
                <a:schemeClr val="bg1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B37D-4C88-9C4D-A3EF2E286B2C}"/>
              </c:ext>
            </c:extLst>
          </c:dPt>
          <c:dPt>
            <c:idx val="6"/>
            <c:bubble3D val="0"/>
            <c:spPr>
              <a:solidFill>
                <a:schemeClr val="bg1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B37D-4C88-9C4D-A3EF2E286B2C}"/>
              </c:ext>
            </c:extLst>
          </c:dPt>
          <c:dPt>
            <c:idx val="7"/>
            <c:bubble3D val="0"/>
            <c:spPr>
              <a:solidFill>
                <a:schemeClr val="bg1"/>
              </a:solidFill>
              <a:ln w="28575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B37D-4C88-9C4D-A3EF2E286B2C}"/>
              </c:ext>
            </c:extLst>
          </c:dPt>
          <c:cat>
            <c:numRef>
              <c:f>Sheet1!$A$2:$A$9</c:f>
              <c:numCache>
                <c:formatCode>General</c:formatCode>
                <c:ptCount val="8"/>
              </c:numCache>
            </c:numRef>
          </c:cat>
          <c:val>
            <c:numRef>
              <c:f>Sheet1!$B$2:$B$9</c:f>
              <c:numCache>
                <c:formatCode>General</c:formatCode>
                <c:ptCount val="8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B37D-4C88-9C4D-A3EF2E286B2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12016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0148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069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54212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947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8273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7803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4392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2177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1471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24159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5691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80160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0359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58313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3359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2913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6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chart" Target="../charts/chart7.xml"/><Relationship Id="rId3" Type="http://schemas.openxmlformats.org/officeDocument/2006/relationships/image" Target="../media/image31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26.png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image" Target="../media/image10.png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Summer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1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Fractions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7037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Explain how the diagram shows both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and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703782"/>
              </a:xfrm>
              <a:prstGeom prst="rect">
                <a:avLst/>
              </a:prstGeom>
              <a:blipFill>
                <a:blip r:embed="rId3"/>
                <a:stretch>
                  <a:fillRect l="-1590" b="-1043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6798287"/>
              </p:ext>
            </p:extLst>
          </p:nvPr>
        </p:nvGraphicFramePr>
        <p:xfrm>
          <a:off x="3059669" y="2635988"/>
          <a:ext cx="3716043" cy="23906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8681">
                  <a:extLst>
                    <a:ext uri="{9D8B030D-6E8A-4147-A177-3AD203B41FA5}">
                      <a16:colId xmlns:a16="http://schemas.microsoft.com/office/drawing/2014/main" val="461083010"/>
                    </a:ext>
                  </a:extLst>
                </a:gridCol>
                <a:gridCol w="1238681">
                  <a:extLst>
                    <a:ext uri="{9D8B030D-6E8A-4147-A177-3AD203B41FA5}">
                      <a16:colId xmlns:a16="http://schemas.microsoft.com/office/drawing/2014/main" val="495900218"/>
                    </a:ext>
                  </a:extLst>
                </a:gridCol>
                <a:gridCol w="1238681">
                  <a:extLst>
                    <a:ext uri="{9D8B030D-6E8A-4147-A177-3AD203B41FA5}">
                      <a16:colId xmlns:a16="http://schemas.microsoft.com/office/drawing/2014/main" val="2539212415"/>
                    </a:ext>
                  </a:extLst>
                </a:gridCol>
              </a:tblGrid>
              <a:tr h="1195307">
                <a:tc>
                  <a:txBody>
                    <a:bodyPr/>
                    <a:lstStyle/>
                    <a:p>
                      <a:endParaRPr lang="en-GB" sz="3500" dirty="0"/>
                    </a:p>
                  </a:txBody>
                  <a:tcPr marL="137678" marR="137678" marT="68838" marB="688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500" dirty="0"/>
                    </a:p>
                  </a:txBody>
                  <a:tcPr marL="137678" marR="137678" marT="68838" marB="688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500" dirty="0"/>
                    </a:p>
                  </a:txBody>
                  <a:tcPr marL="137678" marR="137678" marT="68838" marB="688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7635492"/>
                  </a:ext>
                </a:extLst>
              </a:tr>
              <a:tr h="1195307">
                <a:tc>
                  <a:txBody>
                    <a:bodyPr/>
                    <a:lstStyle/>
                    <a:p>
                      <a:endParaRPr lang="en-GB" sz="3500" dirty="0"/>
                    </a:p>
                  </a:txBody>
                  <a:tcPr marL="137678" marR="137678" marT="68838" marB="688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500" dirty="0"/>
                    </a:p>
                  </a:txBody>
                  <a:tcPr marL="137678" marR="137678" marT="68838" marB="688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500" dirty="0"/>
                    </a:p>
                  </a:txBody>
                  <a:tcPr marL="137678" marR="137678" marT="68838" marB="688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7482427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7988182"/>
              </p:ext>
            </p:extLst>
          </p:nvPr>
        </p:nvGraphicFramePr>
        <p:xfrm>
          <a:off x="10152357" y="1440682"/>
          <a:ext cx="1819413" cy="13421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6471">
                  <a:extLst>
                    <a:ext uri="{9D8B030D-6E8A-4147-A177-3AD203B41FA5}">
                      <a16:colId xmlns:a16="http://schemas.microsoft.com/office/drawing/2014/main" val="461083010"/>
                    </a:ext>
                  </a:extLst>
                </a:gridCol>
                <a:gridCol w="606471">
                  <a:extLst>
                    <a:ext uri="{9D8B030D-6E8A-4147-A177-3AD203B41FA5}">
                      <a16:colId xmlns:a16="http://schemas.microsoft.com/office/drawing/2014/main" val="495900218"/>
                    </a:ext>
                  </a:extLst>
                </a:gridCol>
                <a:gridCol w="606471">
                  <a:extLst>
                    <a:ext uri="{9D8B030D-6E8A-4147-A177-3AD203B41FA5}">
                      <a16:colId xmlns:a16="http://schemas.microsoft.com/office/drawing/2014/main" val="2539212415"/>
                    </a:ext>
                  </a:extLst>
                </a:gridCol>
              </a:tblGrid>
              <a:tr h="666000">
                <a:tc>
                  <a:txBody>
                    <a:bodyPr/>
                    <a:lstStyle/>
                    <a:p>
                      <a:endParaRPr lang="en-GB" sz="3500" dirty="0"/>
                    </a:p>
                  </a:txBody>
                  <a:tcPr marL="137678" marR="137678" marT="68838" marB="688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3500" dirty="0"/>
                    </a:p>
                  </a:txBody>
                  <a:tcPr marL="137678" marR="137678" marT="68838" marB="688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3500"/>
                    </a:p>
                  </a:txBody>
                  <a:tcPr marL="137678" marR="137678" marT="68838" marB="688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17635492"/>
                  </a:ext>
                </a:extLst>
              </a:tr>
              <a:tr h="666000">
                <a:tc>
                  <a:txBody>
                    <a:bodyPr/>
                    <a:lstStyle/>
                    <a:p>
                      <a:endParaRPr lang="en-GB" sz="3500" dirty="0"/>
                    </a:p>
                  </a:txBody>
                  <a:tcPr marL="137678" marR="137678" marT="68838" marB="688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3500" dirty="0"/>
                    </a:p>
                  </a:txBody>
                  <a:tcPr marL="137678" marR="137678" marT="68838" marB="688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3500" dirty="0"/>
                    </a:p>
                  </a:txBody>
                  <a:tcPr marL="137678" marR="137678" marT="68838" marB="688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17482427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7401297"/>
              </p:ext>
            </p:extLst>
          </p:nvPr>
        </p:nvGraphicFramePr>
        <p:xfrm>
          <a:off x="10152357" y="3280336"/>
          <a:ext cx="1819412" cy="13421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4853">
                  <a:extLst>
                    <a:ext uri="{9D8B030D-6E8A-4147-A177-3AD203B41FA5}">
                      <a16:colId xmlns:a16="http://schemas.microsoft.com/office/drawing/2014/main" val="461083010"/>
                    </a:ext>
                  </a:extLst>
                </a:gridCol>
                <a:gridCol w="454853">
                  <a:extLst>
                    <a:ext uri="{9D8B030D-6E8A-4147-A177-3AD203B41FA5}">
                      <a16:colId xmlns:a16="http://schemas.microsoft.com/office/drawing/2014/main" val="495900218"/>
                    </a:ext>
                  </a:extLst>
                </a:gridCol>
                <a:gridCol w="454853">
                  <a:extLst>
                    <a:ext uri="{9D8B030D-6E8A-4147-A177-3AD203B41FA5}">
                      <a16:colId xmlns:a16="http://schemas.microsoft.com/office/drawing/2014/main" val="2539212415"/>
                    </a:ext>
                  </a:extLst>
                </a:gridCol>
                <a:gridCol w="454853">
                  <a:extLst>
                    <a:ext uri="{9D8B030D-6E8A-4147-A177-3AD203B41FA5}">
                      <a16:colId xmlns:a16="http://schemas.microsoft.com/office/drawing/2014/main" val="3129364391"/>
                    </a:ext>
                  </a:extLst>
                </a:gridCol>
              </a:tblGrid>
              <a:tr h="666000">
                <a:tc>
                  <a:txBody>
                    <a:bodyPr/>
                    <a:lstStyle/>
                    <a:p>
                      <a:endParaRPr lang="en-GB" sz="3500" dirty="0"/>
                    </a:p>
                  </a:txBody>
                  <a:tcPr marL="137678" marR="137678" marT="68838" marB="688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3500" dirty="0"/>
                    </a:p>
                  </a:txBody>
                  <a:tcPr marL="137678" marR="137678" marT="68838" marB="688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3500"/>
                    </a:p>
                  </a:txBody>
                  <a:tcPr marL="137678" marR="137678" marT="68838" marB="688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3500"/>
                    </a:p>
                  </a:txBody>
                  <a:tcPr marL="137678" marR="137678" marT="68838" marB="688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17635492"/>
                  </a:ext>
                </a:extLst>
              </a:tr>
              <a:tr h="666000">
                <a:tc>
                  <a:txBody>
                    <a:bodyPr/>
                    <a:lstStyle/>
                    <a:p>
                      <a:endParaRPr lang="en-GB" sz="3500" dirty="0"/>
                    </a:p>
                  </a:txBody>
                  <a:tcPr marL="137678" marR="137678" marT="68838" marB="688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3500" dirty="0"/>
                    </a:p>
                  </a:txBody>
                  <a:tcPr marL="137678" marR="137678" marT="68838" marB="688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3500" dirty="0"/>
                    </a:p>
                  </a:txBody>
                  <a:tcPr marL="137678" marR="137678" marT="68838" marB="688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3500" dirty="0"/>
                    </a:p>
                  </a:txBody>
                  <a:tcPr marL="137678" marR="137678" marT="68838" marB="688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17482427"/>
                  </a:ext>
                </a:extLst>
              </a:tr>
            </a:tbl>
          </a:graphicData>
        </a:graphic>
      </p:graphicFrame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3038941"/>
              </p:ext>
            </p:extLst>
          </p:nvPr>
        </p:nvGraphicFramePr>
        <p:xfrm>
          <a:off x="10152357" y="5026602"/>
          <a:ext cx="1819413" cy="14935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6471">
                  <a:extLst>
                    <a:ext uri="{9D8B030D-6E8A-4147-A177-3AD203B41FA5}">
                      <a16:colId xmlns:a16="http://schemas.microsoft.com/office/drawing/2014/main" val="461083010"/>
                    </a:ext>
                  </a:extLst>
                </a:gridCol>
                <a:gridCol w="606471">
                  <a:extLst>
                    <a:ext uri="{9D8B030D-6E8A-4147-A177-3AD203B41FA5}">
                      <a16:colId xmlns:a16="http://schemas.microsoft.com/office/drawing/2014/main" val="495900218"/>
                    </a:ext>
                  </a:extLst>
                </a:gridCol>
                <a:gridCol w="606471">
                  <a:extLst>
                    <a:ext uri="{9D8B030D-6E8A-4147-A177-3AD203B41FA5}">
                      <a16:colId xmlns:a16="http://schemas.microsoft.com/office/drawing/2014/main" val="2539212415"/>
                    </a:ext>
                  </a:extLst>
                </a:gridCol>
              </a:tblGrid>
              <a:tr h="49785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137678" marR="137678" marT="68838" marB="688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137678" marR="137678" marT="68838" marB="688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137678" marR="137678" marT="68838" marB="688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17635492"/>
                  </a:ext>
                </a:extLst>
              </a:tr>
              <a:tr h="49785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137678" marR="137678" marT="68838" marB="688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137678" marR="137678" marT="68838" marB="688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137678" marR="137678" marT="68838" marB="688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17482427"/>
                  </a:ext>
                </a:extLst>
              </a:tr>
              <a:tr h="497856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137678" marR="137678" marT="68838" marB="688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137678" marR="137678" marT="68838" marB="688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137678" marR="137678" marT="68838" marB="688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20824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0849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Which is the odd one out? Explain why.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1971462"/>
              </p:ext>
            </p:extLst>
          </p:nvPr>
        </p:nvGraphicFramePr>
        <p:xfrm>
          <a:off x="2197447" y="1927899"/>
          <a:ext cx="5069190" cy="7925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6919">
                  <a:extLst>
                    <a:ext uri="{9D8B030D-6E8A-4147-A177-3AD203B41FA5}">
                      <a16:colId xmlns:a16="http://schemas.microsoft.com/office/drawing/2014/main" val="776173674"/>
                    </a:ext>
                  </a:extLst>
                </a:gridCol>
                <a:gridCol w="506919">
                  <a:extLst>
                    <a:ext uri="{9D8B030D-6E8A-4147-A177-3AD203B41FA5}">
                      <a16:colId xmlns:a16="http://schemas.microsoft.com/office/drawing/2014/main" val="3595764460"/>
                    </a:ext>
                  </a:extLst>
                </a:gridCol>
                <a:gridCol w="506919">
                  <a:extLst>
                    <a:ext uri="{9D8B030D-6E8A-4147-A177-3AD203B41FA5}">
                      <a16:colId xmlns:a16="http://schemas.microsoft.com/office/drawing/2014/main" val="873546292"/>
                    </a:ext>
                  </a:extLst>
                </a:gridCol>
                <a:gridCol w="506919">
                  <a:extLst>
                    <a:ext uri="{9D8B030D-6E8A-4147-A177-3AD203B41FA5}">
                      <a16:colId xmlns:a16="http://schemas.microsoft.com/office/drawing/2014/main" val="2057051038"/>
                    </a:ext>
                  </a:extLst>
                </a:gridCol>
                <a:gridCol w="506919">
                  <a:extLst>
                    <a:ext uri="{9D8B030D-6E8A-4147-A177-3AD203B41FA5}">
                      <a16:colId xmlns:a16="http://schemas.microsoft.com/office/drawing/2014/main" val="3338731289"/>
                    </a:ext>
                  </a:extLst>
                </a:gridCol>
                <a:gridCol w="506919">
                  <a:extLst>
                    <a:ext uri="{9D8B030D-6E8A-4147-A177-3AD203B41FA5}">
                      <a16:colId xmlns:a16="http://schemas.microsoft.com/office/drawing/2014/main" val="3459539501"/>
                    </a:ext>
                  </a:extLst>
                </a:gridCol>
                <a:gridCol w="506919">
                  <a:extLst>
                    <a:ext uri="{9D8B030D-6E8A-4147-A177-3AD203B41FA5}">
                      <a16:colId xmlns:a16="http://schemas.microsoft.com/office/drawing/2014/main" val="3694200112"/>
                    </a:ext>
                  </a:extLst>
                </a:gridCol>
                <a:gridCol w="506919">
                  <a:extLst>
                    <a:ext uri="{9D8B030D-6E8A-4147-A177-3AD203B41FA5}">
                      <a16:colId xmlns:a16="http://schemas.microsoft.com/office/drawing/2014/main" val="2227222784"/>
                    </a:ext>
                  </a:extLst>
                </a:gridCol>
                <a:gridCol w="506919">
                  <a:extLst>
                    <a:ext uri="{9D8B030D-6E8A-4147-A177-3AD203B41FA5}">
                      <a16:colId xmlns:a16="http://schemas.microsoft.com/office/drawing/2014/main" val="3991238537"/>
                    </a:ext>
                  </a:extLst>
                </a:gridCol>
                <a:gridCol w="506919">
                  <a:extLst>
                    <a:ext uri="{9D8B030D-6E8A-4147-A177-3AD203B41FA5}">
                      <a16:colId xmlns:a16="http://schemas.microsoft.com/office/drawing/2014/main" val="3121380693"/>
                    </a:ext>
                  </a:extLst>
                </a:gridCol>
              </a:tblGrid>
              <a:tr h="792559"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9174012"/>
                  </a:ext>
                </a:extLst>
              </a:tr>
            </a:tbl>
          </a:graphicData>
        </a:graphic>
      </p:graphicFrame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3853771248"/>
              </p:ext>
            </p:extLst>
          </p:nvPr>
        </p:nvGraphicFramePr>
        <p:xfrm>
          <a:off x="6297116" y="3173668"/>
          <a:ext cx="3459810" cy="23065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7269896"/>
              </p:ext>
            </p:extLst>
          </p:nvPr>
        </p:nvGraphicFramePr>
        <p:xfrm>
          <a:off x="3397840" y="4067631"/>
          <a:ext cx="2429376" cy="16064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7344">
                  <a:extLst>
                    <a:ext uri="{9D8B030D-6E8A-4147-A177-3AD203B41FA5}">
                      <a16:colId xmlns:a16="http://schemas.microsoft.com/office/drawing/2014/main" val="1538654314"/>
                    </a:ext>
                  </a:extLst>
                </a:gridCol>
                <a:gridCol w="607344">
                  <a:extLst>
                    <a:ext uri="{9D8B030D-6E8A-4147-A177-3AD203B41FA5}">
                      <a16:colId xmlns:a16="http://schemas.microsoft.com/office/drawing/2014/main" val="2583847154"/>
                    </a:ext>
                  </a:extLst>
                </a:gridCol>
                <a:gridCol w="607344">
                  <a:extLst>
                    <a:ext uri="{9D8B030D-6E8A-4147-A177-3AD203B41FA5}">
                      <a16:colId xmlns:a16="http://schemas.microsoft.com/office/drawing/2014/main" val="3080957988"/>
                    </a:ext>
                  </a:extLst>
                </a:gridCol>
                <a:gridCol w="607344">
                  <a:extLst>
                    <a:ext uri="{9D8B030D-6E8A-4147-A177-3AD203B41FA5}">
                      <a16:colId xmlns:a16="http://schemas.microsoft.com/office/drawing/2014/main" val="2281766677"/>
                    </a:ext>
                  </a:extLst>
                </a:gridCol>
              </a:tblGrid>
              <a:tr h="53549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0407755"/>
                  </a:ext>
                </a:extLst>
              </a:tr>
              <a:tr h="535493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0735742"/>
                  </a:ext>
                </a:extLst>
              </a:tr>
              <a:tr h="53549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95137223"/>
                  </a:ext>
                </a:extLst>
              </a:tr>
            </a:tbl>
          </a:graphicData>
        </a:graphic>
      </p:graphicFrame>
      <p:sp>
        <p:nvSpPr>
          <p:cNvPr id="9" name="Trapezoid 8"/>
          <p:cNvSpPr/>
          <p:nvPr/>
        </p:nvSpPr>
        <p:spPr>
          <a:xfrm>
            <a:off x="748912" y="3757684"/>
            <a:ext cx="1331678" cy="1527781"/>
          </a:xfrm>
          <a:prstGeom prst="trapezoid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42"/>
          <a:stretch/>
        </p:blipFill>
        <p:spPr>
          <a:xfrm>
            <a:off x="1414466" y="3757684"/>
            <a:ext cx="697973" cy="1542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355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               	Teddy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makes this fraction: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	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			Mo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says he can make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an equivalent 						fraction with a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denominator of 9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Dora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disagrees. She says it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can’t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have a </a:t>
            </a: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denominator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of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9 because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</a:t>
            </a: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denominator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would need to be double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3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Who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is correct? Who is incorrect? Explain why.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4253497"/>
              </p:ext>
            </p:extLst>
          </p:nvPr>
        </p:nvGraphicFramePr>
        <p:xfrm>
          <a:off x="3549000" y="1380662"/>
          <a:ext cx="2808000" cy="6906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000">
                  <a:extLst>
                    <a:ext uri="{9D8B030D-6E8A-4147-A177-3AD203B41FA5}">
                      <a16:colId xmlns:a16="http://schemas.microsoft.com/office/drawing/2014/main" val="12417073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1320000427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62659043"/>
                    </a:ext>
                  </a:extLst>
                </a:gridCol>
              </a:tblGrid>
              <a:tr h="690675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66302" marR="166302" marT="83151" marB="831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66302" marR="166302" marT="83151" marB="831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66302" marR="166302" marT="83151" marB="831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2130712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1477" flipH="1">
            <a:off x="770751" y="2362909"/>
            <a:ext cx="1780085" cy="130006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4845" flipH="1">
            <a:off x="7120698" y="3392067"/>
            <a:ext cx="1603128" cy="22650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51" y="736900"/>
            <a:ext cx="1670771" cy="1220226"/>
          </a:xfrm>
          <a:prstGeom prst="rect">
            <a:avLst/>
          </a:prstGeom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0041089"/>
              </p:ext>
            </p:extLst>
          </p:nvPr>
        </p:nvGraphicFramePr>
        <p:xfrm>
          <a:off x="10167514" y="3060434"/>
          <a:ext cx="2808000" cy="6906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000">
                  <a:extLst>
                    <a:ext uri="{9D8B030D-6E8A-4147-A177-3AD203B41FA5}">
                      <a16:colId xmlns:a16="http://schemas.microsoft.com/office/drawing/2014/main" val="12417073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1320000427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62659043"/>
                    </a:ext>
                  </a:extLst>
                </a:gridCol>
              </a:tblGrid>
              <a:tr h="690675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66302" marR="166302" marT="83151" marB="831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66302" marR="166302" marT="83151" marB="831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66302" marR="166302" marT="83151" marB="831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42130712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6696643"/>
              </p:ext>
            </p:extLst>
          </p:nvPr>
        </p:nvGraphicFramePr>
        <p:xfrm>
          <a:off x="10152104" y="1755949"/>
          <a:ext cx="2808002" cy="717953"/>
        </p:xfrm>
        <a:graphic>
          <a:graphicData uri="http://schemas.openxmlformats.org/drawingml/2006/table">
            <a:tbl>
              <a:tblPr/>
              <a:tblGrid>
                <a:gridCol w="312000">
                  <a:extLst>
                    <a:ext uri="{9D8B030D-6E8A-4147-A177-3AD203B41FA5}">
                      <a16:colId xmlns:a16="http://schemas.microsoft.com/office/drawing/2014/main" val="2508701179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990813659"/>
                    </a:ext>
                  </a:extLst>
                </a:gridCol>
                <a:gridCol w="312001">
                  <a:extLst>
                    <a:ext uri="{9D8B030D-6E8A-4147-A177-3AD203B41FA5}">
                      <a16:colId xmlns:a16="http://schemas.microsoft.com/office/drawing/2014/main" val="3784344758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2064260317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1650437128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600945124"/>
                    </a:ext>
                  </a:extLst>
                </a:gridCol>
                <a:gridCol w="312001">
                  <a:extLst>
                    <a:ext uri="{9D8B030D-6E8A-4147-A177-3AD203B41FA5}">
                      <a16:colId xmlns:a16="http://schemas.microsoft.com/office/drawing/2014/main" val="258832439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1839137035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2796658479"/>
                    </a:ext>
                  </a:extLst>
                </a:gridCol>
              </a:tblGrid>
              <a:tr h="717953"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90941" marR="90941" marT="45471" marB="45471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90941" marR="90941" marT="45471" marB="4547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90941" marR="90941" marT="45471" marB="4547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90941" marR="90941" marT="45471" marB="4547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90941" marR="90941" marT="45471" marB="4547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90941" marR="90941" marT="45471" marB="4547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90941" marR="90941" marT="45471" marB="4547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90941" marR="90941" marT="45471" marB="4547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90941" marR="90941" marT="45471" marB="4547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9569558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3566447"/>
              </p:ext>
            </p:extLst>
          </p:nvPr>
        </p:nvGraphicFramePr>
        <p:xfrm>
          <a:off x="10167514" y="4337641"/>
          <a:ext cx="2808002" cy="717953"/>
        </p:xfrm>
        <a:graphic>
          <a:graphicData uri="http://schemas.openxmlformats.org/drawingml/2006/table">
            <a:tbl>
              <a:tblPr/>
              <a:tblGrid>
                <a:gridCol w="312000">
                  <a:extLst>
                    <a:ext uri="{9D8B030D-6E8A-4147-A177-3AD203B41FA5}">
                      <a16:colId xmlns:a16="http://schemas.microsoft.com/office/drawing/2014/main" val="2508701179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990813659"/>
                    </a:ext>
                  </a:extLst>
                </a:gridCol>
                <a:gridCol w="312001">
                  <a:extLst>
                    <a:ext uri="{9D8B030D-6E8A-4147-A177-3AD203B41FA5}">
                      <a16:colId xmlns:a16="http://schemas.microsoft.com/office/drawing/2014/main" val="3784344758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2064260317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1650437128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600945124"/>
                    </a:ext>
                  </a:extLst>
                </a:gridCol>
                <a:gridCol w="312001">
                  <a:extLst>
                    <a:ext uri="{9D8B030D-6E8A-4147-A177-3AD203B41FA5}">
                      <a16:colId xmlns:a16="http://schemas.microsoft.com/office/drawing/2014/main" val="258832439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1839137035"/>
                    </a:ext>
                  </a:extLst>
                </a:gridCol>
                <a:gridCol w="312000">
                  <a:extLst>
                    <a:ext uri="{9D8B030D-6E8A-4147-A177-3AD203B41FA5}">
                      <a16:colId xmlns:a16="http://schemas.microsoft.com/office/drawing/2014/main" val="2796658479"/>
                    </a:ext>
                  </a:extLst>
                </a:gridCol>
              </a:tblGrid>
              <a:tr h="717953"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90941" marR="90941" marT="45471" marB="45471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90941" marR="90941" marT="45471" marB="4547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90941" marR="90941" marT="45471" marB="4547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90941" marR="90941" marT="45471" marB="4547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90941" marR="90941" marT="45471" marB="4547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90941" marR="90941" marT="45471" marB="4547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90941" marR="90941" marT="45471" marB="4547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90941" marR="90941" marT="45471" marB="4547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90941" marR="90941" marT="45471" marB="4547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95695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089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Alex and Tommy are using number lines to explore equivalent fractions.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Alex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 algn="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				Tommy</a:t>
            </a:r>
          </a:p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Who do you agree with? Explain why. 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220"/>
          <a:stretch/>
        </p:blipFill>
        <p:spPr>
          <a:xfrm flipH="1">
            <a:off x="377966" y="907532"/>
            <a:ext cx="1892759" cy="221375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3352">
            <a:off x="7400316" y="4466052"/>
            <a:ext cx="1967782" cy="1437144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7" name="Rounded Rectangular Callout 6"/>
              <p:cNvSpPr/>
              <p:nvPr/>
            </p:nvSpPr>
            <p:spPr>
              <a:xfrm>
                <a:off x="2473068" y="1971428"/>
                <a:ext cx="1596769" cy="1331099"/>
              </a:xfrm>
              <a:prstGeom prst="wedgeRoundRectCallout">
                <a:avLst>
                  <a:gd name="adj1" fmla="val -82156"/>
                  <a:gd name="adj2" fmla="val 18969"/>
                  <a:gd name="adj3" fmla="val 16667"/>
                </a:avLst>
              </a:prstGeom>
              <a:solidFill>
                <a:schemeClr val="accent2">
                  <a:lumMod val="40000"/>
                  <a:lumOff val="60000"/>
                  <a:alpha val="29412"/>
                </a:schemeClr>
              </a:solidFill>
              <a:ln w="28575"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GB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32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num>
                      <m:den>
                        <m:r>
                          <a:rPr kumimoji="0" lang="en-GB" sz="32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6</m:t>
                        </m:r>
                      </m:den>
                    </m:f>
                    <m:r>
                      <a:rPr kumimoji="0" lang="en-GB" sz="32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charset="0"/>
                        <a:ea typeface="+mn-ea"/>
                        <a:cs typeface="+mn-cs"/>
                      </a:rPr>
                      <m:t>=</m:t>
                    </m:r>
                    <m:f>
                      <m:fPr>
                        <m:ctrlPr>
                          <a:rPr kumimoji="0" lang="en-GB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kumimoji="0" lang="en-GB" sz="32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>
          <p:sp>
            <p:nvSpPr>
              <p:cNvPr id="7" name="Rounded Rectangular Callout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3068" y="1971428"/>
                <a:ext cx="1596769" cy="1331099"/>
              </a:xfrm>
              <a:prstGeom prst="wedgeRoundRectCallout">
                <a:avLst>
                  <a:gd name="adj1" fmla="val -82156"/>
                  <a:gd name="adj2" fmla="val 18969"/>
                  <a:gd name="adj3" fmla="val 16667"/>
                </a:avLst>
              </a:prstGeom>
              <a:blipFill>
                <a:blip r:embed="rId5"/>
                <a:stretch>
                  <a:fillRect/>
                </a:stretch>
              </a:blipFill>
              <a:ln w="28575"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Rounded Rectangular Callout 7"/>
              <p:cNvSpPr/>
              <p:nvPr/>
            </p:nvSpPr>
            <p:spPr>
              <a:xfrm>
                <a:off x="5520053" y="4174211"/>
                <a:ext cx="1659858" cy="1331099"/>
              </a:xfrm>
              <a:prstGeom prst="wedgeRoundRectCallout">
                <a:avLst>
                  <a:gd name="adj1" fmla="val 73389"/>
                  <a:gd name="adj2" fmla="val 43558"/>
                  <a:gd name="adj3" fmla="val 16667"/>
                </a:avLst>
              </a:prstGeom>
              <a:solidFill>
                <a:schemeClr val="accent5">
                  <a:lumMod val="40000"/>
                  <a:lumOff val="60000"/>
                  <a:alpha val="36078"/>
                </a:schemeClr>
              </a:solidFill>
              <a:ln w="28575"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GB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32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num>
                      <m:den>
                        <m:r>
                          <a:rPr kumimoji="0" lang="en-GB" sz="32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6</m:t>
                        </m:r>
                      </m:den>
                    </m:f>
                    <m:r>
                      <a:rPr kumimoji="0" lang="en-GB" sz="32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32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kumimoji="0" lang="en-GB" sz="32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>
          <p:sp>
            <p:nvSpPr>
              <p:cNvPr id="8" name="Rounded Rectangular Callout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0053" y="4174211"/>
                <a:ext cx="1659858" cy="1331099"/>
              </a:xfrm>
              <a:prstGeom prst="wedgeRoundRectCallout">
                <a:avLst>
                  <a:gd name="adj1" fmla="val 73389"/>
                  <a:gd name="adj2" fmla="val 43558"/>
                  <a:gd name="adj3" fmla="val 16667"/>
                </a:avLst>
              </a:prstGeom>
              <a:blipFill>
                <a:blip r:embed="rId6"/>
                <a:stretch>
                  <a:fillRect/>
                </a:stretch>
              </a:blipFill>
              <a:ln w="28575">
                <a:solidFill>
                  <a:schemeClr val="accent5">
                    <a:lumMod val="60000"/>
                    <a:lumOff val="40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7722964"/>
              </p:ext>
            </p:extLst>
          </p:nvPr>
        </p:nvGraphicFramePr>
        <p:xfrm>
          <a:off x="4966649" y="1900298"/>
          <a:ext cx="3979182" cy="315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63197">
                  <a:extLst>
                    <a:ext uri="{9D8B030D-6E8A-4147-A177-3AD203B41FA5}">
                      <a16:colId xmlns:a16="http://schemas.microsoft.com/office/drawing/2014/main" val="4109820301"/>
                    </a:ext>
                  </a:extLst>
                </a:gridCol>
                <a:gridCol w="663197">
                  <a:extLst>
                    <a:ext uri="{9D8B030D-6E8A-4147-A177-3AD203B41FA5}">
                      <a16:colId xmlns:a16="http://schemas.microsoft.com/office/drawing/2014/main" val="907722582"/>
                    </a:ext>
                  </a:extLst>
                </a:gridCol>
                <a:gridCol w="663197">
                  <a:extLst>
                    <a:ext uri="{9D8B030D-6E8A-4147-A177-3AD203B41FA5}">
                      <a16:colId xmlns:a16="http://schemas.microsoft.com/office/drawing/2014/main" val="3699072175"/>
                    </a:ext>
                  </a:extLst>
                </a:gridCol>
                <a:gridCol w="663197">
                  <a:extLst>
                    <a:ext uri="{9D8B030D-6E8A-4147-A177-3AD203B41FA5}">
                      <a16:colId xmlns:a16="http://schemas.microsoft.com/office/drawing/2014/main" val="2870456544"/>
                    </a:ext>
                  </a:extLst>
                </a:gridCol>
                <a:gridCol w="663197">
                  <a:extLst>
                    <a:ext uri="{9D8B030D-6E8A-4147-A177-3AD203B41FA5}">
                      <a16:colId xmlns:a16="http://schemas.microsoft.com/office/drawing/2014/main" val="1446392580"/>
                    </a:ext>
                  </a:extLst>
                </a:gridCol>
                <a:gridCol w="663197">
                  <a:extLst>
                    <a:ext uri="{9D8B030D-6E8A-4147-A177-3AD203B41FA5}">
                      <a16:colId xmlns:a16="http://schemas.microsoft.com/office/drawing/2014/main" val="866073087"/>
                    </a:ext>
                  </a:extLst>
                </a:gridCol>
              </a:tblGrid>
              <a:tr h="157820"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312921"/>
                  </a:ext>
                </a:extLst>
              </a:tr>
              <a:tr h="157820"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8444833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4473019"/>
              </p:ext>
            </p:extLst>
          </p:nvPr>
        </p:nvGraphicFramePr>
        <p:xfrm>
          <a:off x="4966649" y="2947565"/>
          <a:ext cx="3979182" cy="315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63197">
                  <a:extLst>
                    <a:ext uri="{9D8B030D-6E8A-4147-A177-3AD203B41FA5}">
                      <a16:colId xmlns:a16="http://schemas.microsoft.com/office/drawing/2014/main" val="4109820301"/>
                    </a:ext>
                  </a:extLst>
                </a:gridCol>
                <a:gridCol w="663197">
                  <a:extLst>
                    <a:ext uri="{9D8B030D-6E8A-4147-A177-3AD203B41FA5}">
                      <a16:colId xmlns:a16="http://schemas.microsoft.com/office/drawing/2014/main" val="907722582"/>
                    </a:ext>
                  </a:extLst>
                </a:gridCol>
                <a:gridCol w="663197">
                  <a:extLst>
                    <a:ext uri="{9D8B030D-6E8A-4147-A177-3AD203B41FA5}">
                      <a16:colId xmlns:a16="http://schemas.microsoft.com/office/drawing/2014/main" val="3699072175"/>
                    </a:ext>
                  </a:extLst>
                </a:gridCol>
                <a:gridCol w="663197">
                  <a:extLst>
                    <a:ext uri="{9D8B030D-6E8A-4147-A177-3AD203B41FA5}">
                      <a16:colId xmlns:a16="http://schemas.microsoft.com/office/drawing/2014/main" val="2870456544"/>
                    </a:ext>
                  </a:extLst>
                </a:gridCol>
                <a:gridCol w="663197">
                  <a:extLst>
                    <a:ext uri="{9D8B030D-6E8A-4147-A177-3AD203B41FA5}">
                      <a16:colId xmlns:a16="http://schemas.microsoft.com/office/drawing/2014/main" val="1446392580"/>
                    </a:ext>
                  </a:extLst>
                </a:gridCol>
                <a:gridCol w="663197">
                  <a:extLst>
                    <a:ext uri="{9D8B030D-6E8A-4147-A177-3AD203B41FA5}">
                      <a16:colId xmlns:a16="http://schemas.microsoft.com/office/drawing/2014/main" val="866073087"/>
                    </a:ext>
                  </a:extLst>
                </a:gridCol>
              </a:tblGrid>
              <a:tr h="157820"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312921"/>
                  </a:ext>
                </a:extLst>
              </a:tr>
              <a:tr h="157820"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8444833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3143941"/>
              </p:ext>
            </p:extLst>
          </p:nvPr>
        </p:nvGraphicFramePr>
        <p:xfrm>
          <a:off x="889551" y="3776964"/>
          <a:ext cx="3979188" cy="315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2132">
                  <a:extLst>
                    <a:ext uri="{9D8B030D-6E8A-4147-A177-3AD203B41FA5}">
                      <a16:colId xmlns:a16="http://schemas.microsoft.com/office/drawing/2014/main" val="4109820301"/>
                    </a:ext>
                  </a:extLst>
                </a:gridCol>
                <a:gridCol w="442132">
                  <a:extLst>
                    <a:ext uri="{9D8B030D-6E8A-4147-A177-3AD203B41FA5}">
                      <a16:colId xmlns:a16="http://schemas.microsoft.com/office/drawing/2014/main" val="907722582"/>
                    </a:ext>
                  </a:extLst>
                </a:gridCol>
                <a:gridCol w="442132">
                  <a:extLst>
                    <a:ext uri="{9D8B030D-6E8A-4147-A177-3AD203B41FA5}">
                      <a16:colId xmlns:a16="http://schemas.microsoft.com/office/drawing/2014/main" val="2002492466"/>
                    </a:ext>
                  </a:extLst>
                </a:gridCol>
                <a:gridCol w="442132">
                  <a:extLst>
                    <a:ext uri="{9D8B030D-6E8A-4147-A177-3AD203B41FA5}">
                      <a16:colId xmlns:a16="http://schemas.microsoft.com/office/drawing/2014/main" val="3699072175"/>
                    </a:ext>
                  </a:extLst>
                </a:gridCol>
                <a:gridCol w="442132">
                  <a:extLst>
                    <a:ext uri="{9D8B030D-6E8A-4147-A177-3AD203B41FA5}">
                      <a16:colId xmlns:a16="http://schemas.microsoft.com/office/drawing/2014/main" val="2870456544"/>
                    </a:ext>
                  </a:extLst>
                </a:gridCol>
                <a:gridCol w="442132">
                  <a:extLst>
                    <a:ext uri="{9D8B030D-6E8A-4147-A177-3AD203B41FA5}">
                      <a16:colId xmlns:a16="http://schemas.microsoft.com/office/drawing/2014/main" val="3321523624"/>
                    </a:ext>
                  </a:extLst>
                </a:gridCol>
                <a:gridCol w="442132">
                  <a:extLst>
                    <a:ext uri="{9D8B030D-6E8A-4147-A177-3AD203B41FA5}">
                      <a16:colId xmlns:a16="http://schemas.microsoft.com/office/drawing/2014/main" val="1446392580"/>
                    </a:ext>
                  </a:extLst>
                </a:gridCol>
                <a:gridCol w="221066">
                  <a:extLst>
                    <a:ext uri="{9D8B030D-6E8A-4147-A177-3AD203B41FA5}">
                      <a16:colId xmlns:a16="http://schemas.microsoft.com/office/drawing/2014/main" val="866073087"/>
                    </a:ext>
                  </a:extLst>
                </a:gridCol>
                <a:gridCol w="221066">
                  <a:extLst>
                    <a:ext uri="{9D8B030D-6E8A-4147-A177-3AD203B41FA5}">
                      <a16:colId xmlns:a16="http://schemas.microsoft.com/office/drawing/2014/main" val="1758945116"/>
                    </a:ext>
                  </a:extLst>
                </a:gridCol>
                <a:gridCol w="442132">
                  <a:extLst>
                    <a:ext uri="{9D8B030D-6E8A-4147-A177-3AD203B41FA5}">
                      <a16:colId xmlns:a16="http://schemas.microsoft.com/office/drawing/2014/main" val="3880950927"/>
                    </a:ext>
                  </a:extLst>
                </a:gridCol>
              </a:tblGrid>
              <a:tr h="157820"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312921"/>
                  </a:ext>
                </a:extLst>
              </a:tr>
              <a:tr h="157820"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8444833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222557"/>
              </p:ext>
            </p:extLst>
          </p:nvPr>
        </p:nvGraphicFramePr>
        <p:xfrm>
          <a:off x="889551" y="4938247"/>
          <a:ext cx="3979182" cy="315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63197">
                  <a:extLst>
                    <a:ext uri="{9D8B030D-6E8A-4147-A177-3AD203B41FA5}">
                      <a16:colId xmlns:a16="http://schemas.microsoft.com/office/drawing/2014/main" val="4109820301"/>
                    </a:ext>
                  </a:extLst>
                </a:gridCol>
                <a:gridCol w="663197">
                  <a:extLst>
                    <a:ext uri="{9D8B030D-6E8A-4147-A177-3AD203B41FA5}">
                      <a16:colId xmlns:a16="http://schemas.microsoft.com/office/drawing/2014/main" val="907722582"/>
                    </a:ext>
                  </a:extLst>
                </a:gridCol>
                <a:gridCol w="663197">
                  <a:extLst>
                    <a:ext uri="{9D8B030D-6E8A-4147-A177-3AD203B41FA5}">
                      <a16:colId xmlns:a16="http://schemas.microsoft.com/office/drawing/2014/main" val="3699072175"/>
                    </a:ext>
                  </a:extLst>
                </a:gridCol>
                <a:gridCol w="663197">
                  <a:extLst>
                    <a:ext uri="{9D8B030D-6E8A-4147-A177-3AD203B41FA5}">
                      <a16:colId xmlns:a16="http://schemas.microsoft.com/office/drawing/2014/main" val="2870456544"/>
                    </a:ext>
                  </a:extLst>
                </a:gridCol>
                <a:gridCol w="663197">
                  <a:extLst>
                    <a:ext uri="{9D8B030D-6E8A-4147-A177-3AD203B41FA5}">
                      <a16:colId xmlns:a16="http://schemas.microsoft.com/office/drawing/2014/main" val="1446392580"/>
                    </a:ext>
                  </a:extLst>
                </a:gridCol>
                <a:gridCol w="663197">
                  <a:extLst>
                    <a:ext uri="{9D8B030D-6E8A-4147-A177-3AD203B41FA5}">
                      <a16:colId xmlns:a16="http://schemas.microsoft.com/office/drawing/2014/main" val="866073087"/>
                    </a:ext>
                  </a:extLst>
                </a:gridCol>
              </a:tblGrid>
              <a:tr h="157820"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312921"/>
                  </a:ext>
                </a:extLst>
              </a:tr>
              <a:tr h="157820">
                <a:tc>
                  <a:txBody>
                    <a:bodyPr/>
                    <a:lstStyle/>
                    <a:p>
                      <a:endParaRPr lang="en-GB" sz="3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300" dirty="0"/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8444833"/>
                  </a:ext>
                </a:extLst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6058254" y="2206560"/>
                <a:ext cx="461010" cy="6127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58254" y="2206560"/>
                <a:ext cx="461010" cy="6127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Rectangle 12"/>
              <p:cNvSpPr/>
              <p:nvPr/>
            </p:nvSpPr>
            <p:spPr>
              <a:xfrm>
                <a:off x="6105856" y="3302527"/>
                <a:ext cx="365806" cy="6127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5856" y="3302527"/>
                <a:ext cx="365806" cy="61273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Box 16"/>
              <p:cNvSpPr txBox="1"/>
              <p:nvPr/>
            </p:nvSpPr>
            <p:spPr>
              <a:xfrm>
                <a:off x="1976889" y="4092604"/>
                <a:ext cx="461010" cy="6127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GB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6889" y="4092604"/>
                <a:ext cx="461010" cy="61273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8" name="Rectangle 17"/>
              <p:cNvSpPr/>
              <p:nvPr/>
            </p:nvSpPr>
            <p:spPr>
              <a:xfrm>
                <a:off x="2036214" y="5246975"/>
                <a:ext cx="365806" cy="6127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6214" y="5246975"/>
                <a:ext cx="365806" cy="6127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44631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938508" y="1934816"/>
                <a:ext cx="8056280" cy="432746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Use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the clues to work out which fraction is being described for each shape.</a:t>
                </a:r>
              </a:p>
              <a:p>
                <a:pPr marL="285750" lvl="0" indent="-285750">
                  <a:buFont typeface="Arial" panose="020B0604020202020204" pitchFamily="34" charset="0"/>
                  <a:buChar char="•"/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My denominator is 6 and my numerator is half of my denominator.</a:t>
                </a:r>
              </a:p>
              <a:p>
                <a:pPr marL="285750" lvl="0" indent="-285750">
                  <a:buFont typeface="Arial" panose="020B0604020202020204" pitchFamily="34" charset="0"/>
                  <a:buChar char="•"/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I am equivalent to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marL="285750" lvl="0" indent="-285750">
                  <a:buFont typeface="Arial" panose="020B0604020202020204" pitchFamily="34" charset="0"/>
                  <a:buChar char="•"/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I am equivalent to one whole</a:t>
                </a:r>
              </a:p>
              <a:p>
                <a:pPr marL="285750" lvl="0" indent="-285750">
                  <a:buFont typeface="Arial" panose="020B0604020202020204" pitchFamily="34" charset="0"/>
                  <a:buChar char="•"/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I am equivalent to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lvl="0"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Can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you write what fraction each shape is worth? </a:t>
                </a:r>
                <a:endParaRPr lang="en-US" sz="2800" dirty="0" smtClean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lvl="0"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Can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you record an equivalent fraction for each one?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8508" y="1934816"/>
                <a:ext cx="8056280" cy="4327467"/>
              </a:xfrm>
              <a:prstGeom prst="rect">
                <a:avLst/>
              </a:prstGeom>
              <a:blipFill>
                <a:blip r:embed="rId3"/>
                <a:stretch>
                  <a:fillRect l="-1589" t="-1408" r="-2421" b="-29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8505137"/>
              </p:ext>
            </p:extLst>
          </p:nvPr>
        </p:nvGraphicFramePr>
        <p:xfrm>
          <a:off x="1786961" y="1128659"/>
          <a:ext cx="5918290" cy="365760"/>
        </p:xfrm>
        <a:graphic>
          <a:graphicData uri="http://schemas.openxmlformats.org/drawingml/2006/table">
            <a:tbl>
              <a:tblPr/>
              <a:tblGrid>
                <a:gridCol w="986381">
                  <a:extLst>
                    <a:ext uri="{9D8B030D-6E8A-4147-A177-3AD203B41FA5}">
                      <a16:colId xmlns:a16="http://schemas.microsoft.com/office/drawing/2014/main" val="2152752736"/>
                    </a:ext>
                  </a:extLst>
                </a:gridCol>
                <a:gridCol w="986381">
                  <a:extLst>
                    <a:ext uri="{9D8B030D-6E8A-4147-A177-3AD203B41FA5}">
                      <a16:colId xmlns:a16="http://schemas.microsoft.com/office/drawing/2014/main" val="4132972933"/>
                    </a:ext>
                  </a:extLst>
                </a:gridCol>
                <a:gridCol w="986383">
                  <a:extLst>
                    <a:ext uri="{9D8B030D-6E8A-4147-A177-3AD203B41FA5}">
                      <a16:colId xmlns:a16="http://schemas.microsoft.com/office/drawing/2014/main" val="3137844188"/>
                    </a:ext>
                  </a:extLst>
                </a:gridCol>
                <a:gridCol w="986383">
                  <a:extLst>
                    <a:ext uri="{9D8B030D-6E8A-4147-A177-3AD203B41FA5}">
                      <a16:colId xmlns:a16="http://schemas.microsoft.com/office/drawing/2014/main" val="2193043268"/>
                    </a:ext>
                  </a:extLst>
                </a:gridCol>
                <a:gridCol w="986381">
                  <a:extLst>
                    <a:ext uri="{9D8B030D-6E8A-4147-A177-3AD203B41FA5}">
                      <a16:colId xmlns:a16="http://schemas.microsoft.com/office/drawing/2014/main" val="3010153723"/>
                    </a:ext>
                  </a:extLst>
                </a:gridCol>
                <a:gridCol w="986381">
                  <a:extLst>
                    <a:ext uri="{9D8B030D-6E8A-4147-A177-3AD203B41FA5}">
                      <a16:colId xmlns:a16="http://schemas.microsoft.com/office/drawing/2014/main" val="1511549162"/>
                    </a:ext>
                  </a:extLst>
                </a:gridCol>
              </a:tblGrid>
              <a:tr h="18288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mpd="sng">
                      <a:solidFill>
                        <a:schemeClr val="tx1"/>
                      </a:solidFill>
                      <a:prstDash val="soli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mpd="sng">
                      <a:solidFill>
                        <a:schemeClr val="tx1"/>
                      </a:solidFill>
                      <a:prstDash val="soli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1456121"/>
                  </a:ext>
                </a:extLst>
              </a:tr>
            </a:tbl>
          </a:graphicData>
        </a:graphic>
      </p:graphicFrame>
      <p:sp>
        <p:nvSpPr>
          <p:cNvPr id="10" name="Isosceles Triangle 9"/>
          <p:cNvSpPr/>
          <p:nvPr/>
        </p:nvSpPr>
        <p:spPr>
          <a:xfrm>
            <a:off x="3460985" y="639267"/>
            <a:ext cx="571940" cy="426931"/>
          </a:xfrm>
          <a:prstGeom prst="triangle">
            <a:avLst>
              <a:gd name="adj" fmla="val 4937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1618519" y="1495215"/>
            <a:ext cx="336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512500" y="596448"/>
            <a:ext cx="467212" cy="470548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459287" y="602912"/>
            <a:ext cx="466453" cy="462799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Regular Pentagon 13"/>
          <p:cNvSpPr/>
          <p:nvPr/>
        </p:nvSpPr>
        <p:spPr>
          <a:xfrm>
            <a:off x="7420854" y="578470"/>
            <a:ext cx="535061" cy="487241"/>
          </a:xfrm>
          <a:prstGeom prst="pentagon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solidFill>
                  <a:schemeClr val="accent2">
                    <a:lumMod val="20000"/>
                    <a:lumOff val="80000"/>
                  </a:schemeClr>
                </a:solidFill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519943" y="1447575"/>
            <a:ext cx="336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3711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Always, </a:t>
            </a:r>
            <a:r>
              <a:rPr lang="en-GB" sz="4000" b="1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Sometimes</a:t>
            </a: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, </a:t>
            </a: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N</a:t>
            </a:r>
            <a:r>
              <a:rPr lang="en-GB" sz="4000" b="1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ever</a:t>
            </a: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.</a:t>
            </a:r>
          </a:p>
          <a:p>
            <a:pPr lvl="0">
              <a:defRPr/>
            </a:pPr>
            <a:endParaRPr lang="en-GB" sz="4000" b="1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4000" b="1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4000" b="1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4000" b="1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Prove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it.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Can you find any relationships between the numerator and denominator for other equivalent fractions?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589040" y="2142309"/>
            <a:ext cx="4755215" cy="1584570"/>
          </a:xfrm>
          <a:prstGeom prst="roundRect">
            <a:avLst/>
          </a:prstGeom>
          <a:solidFill>
            <a:schemeClr val="accent5">
              <a:lumMod val="40000"/>
              <a:lumOff val="60000"/>
              <a:alpha val="30980"/>
            </a:schemeClr>
          </a:solidFill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If a fraction is equivalent to one half, the denominator is double the numerator.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0987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Dora has shaded a fraction. 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She says, 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Is this possible? 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why.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3982455" y="2993770"/>
            <a:ext cx="4963376" cy="2149895"/>
          </a:xfrm>
          <a:prstGeom prst="wedgeRoundRectCallout">
            <a:avLst>
              <a:gd name="adj1" fmla="val -75689"/>
              <a:gd name="adj2" fmla="val 16478"/>
              <a:gd name="adj3" fmla="val 16667"/>
            </a:avLst>
          </a:prstGeom>
          <a:solidFill>
            <a:schemeClr val="accent4">
              <a:lumMod val="20000"/>
              <a:lumOff val="80000"/>
              <a:alpha val="27843"/>
            </a:schemeClr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am thinking of an equivalent fraction to the shaded fraction where the numerator is 9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5402" y="2549335"/>
            <a:ext cx="1707108" cy="2412000"/>
          </a:xfrm>
          <a:prstGeom prst="rect">
            <a:avLst/>
          </a:prstGeom>
        </p:spPr>
      </p:pic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val="3383486610"/>
              </p:ext>
            </p:extLst>
          </p:nvPr>
        </p:nvGraphicFramePr>
        <p:xfrm>
          <a:off x="5530789" y="771975"/>
          <a:ext cx="2804081" cy="18693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396395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Do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you agree with Dora? 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how you know.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ounded Rectangular Callout 3"/>
              <p:cNvSpPr/>
              <p:nvPr/>
            </p:nvSpPr>
            <p:spPr>
              <a:xfrm>
                <a:off x="4050947" y="2049362"/>
                <a:ext cx="4374595" cy="2024826"/>
              </a:xfrm>
              <a:prstGeom prst="wedgeRoundRectCallout">
                <a:avLst>
                  <a:gd name="adj1" fmla="val -92412"/>
                  <a:gd name="adj2" fmla="val 11992"/>
                  <a:gd name="adj3" fmla="val 16667"/>
                </a:avLst>
              </a:prstGeom>
              <a:solidFill>
                <a:schemeClr val="accent1">
                  <a:lumMod val="40000"/>
                  <a:lumOff val="60000"/>
                  <a:alpha val="27843"/>
                </a:schemeClr>
              </a:solidFill>
              <a:ln w="28575">
                <a:solidFill>
                  <a:schemeClr val="accent1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I know that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kumimoji="0" lang="en-GB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is larger </a:t>
                </a: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than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kumimoji="0" lang="en-GB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because 3 is </a:t>
                </a: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larger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than 2</a:t>
                </a:r>
              </a:p>
            </p:txBody>
          </p:sp>
        </mc:Choice>
        <mc:Fallback xmlns="">
          <p:sp>
            <p:nvSpPr>
              <p:cNvPr id="4" name="Rounded Rectangular Callout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0947" y="2049362"/>
                <a:ext cx="4374595" cy="2024826"/>
              </a:xfrm>
              <a:prstGeom prst="wedgeRoundRectCallout">
                <a:avLst>
                  <a:gd name="adj1" fmla="val -92412"/>
                  <a:gd name="adj2" fmla="val 11992"/>
                  <a:gd name="adj3" fmla="val 16667"/>
                </a:avLst>
              </a:prstGeom>
              <a:blipFill>
                <a:blip r:embed="rId3"/>
                <a:stretch>
                  <a:fillRect b="-297"/>
                </a:stretch>
              </a:blipFill>
              <a:ln w="28575">
                <a:solidFill>
                  <a:schemeClr val="accent1">
                    <a:lumMod val="40000"/>
                    <a:lumOff val="60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51" y="1488375"/>
            <a:ext cx="1656150" cy="2340000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4396193"/>
              </p:ext>
            </p:extLst>
          </p:nvPr>
        </p:nvGraphicFramePr>
        <p:xfrm>
          <a:off x="10167514" y="3060434"/>
          <a:ext cx="2808000" cy="72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000">
                  <a:extLst>
                    <a:ext uri="{9D8B030D-6E8A-4147-A177-3AD203B41FA5}">
                      <a16:colId xmlns:a16="http://schemas.microsoft.com/office/drawing/2014/main" val="12417073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1320000427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62659043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66302" marR="166302" marT="83151" marB="831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66302" marR="166302" marT="83151" marB="831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66302" marR="166302" marT="83151" marB="831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42130712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3928020"/>
              </p:ext>
            </p:extLst>
          </p:nvPr>
        </p:nvGraphicFramePr>
        <p:xfrm>
          <a:off x="10167514" y="4257862"/>
          <a:ext cx="2808000" cy="72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000">
                  <a:extLst>
                    <a:ext uri="{9D8B030D-6E8A-4147-A177-3AD203B41FA5}">
                      <a16:colId xmlns:a16="http://schemas.microsoft.com/office/drawing/2014/main" val="12417073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040491898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66302" marR="166302" marT="83151" marB="831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66302" marR="166302" marT="83151" marB="8315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421307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9483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2038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Complete the missing denominator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.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How many different options can you find?</a:t>
                </a:r>
              </a:p>
              <a:p>
                <a:pPr lvl="0" algn="ctr">
                  <a:defRPr/>
                </a:pPr>
                <a:endParaRPr lang="en-US" sz="2800" dirty="0" smtClean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6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</m:ctrlPr>
                      </m:fPr>
                      <m:num>
                        <m:r>
                          <a:rPr lang="en-GB" sz="6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  <m:t>1</m:t>
                        </m:r>
                      </m:num>
                      <m:den>
                        <m:r>
                          <a:rPr lang="en-GB" sz="6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  <m:t>2</m:t>
                        </m:r>
                      </m:den>
                    </m:f>
                    <m:r>
                      <a:rPr lang="en-GB" sz="6600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&gt;</m:t>
                    </m:r>
                  </m:oMath>
                </a14:m>
                <a:r>
                  <a:rPr lang="en-GB" sz="66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6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/>
                    </m:f>
                    <m:r>
                      <a:rPr lang="en-GB" sz="6600">
                        <a:solidFill>
                          <a:prstClr val="black"/>
                        </a:solidFill>
                        <a:latin typeface="Cambria Math" charset="0"/>
                      </a:rPr>
                      <m:t>&gt;</m:t>
                    </m:r>
                  </m:oMath>
                </a14:m>
                <a:r>
                  <a:rPr lang="en-GB" sz="66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6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</m:ctrlPr>
                      </m:fPr>
                      <m:num>
                        <m:r>
                          <a:rPr lang="en-GB" sz="6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  <m:t>1</m:t>
                        </m:r>
                      </m:num>
                      <m:den>
                        <m:r>
                          <a:rPr lang="en-GB" sz="6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  <m:t>10</m:t>
                        </m:r>
                      </m:den>
                    </m:f>
                  </m:oMath>
                </a14:m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203843"/>
              </a:xfrm>
              <a:prstGeom prst="rect">
                <a:avLst/>
              </a:prstGeom>
              <a:blipFill>
                <a:blip r:embed="rId3"/>
                <a:stretch>
                  <a:fillRect l="-1590" t="-15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Rounded Rectangle 3"/>
              <p:cNvSpPr/>
              <p:nvPr/>
            </p:nvSpPr>
            <p:spPr>
              <a:xfrm>
                <a:off x="4449017" y="2989694"/>
                <a:ext cx="552473" cy="626342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US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kumimoji="0" lang="en-US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 </a:t>
                </a:r>
                <a:endParaRPr kumimoji="0" 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4" name="Rounded 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49017" y="2989694"/>
                <a:ext cx="552473" cy="626342"/>
              </a:xfrm>
              <a:prstGeom prst="roundRect">
                <a:avLst/>
              </a:prstGeom>
              <a:blipFill>
                <a:blip r:embed="rId4"/>
                <a:stretch>
                  <a:fillRect/>
                </a:stretch>
              </a:blipFill>
              <a:ln w="28575"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ounded Rectangle 5"/>
          <p:cNvSpPr/>
          <p:nvPr/>
        </p:nvSpPr>
        <p:spPr>
          <a:xfrm>
            <a:off x="4449017" y="3903354"/>
            <a:ext cx="552473" cy="56451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6073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1322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Here are three fractions.</a:t>
                </a:r>
              </a:p>
              <a:p>
                <a:pPr lvl="0">
                  <a:defRPr/>
                </a:pPr>
                <a:endParaRPr lang="en-US" sz="44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4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</m:ctrlPr>
                      </m:fPr>
                      <m:num>
                        <m:r>
                          <a:rPr lang="en-US" sz="4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  <m:t>3</m:t>
                        </m:r>
                      </m:num>
                      <m:den>
                        <m:r>
                          <a:rPr lang="en-US" sz="4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US" sz="44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4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</m:ctrlPr>
                      </m:fPr>
                      <m:num>
                        <m:r>
                          <a:rPr lang="en-US" sz="44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  <m:t>3</m:t>
                        </m:r>
                      </m:num>
                      <m:den>
                        <m:r>
                          <a:rPr lang="en-US" sz="44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US" sz="44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4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</m:ctrlPr>
                      </m:fPr>
                      <m:num>
                        <m:r>
                          <a:rPr lang="en-US" sz="44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  <m:t>1</m:t>
                        </m:r>
                      </m:num>
                      <m:den>
                        <m:r>
                          <a:rPr lang="en-US" sz="44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Bariol" charset="0"/>
                            <a:cs typeface="Bariol" charset="0"/>
                          </a:rPr>
                          <m:t>8</m:t>
                        </m:r>
                      </m:den>
                    </m:f>
                  </m:oMath>
                </a14:m>
                <a:endParaRPr lang="en-US" sz="44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lvl="0" algn="ctr">
                  <a:defRPr/>
                </a:pPr>
                <a:endParaRPr lang="en-US" sz="44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Which fraction is the largest? How do you know?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Which fraction is the smallest? How do you know?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132221"/>
              </a:xfrm>
              <a:prstGeom prst="rect">
                <a:avLst/>
              </a:prstGeom>
              <a:blipFill>
                <a:blip r:embed="rId3"/>
                <a:stretch>
                  <a:fillRect l="-1590" t="-1622" b="-30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60566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Is Jack correct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Prove it.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2214" flipH="1">
            <a:off x="839795" y="1485971"/>
            <a:ext cx="1873102" cy="1368000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3217333" y="1643418"/>
            <a:ext cx="5728498" cy="2068612"/>
          </a:xfrm>
          <a:prstGeom prst="wedgeRoundRectCallout">
            <a:avLst>
              <a:gd name="adj1" fmla="val -66213"/>
              <a:gd name="adj2" fmla="val 3904"/>
              <a:gd name="adj3" fmla="val 16667"/>
            </a:avLst>
          </a:prstGeom>
          <a:solidFill>
            <a:srgbClr val="C39BE1">
              <a:alpha val="27451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When the denominators are the same, the larger the numerator, the smaller the fraction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8893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Shade the blank diagrams so the fractions are ordered correctly. </a:t>
            </a:r>
          </a:p>
          <a:p>
            <a:pPr lvl="0">
              <a:defRPr/>
            </a:pP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Fractions in ascending order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6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Fractions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in descending order</a:t>
            </a:r>
          </a:p>
        </p:txBody>
      </p:sp>
      <p:graphicFrame>
        <p:nvGraphicFramePr>
          <p:cNvPr id="9" name="Table 8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1891242197"/>
              </p:ext>
            </p:extLst>
          </p:nvPr>
        </p:nvGraphicFramePr>
        <p:xfrm>
          <a:off x="2077551" y="4444654"/>
          <a:ext cx="5680280" cy="2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360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60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60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60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360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699282184"/>
              </p:ext>
            </p:extLst>
          </p:nvPr>
        </p:nvGraphicFramePr>
        <p:xfrm>
          <a:off x="2077551" y="4984385"/>
          <a:ext cx="5680280" cy="2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360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60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60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60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360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371834148"/>
              </p:ext>
            </p:extLst>
          </p:nvPr>
        </p:nvGraphicFramePr>
        <p:xfrm>
          <a:off x="2077551" y="5524116"/>
          <a:ext cx="5680280" cy="2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360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60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60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60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360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1445098106"/>
              </p:ext>
            </p:extLst>
          </p:nvPr>
        </p:nvGraphicFramePr>
        <p:xfrm>
          <a:off x="2077551" y="6063847"/>
          <a:ext cx="5680280" cy="2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360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60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60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60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360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4" name="Chart 13"/>
          <p:cNvGraphicFramePr/>
          <p:nvPr>
            <p:extLst>
              <p:ext uri="{D42A27DB-BD31-4B8C-83A1-F6EECF244321}">
                <p14:modId xmlns:p14="http://schemas.microsoft.com/office/powerpoint/2010/main" val="2642936307"/>
              </p:ext>
            </p:extLst>
          </p:nvPr>
        </p:nvGraphicFramePr>
        <p:xfrm>
          <a:off x="409123" y="2363140"/>
          <a:ext cx="2401921" cy="1601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Chart 14"/>
          <p:cNvGraphicFramePr/>
          <p:nvPr>
            <p:extLst>
              <p:ext uri="{D42A27DB-BD31-4B8C-83A1-F6EECF244321}">
                <p14:modId xmlns:p14="http://schemas.microsoft.com/office/powerpoint/2010/main" val="34979099"/>
              </p:ext>
            </p:extLst>
          </p:nvPr>
        </p:nvGraphicFramePr>
        <p:xfrm>
          <a:off x="2632548" y="2363140"/>
          <a:ext cx="2401921" cy="1601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6" name="Chart 15"/>
          <p:cNvGraphicFramePr/>
          <p:nvPr>
            <p:extLst>
              <p:ext uri="{D42A27DB-BD31-4B8C-83A1-F6EECF244321}">
                <p14:modId xmlns:p14="http://schemas.microsoft.com/office/powerpoint/2010/main" val="471398262"/>
              </p:ext>
            </p:extLst>
          </p:nvPr>
        </p:nvGraphicFramePr>
        <p:xfrm>
          <a:off x="4855973" y="2363140"/>
          <a:ext cx="2401921" cy="1601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7" name="Chart 16"/>
          <p:cNvGraphicFramePr/>
          <p:nvPr>
            <p:extLst>
              <p:ext uri="{D42A27DB-BD31-4B8C-83A1-F6EECF244321}">
                <p14:modId xmlns:p14="http://schemas.microsoft.com/office/powerpoint/2010/main" val="726326596"/>
              </p:ext>
            </p:extLst>
          </p:nvPr>
        </p:nvGraphicFramePr>
        <p:xfrm>
          <a:off x="7079398" y="2363140"/>
          <a:ext cx="2401921" cy="1601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1842198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and Whitney are solving: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5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Rosie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Whitney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 with?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ounded Rectangle 3"/>
              <p:cNvSpPr/>
              <p:nvPr/>
            </p:nvSpPr>
            <p:spPr>
              <a:xfrm>
                <a:off x="889551" y="1399819"/>
                <a:ext cx="8056280" cy="1591032"/>
              </a:xfrm>
              <a:prstGeom prst="roundRect">
                <a:avLst/>
              </a:prstGeom>
              <a:solidFill>
                <a:srgbClr val="FF99FF">
                  <a:alpha val="30588"/>
                </a:srgbClr>
              </a:solidFill>
              <a:ln w="28575">
                <a:solidFill>
                  <a:srgbClr val="FF66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4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n-GB" sz="4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charset="0"/>
                              <a:ea typeface="+mn-ea"/>
                              <a:cs typeface="+mn-cs"/>
                            </a:rPr>
                            <m:t>4</m:t>
                          </m:r>
                        </m:num>
                        <m:den>
                          <m:r>
                            <a:rPr kumimoji="0" lang="en-GB" sz="4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charset="0"/>
                              <a:ea typeface="+mn-ea"/>
                              <a:cs typeface="+mn-cs"/>
                            </a:rPr>
                            <m:t>7</m:t>
                          </m:r>
                        </m:den>
                      </m:f>
                      <m:r>
                        <a:rPr kumimoji="0" lang="en-GB" sz="44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charset="0"/>
                          <a:ea typeface="+mn-ea"/>
                          <a:cs typeface="+mn-cs"/>
                        </a:rPr>
                        <m:t>+</m:t>
                      </m:r>
                      <m:f>
                        <m:fPr>
                          <m:ctrlPr>
                            <a:rPr kumimoji="0" lang="en-GB" sz="4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n-GB" sz="4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charset="0"/>
                              <a:ea typeface="+mn-ea"/>
                              <a:cs typeface="+mn-cs"/>
                            </a:rPr>
                            <m:t>2</m:t>
                          </m:r>
                        </m:num>
                        <m:den>
                          <m:r>
                            <a:rPr kumimoji="0" lang="en-GB" sz="44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charset="0"/>
                              <a:ea typeface="+mn-ea"/>
                              <a:cs typeface="+mn-cs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" name="Rounded 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1399819"/>
                <a:ext cx="8056280" cy="1591032"/>
              </a:xfrm>
              <a:prstGeom prst="roundRect">
                <a:avLst/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rgbClr val="FF66CC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ounded Rectangular Callout 5"/>
              <p:cNvSpPr/>
              <p:nvPr/>
            </p:nvSpPr>
            <p:spPr>
              <a:xfrm>
                <a:off x="5448299" y="3445289"/>
                <a:ext cx="3497531" cy="993362"/>
              </a:xfrm>
              <a:prstGeom prst="wedgeRoundRectCallout">
                <a:avLst>
                  <a:gd name="adj1" fmla="val -89817"/>
                  <a:gd name="adj2" fmla="val 3172"/>
                  <a:gd name="adj3" fmla="val 16667"/>
                </a:avLst>
              </a:prstGeom>
              <a:solidFill>
                <a:srgbClr val="C39BE1">
                  <a:alpha val="27843"/>
                </a:srgbClr>
              </a:solidFill>
              <a:ln w="28575">
                <a:solidFill>
                  <a:srgbClr val="B17ED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The answer is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charset="0"/>
                            <a:ea typeface="+mn-ea"/>
                            <a:cs typeface="+mn-cs"/>
                          </a:rPr>
                          <m:t>6</m:t>
                        </m:r>
                      </m:num>
                      <m:den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charset="0"/>
                            <a:ea typeface="+mn-ea"/>
                            <a:cs typeface="+mn-cs"/>
                          </a:rPr>
                          <m:t>7</m:t>
                        </m:r>
                      </m:den>
                    </m:f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" name="Rounded Rectangular Callout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8299" y="3445289"/>
                <a:ext cx="3497531" cy="993362"/>
              </a:xfrm>
              <a:prstGeom prst="wedgeRoundRectCallout">
                <a:avLst>
                  <a:gd name="adj1" fmla="val -89817"/>
                  <a:gd name="adj2" fmla="val 3172"/>
                  <a:gd name="adj3" fmla="val 16667"/>
                </a:avLst>
              </a:prstGeom>
              <a:blipFill>
                <a:blip r:embed="rId4"/>
                <a:stretch>
                  <a:fillRect/>
                </a:stretch>
              </a:blipFill>
              <a:ln w="28575">
                <a:solidFill>
                  <a:srgbClr val="B17ED8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1343" y="2753770"/>
            <a:ext cx="1273964" cy="1800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ounded Rectangular Callout 7"/>
              <p:cNvSpPr/>
              <p:nvPr/>
            </p:nvSpPr>
            <p:spPr>
              <a:xfrm>
                <a:off x="5448300" y="4728110"/>
                <a:ext cx="3497530" cy="900000"/>
              </a:xfrm>
              <a:prstGeom prst="wedgeRoundRectCallout">
                <a:avLst>
                  <a:gd name="adj1" fmla="val -88444"/>
                  <a:gd name="adj2" fmla="val 274"/>
                  <a:gd name="adj3" fmla="val 16667"/>
                </a:avLst>
              </a:prstGeom>
              <a:solidFill>
                <a:schemeClr val="accent2">
                  <a:lumMod val="60000"/>
                  <a:lumOff val="40000"/>
                  <a:alpha val="27451"/>
                </a:schemeClr>
              </a:solidFill>
              <a:ln w="28575"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The answer is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charset="0"/>
                            <a:ea typeface="+mn-ea"/>
                            <a:cs typeface="+mn-cs"/>
                          </a:rPr>
                          <m:t>6</m:t>
                        </m:r>
                      </m:num>
                      <m:den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charset="0"/>
                            <a:ea typeface="+mn-ea"/>
                            <a:cs typeface="+mn-cs"/>
                          </a:rPr>
                          <m:t>14</m:t>
                        </m:r>
                      </m:den>
                    </m:f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8" name="Rounded Rectangular Callout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8300" y="4728110"/>
                <a:ext cx="3497530" cy="900000"/>
              </a:xfrm>
              <a:prstGeom prst="wedgeRoundRectCallout">
                <a:avLst>
                  <a:gd name="adj1" fmla="val -88444"/>
                  <a:gd name="adj2" fmla="val 274"/>
                  <a:gd name="adj3" fmla="val 16667"/>
                </a:avLst>
              </a:prstGeom>
              <a:blipFill>
                <a:blip r:embed="rId6"/>
                <a:stretch>
                  <a:fillRect/>
                </a:stretch>
              </a:blipFill>
              <a:ln w="28575"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811343" y="4107721"/>
            <a:ext cx="1273964" cy="1800000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2080372"/>
              </p:ext>
            </p:extLst>
          </p:nvPr>
        </p:nvGraphicFramePr>
        <p:xfrm>
          <a:off x="10102274" y="1023052"/>
          <a:ext cx="3081043" cy="7535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0149">
                  <a:extLst>
                    <a:ext uri="{9D8B030D-6E8A-4147-A177-3AD203B41FA5}">
                      <a16:colId xmlns:a16="http://schemas.microsoft.com/office/drawing/2014/main" val="390931100"/>
                    </a:ext>
                  </a:extLst>
                </a:gridCol>
                <a:gridCol w="440149">
                  <a:extLst>
                    <a:ext uri="{9D8B030D-6E8A-4147-A177-3AD203B41FA5}">
                      <a16:colId xmlns:a16="http://schemas.microsoft.com/office/drawing/2014/main" val="2705473493"/>
                    </a:ext>
                  </a:extLst>
                </a:gridCol>
                <a:gridCol w="440149">
                  <a:extLst>
                    <a:ext uri="{9D8B030D-6E8A-4147-A177-3AD203B41FA5}">
                      <a16:colId xmlns:a16="http://schemas.microsoft.com/office/drawing/2014/main" val="581173545"/>
                    </a:ext>
                  </a:extLst>
                </a:gridCol>
                <a:gridCol w="440149">
                  <a:extLst>
                    <a:ext uri="{9D8B030D-6E8A-4147-A177-3AD203B41FA5}">
                      <a16:colId xmlns:a16="http://schemas.microsoft.com/office/drawing/2014/main" val="3047776133"/>
                    </a:ext>
                  </a:extLst>
                </a:gridCol>
                <a:gridCol w="440149">
                  <a:extLst>
                    <a:ext uri="{9D8B030D-6E8A-4147-A177-3AD203B41FA5}">
                      <a16:colId xmlns:a16="http://schemas.microsoft.com/office/drawing/2014/main" val="863659673"/>
                    </a:ext>
                  </a:extLst>
                </a:gridCol>
                <a:gridCol w="440149">
                  <a:extLst>
                    <a:ext uri="{9D8B030D-6E8A-4147-A177-3AD203B41FA5}">
                      <a16:colId xmlns:a16="http://schemas.microsoft.com/office/drawing/2014/main" val="194441006"/>
                    </a:ext>
                  </a:extLst>
                </a:gridCol>
                <a:gridCol w="440149">
                  <a:extLst>
                    <a:ext uri="{9D8B030D-6E8A-4147-A177-3AD203B41FA5}">
                      <a16:colId xmlns:a16="http://schemas.microsoft.com/office/drawing/2014/main" val="117450262"/>
                    </a:ext>
                  </a:extLst>
                </a:gridCol>
              </a:tblGrid>
              <a:tr h="75353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5025087"/>
                  </a:ext>
                </a:extLst>
              </a:tr>
            </a:tbl>
          </a:graphicData>
        </a:graphic>
      </p:graphicFrame>
      <p:graphicFrame>
        <p:nvGraphicFramePr>
          <p:cNvPr id="11" name="Chart 10"/>
          <p:cNvGraphicFramePr/>
          <p:nvPr>
            <p:extLst>
              <p:ext uri="{D42A27DB-BD31-4B8C-83A1-F6EECF244321}">
                <p14:modId xmlns:p14="http://schemas.microsoft.com/office/powerpoint/2010/main" val="329658070"/>
              </p:ext>
            </p:extLst>
          </p:nvPr>
        </p:nvGraphicFramePr>
        <p:xfrm>
          <a:off x="9545508" y="2052490"/>
          <a:ext cx="2401921" cy="1601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</p:spTree>
    <p:extLst>
      <p:ext uri="{BB962C8B-B14F-4D97-AF65-F5344CB8AC3E}">
        <p14:creationId xmlns:p14="http://schemas.microsoft.com/office/powerpoint/2010/main" val="3059402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Mo and Teddy share these chocolates.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They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both eat an odd number of chocolates.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Complete this number sentence to show what fraction of the chocolates they each could have eaten.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498" y="1490967"/>
            <a:ext cx="2419596" cy="231032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868692" y="1952830"/>
            <a:ext cx="1612539" cy="117769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2773" y="1972492"/>
            <a:ext cx="1504535" cy="109881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3865928" y="5336888"/>
                <a:ext cx="3809257" cy="7397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/>
                    </m:f>
                    <m:r>
                      <a:rPr lang="en-GB" sz="280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>
                        <a:solidFill>
                          <a:prstClr val="black"/>
                        </a:solidFill>
                        <a:latin typeface="Cambria Math" charset="0"/>
                      </a:rPr>
                      <m:t>+</m:t>
                    </m:r>
                    <m:r>
                      <a:rPr lang="en-GB" sz="280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/>
                    </m:f>
                    <m:r>
                      <a:rPr lang="en-GB" sz="2800">
                        <a:solidFill>
                          <a:prstClr val="black"/>
                        </a:solidFill>
                        <a:latin typeface="Cambria Math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5928" y="5336888"/>
                <a:ext cx="3809257" cy="73975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ounded Rectangle 7"/>
          <p:cNvSpPr/>
          <p:nvPr/>
        </p:nvSpPr>
        <p:spPr>
          <a:xfrm>
            <a:off x="3984171" y="5316604"/>
            <a:ext cx="315149" cy="34507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984171" y="5803190"/>
            <a:ext cx="315149" cy="34507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809073" y="5322899"/>
            <a:ext cx="315149" cy="34507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809073" y="5803190"/>
            <a:ext cx="315149" cy="34507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10321636" y="1246909"/>
            <a:ext cx="360219" cy="36021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10321635" y="1792382"/>
            <a:ext cx="360219" cy="360219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205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Find the missing fractions: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963658" y="1901367"/>
            <a:ext cx="3860052" cy="3507573"/>
          </a:xfrm>
          <a:prstGeom prst="roundRect">
            <a:avLst/>
          </a:prstGeom>
          <a:solidFill>
            <a:srgbClr val="FFCCCC">
              <a:alpha val="40784"/>
            </a:srgbClr>
          </a:solidFill>
          <a:ln w="28575">
            <a:solidFill>
              <a:srgbClr val="FF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angle 2"/>
              <p:cNvSpPr/>
              <p:nvPr/>
            </p:nvSpPr>
            <p:spPr>
              <a:xfrm>
                <a:off x="2441191" y="1554230"/>
                <a:ext cx="4953000" cy="3854710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4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en-GB" sz="4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lang="en-GB" sz="4000">
                        <a:solidFill>
                          <a:prstClr val="black"/>
                        </a:solidFill>
                        <a:latin typeface="Cambria Math" charset="0"/>
                      </a:rPr>
                      <m:t> −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4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lang="en-GB" sz="4000">
                        <a:solidFill>
                          <a:prstClr val="black"/>
                        </a:solidFill>
                        <a:latin typeface="Cambria Math" charset="0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4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lang="en-GB" sz="4000">
                        <a:solidFill>
                          <a:prstClr val="black"/>
                        </a:solidFill>
                        <a:latin typeface="Cambria Math" charset="0"/>
                      </a:rPr>
                      <m:t>+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a:rPr lang="en-GB" sz="4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</m:oMath>
                </a14:m>
                <a:endParaRPr lang="en-GB" sz="4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4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4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a:rPr lang="en-GB" sz="4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9</m:t>
                        </m:r>
                      </m:den>
                    </m:f>
                    <m:r>
                      <a:rPr lang="en-GB" sz="4000">
                        <a:solidFill>
                          <a:prstClr val="black"/>
                        </a:solidFill>
                        <a:latin typeface="Cambria Math" charset="0"/>
                      </a:rPr>
                      <m:t> −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GB" sz="4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9</m:t>
                        </m:r>
                      </m:den>
                    </m:f>
                    <m:r>
                      <a:rPr lang="en-GB" sz="4000">
                        <a:solidFill>
                          <a:prstClr val="black"/>
                        </a:solidFill>
                        <a:latin typeface="Cambria Math" charset="0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GB" sz="4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9</m:t>
                        </m:r>
                      </m:den>
                    </m:f>
                    <m:r>
                      <a:rPr lang="en-GB" sz="4000">
                        <a:solidFill>
                          <a:prstClr val="black"/>
                        </a:solidFill>
                        <a:latin typeface="Cambria Math" charset="0"/>
                      </a:rPr>
                      <m:t> −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4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9</m:t>
                        </m:r>
                      </m:den>
                    </m:f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1191" y="1554230"/>
                <a:ext cx="4953000" cy="385471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ounded Rectangle 5"/>
          <p:cNvSpPr/>
          <p:nvPr/>
        </p:nvSpPr>
        <p:spPr>
          <a:xfrm>
            <a:off x="6071064" y="2483372"/>
            <a:ext cx="367936" cy="33549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328259" y="3998913"/>
            <a:ext cx="367936" cy="34705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7697310"/>
              </p:ext>
            </p:extLst>
          </p:nvPr>
        </p:nvGraphicFramePr>
        <p:xfrm>
          <a:off x="10143837" y="1147833"/>
          <a:ext cx="3081043" cy="7535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0149">
                  <a:extLst>
                    <a:ext uri="{9D8B030D-6E8A-4147-A177-3AD203B41FA5}">
                      <a16:colId xmlns:a16="http://schemas.microsoft.com/office/drawing/2014/main" val="390931100"/>
                    </a:ext>
                  </a:extLst>
                </a:gridCol>
                <a:gridCol w="440149">
                  <a:extLst>
                    <a:ext uri="{9D8B030D-6E8A-4147-A177-3AD203B41FA5}">
                      <a16:colId xmlns:a16="http://schemas.microsoft.com/office/drawing/2014/main" val="2705473493"/>
                    </a:ext>
                  </a:extLst>
                </a:gridCol>
                <a:gridCol w="440149">
                  <a:extLst>
                    <a:ext uri="{9D8B030D-6E8A-4147-A177-3AD203B41FA5}">
                      <a16:colId xmlns:a16="http://schemas.microsoft.com/office/drawing/2014/main" val="581173545"/>
                    </a:ext>
                  </a:extLst>
                </a:gridCol>
                <a:gridCol w="440149">
                  <a:extLst>
                    <a:ext uri="{9D8B030D-6E8A-4147-A177-3AD203B41FA5}">
                      <a16:colId xmlns:a16="http://schemas.microsoft.com/office/drawing/2014/main" val="3047776133"/>
                    </a:ext>
                  </a:extLst>
                </a:gridCol>
                <a:gridCol w="440149">
                  <a:extLst>
                    <a:ext uri="{9D8B030D-6E8A-4147-A177-3AD203B41FA5}">
                      <a16:colId xmlns:a16="http://schemas.microsoft.com/office/drawing/2014/main" val="863659673"/>
                    </a:ext>
                  </a:extLst>
                </a:gridCol>
                <a:gridCol w="440149">
                  <a:extLst>
                    <a:ext uri="{9D8B030D-6E8A-4147-A177-3AD203B41FA5}">
                      <a16:colId xmlns:a16="http://schemas.microsoft.com/office/drawing/2014/main" val="194441006"/>
                    </a:ext>
                  </a:extLst>
                </a:gridCol>
                <a:gridCol w="440149">
                  <a:extLst>
                    <a:ext uri="{9D8B030D-6E8A-4147-A177-3AD203B41FA5}">
                      <a16:colId xmlns:a16="http://schemas.microsoft.com/office/drawing/2014/main" val="117450262"/>
                    </a:ext>
                  </a:extLst>
                </a:gridCol>
              </a:tblGrid>
              <a:tr h="75353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5025087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6823017"/>
              </p:ext>
            </p:extLst>
          </p:nvPr>
        </p:nvGraphicFramePr>
        <p:xfrm>
          <a:off x="10143837" y="2728051"/>
          <a:ext cx="3081043" cy="7535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0149">
                  <a:extLst>
                    <a:ext uri="{9D8B030D-6E8A-4147-A177-3AD203B41FA5}">
                      <a16:colId xmlns:a16="http://schemas.microsoft.com/office/drawing/2014/main" val="390931100"/>
                    </a:ext>
                  </a:extLst>
                </a:gridCol>
                <a:gridCol w="440149">
                  <a:extLst>
                    <a:ext uri="{9D8B030D-6E8A-4147-A177-3AD203B41FA5}">
                      <a16:colId xmlns:a16="http://schemas.microsoft.com/office/drawing/2014/main" val="2705473493"/>
                    </a:ext>
                  </a:extLst>
                </a:gridCol>
                <a:gridCol w="440149">
                  <a:extLst>
                    <a:ext uri="{9D8B030D-6E8A-4147-A177-3AD203B41FA5}">
                      <a16:colId xmlns:a16="http://schemas.microsoft.com/office/drawing/2014/main" val="581173545"/>
                    </a:ext>
                  </a:extLst>
                </a:gridCol>
                <a:gridCol w="440149">
                  <a:extLst>
                    <a:ext uri="{9D8B030D-6E8A-4147-A177-3AD203B41FA5}">
                      <a16:colId xmlns:a16="http://schemas.microsoft.com/office/drawing/2014/main" val="3047776133"/>
                    </a:ext>
                  </a:extLst>
                </a:gridCol>
                <a:gridCol w="440149">
                  <a:extLst>
                    <a:ext uri="{9D8B030D-6E8A-4147-A177-3AD203B41FA5}">
                      <a16:colId xmlns:a16="http://schemas.microsoft.com/office/drawing/2014/main" val="863659673"/>
                    </a:ext>
                  </a:extLst>
                </a:gridCol>
                <a:gridCol w="440149">
                  <a:extLst>
                    <a:ext uri="{9D8B030D-6E8A-4147-A177-3AD203B41FA5}">
                      <a16:colId xmlns:a16="http://schemas.microsoft.com/office/drawing/2014/main" val="194441006"/>
                    </a:ext>
                  </a:extLst>
                </a:gridCol>
                <a:gridCol w="440149">
                  <a:extLst>
                    <a:ext uri="{9D8B030D-6E8A-4147-A177-3AD203B41FA5}">
                      <a16:colId xmlns:a16="http://schemas.microsoft.com/office/drawing/2014/main" val="117450262"/>
                    </a:ext>
                  </a:extLst>
                </a:gridCol>
              </a:tblGrid>
              <a:tr h="75353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5025087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 rot="1500000">
            <a:off x="12962891" y="1056235"/>
            <a:ext cx="36000" cy="926633"/>
          </a:xfrm>
          <a:prstGeom prst="rect">
            <a:avLst/>
          </a:prstGeom>
          <a:solidFill>
            <a:schemeClr val="tx1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 rot="1500000">
            <a:off x="12514796" y="1056235"/>
            <a:ext cx="36000" cy="926633"/>
          </a:xfrm>
          <a:prstGeom prst="rect">
            <a:avLst/>
          </a:prstGeom>
          <a:solidFill>
            <a:schemeClr val="tx1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 rot="1500000">
            <a:off x="12111211" y="1056235"/>
            <a:ext cx="36000" cy="926633"/>
          </a:xfrm>
          <a:prstGeom prst="rect">
            <a:avLst/>
          </a:prstGeom>
          <a:solidFill>
            <a:schemeClr val="tx1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517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287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Jack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and Annie are solving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en-GB" sz="2800">
                        <a:solidFill>
                          <a:prstClr val="black"/>
                        </a:solidFill>
                        <a:latin typeface="Cambria Math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Jack’s method:</a:t>
                </a: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Annie’s method: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0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They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both say the answer is two fifths.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you explain how they have found their answers?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28720"/>
              </a:xfrm>
              <a:prstGeom prst="rect">
                <a:avLst/>
              </a:prstGeom>
              <a:blipFill>
                <a:blip r:embed="rId3"/>
                <a:stretch>
                  <a:fillRect l="-1590" b="-21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0476963"/>
              </p:ext>
            </p:extLst>
          </p:nvPr>
        </p:nvGraphicFramePr>
        <p:xfrm>
          <a:off x="3564904" y="1737297"/>
          <a:ext cx="4089125" cy="72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7825">
                  <a:extLst>
                    <a:ext uri="{9D8B030D-6E8A-4147-A177-3AD203B41FA5}">
                      <a16:colId xmlns:a16="http://schemas.microsoft.com/office/drawing/2014/main" val="3873478077"/>
                    </a:ext>
                  </a:extLst>
                </a:gridCol>
                <a:gridCol w="817825">
                  <a:extLst>
                    <a:ext uri="{9D8B030D-6E8A-4147-A177-3AD203B41FA5}">
                      <a16:colId xmlns:a16="http://schemas.microsoft.com/office/drawing/2014/main" val="4222832181"/>
                    </a:ext>
                  </a:extLst>
                </a:gridCol>
                <a:gridCol w="817825">
                  <a:extLst>
                    <a:ext uri="{9D8B030D-6E8A-4147-A177-3AD203B41FA5}">
                      <a16:colId xmlns:a16="http://schemas.microsoft.com/office/drawing/2014/main" val="2176234158"/>
                    </a:ext>
                  </a:extLst>
                </a:gridCol>
                <a:gridCol w="817825">
                  <a:extLst>
                    <a:ext uri="{9D8B030D-6E8A-4147-A177-3AD203B41FA5}">
                      <a16:colId xmlns:a16="http://schemas.microsoft.com/office/drawing/2014/main" val="708007236"/>
                    </a:ext>
                  </a:extLst>
                </a:gridCol>
                <a:gridCol w="817825">
                  <a:extLst>
                    <a:ext uri="{9D8B030D-6E8A-4147-A177-3AD203B41FA5}">
                      <a16:colId xmlns:a16="http://schemas.microsoft.com/office/drawing/2014/main" val="4019250638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0943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0943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0943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0943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69381904"/>
                  </a:ext>
                </a:extLst>
              </a:tr>
            </a:tbl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5203841" y="1737297"/>
            <a:ext cx="834463" cy="731764"/>
            <a:chOff x="4795628" y="1737297"/>
            <a:chExt cx="834463" cy="731764"/>
          </a:xfrm>
        </p:grpSpPr>
        <p:cxnSp>
          <p:nvCxnSpPr>
            <p:cNvPr id="9" name="Straight Connector 8"/>
            <p:cNvCxnSpPr/>
            <p:nvPr/>
          </p:nvCxnSpPr>
          <p:spPr>
            <a:xfrm>
              <a:off x="4795628" y="1741379"/>
              <a:ext cx="834463" cy="727682"/>
            </a:xfrm>
            <a:prstGeom prst="line">
              <a:avLst/>
            </a:prstGeom>
            <a:ln w="2222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4807911" y="1737297"/>
              <a:ext cx="808003" cy="731764"/>
            </a:xfrm>
            <a:prstGeom prst="line">
              <a:avLst/>
            </a:prstGeom>
            <a:ln w="2222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7" name="Group 6"/>
          <p:cNvGrpSpPr/>
          <p:nvPr/>
        </p:nvGrpSpPr>
        <p:grpSpPr>
          <a:xfrm>
            <a:off x="6023039" y="1737297"/>
            <a:ext cx="825163" cy="731764"/>
            <a:chOff x="5614826" y="1737297"/>
            <a:chExt cx="825163" cy="731764"/>
          </a:xfrm>
        </p:grpSpPr>
        <p:cxnSp>
          <p:nvCxnSpPr>
            <p:cNvPr id="8" name="Straight Connector 7"/>
            <p:cNvCxnSpPr/>
            <p:nvPr/>
          </p:nvCxnSpPr>
          <p:spPr>
            <a:xfrm>
              <a:off x="5630091" y="1737297"/>
              <a:ext cx="809898" cy="731764"/>
            </a:xfrm>
            <a:prstGeom prst="line">
              <a:avLst/>
            </a:prstGeom>
            <a:ln w="2222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flipH="1">
              <a:off x="5614826" y="1737297"/>
              <a:ext cx="808003" cy="731764"/>
            </a:xfrm>
            <a:prstGeom prst="line">
              <a:avLst/>
            </a:prstGeom>
            <a:ln w="2222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4869056"/>
              </p:ext>
            </p:extLst>
          </p:nvPr>
        </p:nvGraphicFramePr>
        <p:xfrm>
          <a:off x="3564907" y="3274029"/>
          <a:ext cx="4089125" cy="72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7825">
                  <a:extLst>
                    <a:ext uri="{9D8B030D-6E8A-4147-A177-3AD203B41FA5}">
                      <a16:colId xmlns:a16="http://schemas.microsoft.com/office/drawing/2014/main" val="3873478077"/>
                    </a:ext>
                  </a:extLst>
                </a:gridCol>
                <a:gridCol w="817825">
                  <a:extLst>
                    <a:ext uri="{9D8B030D-6E8A-4147-A177-3AD203B41FA5}">
                      <a16:colId xmlns:a16="http://schemas.microsoft.com/office/drawing/2014/main" val="4222832181"/>
                    </a:ext>
                  </a:extLst>
                </a:gridCol>
                <a:gridCol w="817825">
                  <a:extLst>
                    <a:ext uri="{9D8B030D-6E8A-4147-A177-3AD203B41FA5}">
                      <a16:colId xmlns:a16="http://schemas.microsoft.com/office/drawing/2014/main" val="2176234158"/>
                    </a:ext>
                  </a:extLst>
                </a:gridCol>
                <a:gridCol w="817825">
                  <a:extLst>
                    <a:ext uri="{9D8B030D-6E8A-4147-A177-3AD203B41FA5}">
                      <a16:colId xmlns:a16="http://schemas.microsoft.com/office/drawing/2014/main" val="708007236"/>
                    </a:ext>
                  </a:extLst>
                </a:gridCol>
                <a:gridCol w="817825">
                  <a:extLst>
                    <a:ext uri="{9D8B030D-6E8A-4147-A177-3AD203B41FA5}">
                      <a16:colId xmlns:a16="http://schemas.microsoft.com/office/drawing/2014/main" val="4019250638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69381904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3198400"/>
              </p:ext>
            </p:extLst>
          </p:nvPr>
        </p:nvGraphicFramePr>
        <p:xfrm>
          <a:off x="3564906" y="4152162"/>
          <a:ext cx="4089125" cy="72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7825">
                  <a:extLst>
                    <a:ext uri="{9D8B030D-6E8A-4147-A177-3AD203B41FA5}">
                      <a16:colId xmlns:a16="http://schemas.microsoft.com/office/drawing/2014/main" val="3873478077"/>
                    </a:ext>
                  </a:extLst>
                </a:gridCol>
                <a:gridCol w="817825">
                  <a:extLst>
                    <a:ext uri="{9D8B030D-6E8A-4147-A177-3AD203B41FA5}">
                      <a16:colId xmlns:a16="http://schemas.microsoft.com/office/drawing/2014/main" val="4222832181"/>
                    </a:ext>
                  </a:extLst>
                </a:gridCol>
                <a:gridCol w="817825">
                  <a:extLst>
                    <a:ext uri="{9D8B030D-6E8A-4147-A177-3AD203B41FA5}">
                      <a16:colId xmlns:a16="http://schemas.microsoft.com/office/drawing/2014/main" val="2176234158"/>
                    </a:ext>
                  </a:extLst>
                </a:gridCol>
                <a:gridCol w="817825">
                  <a:extLst>
                    <a:ext uri="{9D8B030D-6E8A-4147-A177-3AD203B41FA5}">
                      <a16:colId xmlns:a16="http://schemas.microsoft.com/office/drawing/2014/main" val="708007236"/>
                    </a:ext>
                  </a:extLst>
                </a:gridCol>
                <a:gridCol w="817825">
                  <a:extLst>
                    <a:ext uri="{9D8B030D-6E8A-4147-A177-3AD203B41FA5}">
                      <a16:colId xmlns:a16="http://schemas.microsoft.com/office/drawing/2014/main" val="4019250638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69381904"/>
                  </a:ext>
                </a:extLst>
              </a:tr>
            </a:tbl>
          </a:graphicData>
        </a:graphic>
      </p:graphicFrame>
      <p:cxnSp>
        <p:nvCxnSpPr>
          <p:cNvPr id="19" name="Straight Connector 18"/>
          <p:cNvCxnSpPr/>
          <p:nvPr/>
        </p:nvCxnSpPr>
        <p:spPr>
          <a:xfrm>
            <a:off x="5193335" y="3068218"/>
            <a:ext cx="0" cy="1922883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827186" y="3068218"/>
            <a:ext cx="0" cy="1922883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0970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fraction addition and subtractions can you make from this model?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9855083"/>
              </p:ext>
            </p:extLst>
          </p:nvPr>
        </p:nvGraphicFramePr>
        <p:xfrm>
          <a:off x="3295521" y="2345341"/>
          <a:ext cx="3321084" cy="22135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7028">
                  <a:extLst>
                    <a:ext uri="{9D8B030D-6E8A-4147-A177-3AD203B41FA5}">
                      <a16:colId xmlns:a16="http://schemas.microsoft.com/office/drawing/2014/main" val="2821817890"/>
                    </a:ext>
                  </a:extLst>
                </a:gridCol>
                <a:gridCol w="1107028">
                  <a:extLst>
                    <a:ext uri="{9D8B030D-6E8A-4147-A177-3AD203B41FA5}">
                      <a16:colId xmlns:a16="http://schemas.microsoft.com/office/drawing/2014/main" val="1854863279"/>
                    </a:ext>
                  </a:extLst>
                </a:gridCol>
                <a:gridCol w="1107028">
                  <a:extLst>
                    <a:ext uri="{9D8B030D-6E8A-4147-A177-3AD203B41FA5}">
                      <a16:colId xmlns:a16="http://schemas.microsoft.com/office/drawing/2014/main" val="1343967062"/>
                    </a:ext>
                  </a:extLst>
                </a:gridCol>
              </a:tblGrid>
              <a:tr h="737865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181936" marR="181936" marT="90968" marB="9096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181936" marR="181936" marT="90968" marB="9096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181936" marR="181936" marT="90968" marB="9096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8914789"/>
                  </a:ext>
                </a:extLst>
              </a:tr>
              <a:tr h="737865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181936" marR="181936" marT="90968" marB="9096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181936" marR="181936" marT="90968" marB="9096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181936" marR="181936" marT="90968" marB="9096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0047183"/>
                  </a:ext>
                </a:extLst>
              </a:tr>
              <a:tr h="737865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181936" marR="181936" marT="90968" marB="9096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181936" marR="181936" marT="90968" marB="9096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181936" marR="181936" marT="90968" marB="9096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56769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3909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terms/"/>
    <ds:schemaRef ds:uri="522d4c35-b548-4432-90ae-af4376e1c4b4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1957</TotalTime>
  <Words>339</Words>
  <Application>Microsoft Office PowerPoint</Application>
  <PresentationFormat>A4 Paper (210x297 mm)</PresentationFormat>
  <Paragraphs>196</Paragraphs>
  <Slides>18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7" baseType="lpstr">
      <vt:lpstr>Arial</vt:lpstr>
      <vt:lpstr>Bariol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83</cp:revision>
  <dcterms:created xsi:type="dcterms:W3CDTF">2019-02-04T08:17:32Z</dcterms:created>
  <dcterms:modified xsi:type="dcterms:W3CDTF">2020-03-18T11:17:21Z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