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453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85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10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354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84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594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6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836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991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6742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7815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358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Perimeter &amp; Area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87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regular hexagon has a side length of 2 cm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construct a shape with a perimeter of 44 cm?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Image result for hexagons"/>
          <p:cNvPicPr/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217" y="2246065"/>
            <a:ext cx="4111094" cy="40046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Activity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Investigate different ways you can make composite rectilinear shapes with a perimeter of 54 cm.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3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Here is a square inside another square.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perimeter of the inner square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16 cm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outer square’s perimeter is four times the size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of</a:t>
            </a: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inner square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is the length of one side of the outer square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How do you know? What do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344112" y="1642367"/>
            <a:ext cx="2011660" cy="1860675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43316" y="2062181"/>
            <a:ext cx="1058543" cy="99452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50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47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value of c is 14 m. 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the total perimeter of the shape?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32542" y="2212103"/>
            <a:ext cx="3799000" cy="1458559"/>
            <a:chOff x="5129035" y="3492517"/>
            <a:chExt cx="2545495" cy="849514"/>
          </a:xfrm>
        </p:grpSpPr>
        <p:sp>
          <p:nvSpPr>
            <p:cNvPr id="6" name="Rectangle 5"/>
            <p:cNvSpPr/>
            <p:nvPr/>
          </p:nvSpPr>
          <p:spPr>
            <a:xfrm>
              <a:off x="5293210" y="3721155"/>
              <a:ext cx="2381320" cy="62087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24"/>
            <p:cNvSpPr txBox="1"/>
            <p:nvPr/>
          </p:nvSpPr>
          <p:spPr>
            <a:xfrm>
              <a:off x="5293210" y="3492517"/>
              <a:ext cx="2381320" cy="25843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ctr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4c</a:t>
              </a:r>
              <a:endParaRPr kumimoji="0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8" name="object 24"/>
            <p:cNvSpPr txBox="1"/>
            <p:nvPr/>
          </p:nvSpPr>
          <p:spPr>
            <a:xfrm>
              <a:off x="5129035" y="3957405"/>
              <a:ext cx="562448" cy="25843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Times New Roman" panose="02020603050405020304" pitchFamily="18" charset="0"/>
                </a:rPr>
                <a:t>c</a:t>
              </a:r>
              <a:endParaRPr kumimoji="0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813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47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blue rectangle has a perimeter of </a:t>
            </a: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38 cm.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the value of a?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310735" y="1951544"/>
            <a:ext cx="4508076" cy="2437576"/>
            <a:chOff x="5012486" y="3513029"/>
            <a:chExt cx="2397950" cy="1017140"/>
          </a:xfrm>
        </p:grpSpPr>
        <p:sp>
          <p:nvSpPr>
            <p:cNvPr id="6" name="Rectangle 5"/>
            <p:cNvSpPr/>
            <p:nvPr/>
          </p:nvSpPr>
          <p:spPr>
            <a:xfrm>
              <a:off x="5557302" y="3748842"/>
              <a:ext cx="1853134" cy="78132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24"/>
            <p:cNvSpPr txBox="1"/>
            <p:nvPr/>
          </p:nvSpPr>
          <p:spPr>
            <a:xfrm>
              <a:off x="5557302" y="3513029"/>
              <a:ext cx="1853134" cy="18515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ctr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Times New Roman" panose="02020603050405020304" pitchFamily="18" charset="0"/>
                </a:rPr>
                <a:t>a</a:t>
              </a:r>
              <a:endParaRPr kumimoji="0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8" name="object 24"/>
            <p:cNvSpPr txBox="1"/>
            <p:nvPr/>
          </p:nvSpPr>
          <p:spPr>
            <a:xfrm>
              <a:off x="5012486" y="4050734"/>
              <a:ext cx="562448" cy="44335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Times New Roman" panose="02020603050405020304" pitchFamily="18" charset="0"/>
                </a:rPr>
                <a:t>4.8 cm</a:t>
              </a:r>
              <a:endParaRPr kumimoji="0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82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42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Investigate how many ways you can make different squares and rectangles with the same area of 84 cm</a:t>
            </a:r>
            <a:r>
              <a:rPr lang="en-US" sz="2800" baseline="300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strategy did you use?</a:t>
            </a:r>
          </a:p>
        </p:txBody>
      </p:sp>
      <p:sp>
        <p:nvSpPr>
          <p:cNvPr id="4" name="Rectangle 3"/>
          <p:cNvSpPr/>
          <p:nvPr/>
        </p:nvSpPr>
        <p:spPr>
          <a:xfrm>
            <a:off x="1304371" y="2959583"/>
            <a:ext cx="1961343" cy="1991240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43960" y="2959583"/>
            <a:ext cx="3319880" cy="199124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351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endParaRPr lang="en-US" sz="800" b="1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True or False?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If you cut off a piece from a shape, you reduce its area and perimeter.  </a:t>
            </a: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Draw 2 examples to prove your thinking.</a:t>
            </a:r>
          </a:p>
        </p:txBody>
      </p:sp>
      <p:sp>
        <p:nvSpPr>
          <p:cNvPr id="4" name="Rectangle 3"/>
          <p:cNvSpPr/>
          <p:nvPr/>
        </p:nvSpPr>
        <p:spPr>
          <a:xfrm>
            <a:off x="2505902" y="4024539"/>
            <a:ext cx="2695352" cy="1305107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06686" y="3788229"/>
            <a:ext cx="1" cy="1724297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22627">
            <a:off x="6122731" y="4145030"/>
            <a:ext cx="1010694" cy="101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8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14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lnSpc>
                <a:spcPts val="1550"/>
              </a:lnSpc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Estimate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area of each shape and then order from largest to smallest.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9551" y="736900"/>
            <a:ext cx="3842491" cy="1438476"/>
            <a:chOff x="4874054" y="3350368"/>
            <a:chExt cx="1923322" cy="753501"/>
          </a:xfrm>
        </p:grpSpPr>
        <p:sp>
          <p:nvSpPr>
            <p:cNvPr id="6" name="Rectangle 5"/>
            <p:cNvSpPr/>
            <p:nvPr/>
          </p:nvSpPr>
          <p:spPr>
            <a:xfrm>
              <a:off x="5309306" y="3545840"/>
              <a:ext cx="1488070" cy="55802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24"/>
            <p:cNvSpPr txBox="1"/>
            <p:nvPr/>
          </p:nvSpPr>
          <p:spPr>
            <a:xfrm>
              <a:off x="5309306" y="3350368"/>
              <a:ext cx="1488070" cy="21280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ctr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6.8 cm</a:t>
              </a:r>
              <a:endPara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8" name="object 24"/>
            <p:cNvSpPr txBox="1"/>
            <p:nvPr/>
          </p:nvSpPr>
          <p:spPr>
            <a:xfrm>
              <a:off x="4874054" y="3776420"/>
              <a:ext cx="562448" cy="21280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Times New Roman" panose="02020603050405020304" pitchFamily="18" charset="0"/>
                </a:rPr>
                <a:t>3.4 cm</a:t>
              </a:r>
              <a:endPara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207131" y="861889"/>
            <a:ext cx="2976058" cy="3083094"/>
            <a:chOff x="6002969" y="2758137"/>
            <a:chExt cx="1488070" cy="1607273"/>
          </a:xfrm>
        </p:grpSpPr>
        <p:sp>
          <p:nvSpPr>
            <p:cNvPr id="10" name="Rectangle 9"/>
            <p:cNvSpPr/>
            <p:nvPr/>
          </p:nvSpPr>
          <p:spPr>
            <a:xfrm>
              <a:off x="6569451" y="2957748"/>
              <a:ext cx="316195" cy="140766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bject 24"/>
            <p:cNvSpPr txBox="1"/>
            <p:nvPr/>
          </p:nvSpPr>
          <p:spPr>
            <a:xfrm>
              <a:off x="6002969" y="2758137"/>
              <a:ext cx="1488070" cy="22934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ctr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2.8 cm</a:t>
              </a:r>
              <a:endPara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12" name="object 24"/>
            <p:cNvSpPr txBox="1"/>
            <p:nvPr/>
          </p:nvSpPr>
          <p:spPr>
            <a:xfrm>
              <a:off x="6047294" y="3656191"/>
              <a:ext cx="562448" cy="451001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Times New Roman" panose="02020603050405020304" pitchFamily="18" charset="0"/>
                </a:rPr>
                <a:t>19.1 cm</a:t>
              </a:r>
              <a:endPara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816371" y="2670693"/>
            <a:ext cx="2703379" cy="1274290"/>
            <a:chOff x="6224725" y="3707342"/>
            <a:chExt cx="1196279" cy="684000"/>
          </a:xfrm>
        </p:grpSpPr>
        <p:sp>
          <p:nvSpPr>
            <p:cNvPr id="14" name="Rectangle 13"/>
            <p:cNvSpPr/>
            <p:nvPr/>
          </p:nvSpPr>
          <p:spPr>
            <a:xfrm>
              <a:off x="6737004" y="3707342"/>
              <a:ext cx="684000" cy="6840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24"/>
            <p:cNvSpPr txBox="1"/>
            <p:nvPr/>
          </p:nvSpPr>
          <p:spPr>
            <a:xfrm>
              <a:off x="6224725" y="3920341"/>
              <a:ext cx="562448" cy="20513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Times New Roman" panose="02020603050405020304" pitchFamily="18" charset="0"/>
                </a:rPr>
                <a:t>7.75 cm</a:t>
              </a:r>
              <a:endPara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</p:grpSp>
      <p:cxnSp>
        <p:nvCxnSpPr>
          <p:cNvPr id="16" name="Straight Connector 15"/>
          <p:cNvCxnSpPr/>
          <p:nvPr/>
        </p:nvCxnSpPr>
        <p:spPr>
          <a:xfrm flipH="1">
            <a:off x="2846796" y="3344024"/>
            <a:ext cx="2406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4396923" y="3316479"/>
            <a:ext cx="2406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752664" y="2584549"/>
            <a:ext cx="215" cy="22551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752879" y="3779486"/>
            <a:ext cx="5774" cy="33099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253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5080" lvl="3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Each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orange square has an area of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24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cm². 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384300" marR="5080" lvl="3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384300" marR="5080" lvl="3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	Calculate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total orange area. </a:t>
            </a:r>
          </a:p>
          <a:p>
            <a:pPr marL="1384300" marR="5080" lvl="3">
              <a:spcBef>
                <a:spcPts val="26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</a:t>
            </a:r>
          </a:p>
          <a:p>
            <a:pPr marL="1384300" marR="5080" lvl="3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Calculate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blue area.                             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</a:t>
            </a:r>
          </a:p>
          <a:p>
            <a:pPr marL="1384300" marR="5080" lvl="3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Calculate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green area.                                    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</a:t>
            </a:r>
          </a:p>
          <a:p>
            <a:pPr marL="1384300" marR="5080" lvl="3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the total area of the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		whole	shape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552311" y="1864251"/>
            <a:ext cx="2198155" cy="3280955"/>
            <a:chOff x="5208553" y="4721530"/>
            <a:chExt cx="1929693" cy="2880248"/>
          </a:xfrm>
        </p:grpSpPr>
        <p:sp>
          <p:nvSpPr>
            <p:cNvPr id="6" name="Rectangle 5"/>
            <p:cNvSpPr/>
            <p:nvPr/>
          </p:nvSpPr>
          <p:spPr>
            <a:xfrm>
              <a:off x="5208553" y="4721722"/>
              <a:ext cx="969264" cy="969264"/>
            </a:xfrm>
            <a:prstGeom prst="rect">
              <a:avLst/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168812" y="5688798"/>
              <a:ext cx="969264" cy="969263"/>
            </a:xfrm>
            <a:prstGeom prst="rect">
              <a:avLst/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167508" y="6651974"/>
              <a:ext cx="484632" cy="484632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209765" y="5679644"/>
              <a:ext cx="968051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209505" y="7115300"/>
              <a:ext cx="969264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77817" y="4721530"/>
              <a:ext cx="958199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177817" y="5205004"/>
              <a:ext cx="958199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5400000">
              <a:off x="4966997" y="6402068"/>
              <a:ext cx="970797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5400000">
              <a:off x="5444311" y="6396187"/>
              <a:ext cx="971107" cy="495904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652218" y="6652838"/>
              <a:ext cx="484633" cy="491139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183571" y="7131520"/>
              <a:ext cx="484632" cy="468411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653613" y="7129415"/>
              <a:ext cx="484633" cy="472363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624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How many different ways can you split this shape to find the area?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Add more values and work out the area.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10113" r="11042"/>
          <a:stretch/>
        </p:blipFill>
        <p:spPr>
          <a:xfrm>
            <a:off x="3657600" y="1710061"/>
            <a:ext cx="2142699" cy="2888065"/>
          </a:xfrm>
          <a:prstGeom prst="rect">
            <a:avLst/>
          </a:prstGeom>
        </p:spPr>
      </p:pic>
      <p:sp>
        <p:nvSpPr>
          <p:cNvPr id="6" name="object 24"/>
          <p:cNvSpPr txBox="1"/>
          <p:nvPr/>
        </p:nvSpPr>
        <p:spPr>
          <a:xfrm>
            <a:off x="2976876" y="1937904"/>
            <a:ext cx="87490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1" lvl="0" indent="0" algn="ctr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2 m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sp>
        <p:nvSpPr>
          <p:cNvPr id="7" name="object 24"/>
          <p:cNvSpPr txBox="1"/>
          <p:nvPr/>
        </p:nvSpPr>
        <p:spPr>
          <a:xfrm>
            <a:off x="5606120" y="2709234"/>
            <a:ext cx="87490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1" lvl="0" indent="0" algn="ctr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6 m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25304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Jack says this shape has an area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of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34 cm</a:t>
            </a:r>
            <a:r>
              <a:rPr lang="en-US" sz="2800" baseline="300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Show that Jack is correct.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Find three more possible compound shapes that have an area of 34 cm</a:t>
            </a:r>
            <a:r>
              <a:rPr lang="en-US" sz="2800" baseline="300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786305" y="1446060"/>
            <a:ext cx="2817661" cy="3029414"/>
            <a:chOff x="6186736" y="2707908"/>
            <a:chExt cx="1945737" cy="2339589"/>
          </a:xfrm>
        </p:grpSpPr>
        <p:grpSp>
          <p:nvGrpSpPr>
            <p:cNvPr id="6" name="Group 5"/>
            <p:cNvGrpSpPr/>
            <p:nvPr/>
          </p:nvGrpSpPr>
          <p:grpSpPr>
            <a:xfrm>
              <a:off x="6537960" y="2931735"/>
              <a:ext cx="1168977" cy="1907637"/>
              <a:chOff x="6000750" y="3574649"/>
              <a:chExt cx="1168977" cy="1907637"/>
            </a:xfrm>
          </p:grpSpPr>
          <p:sp>
            <p:nvSpPr>
              <p:cNvPr id="13" name="L-Shape 12"/>
              <p:cNvSpPr/>
              <p:nvPr/>
            </p:nvSpPr>
            <p:spPr>
              <a:xfrm flipH="1">
                <a:off x="6000750" y="3574649"/>
                <a:ext cx="1168977" cy="1366228"/>
              </a:xfrm>
              <a:prstGeom prst="corner">
                <a:avLst>
                  <a:gd name="adj1" fmla="val 29476"/>
                  <a:gd name="adj2" fmla="val 29801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 rot="10800000">
                <a:off x="6000750" y="4633635"/>
                <a:ext cx="332509" cy="84865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7" name="object 24"/>
            <p:cNvSpPr txBox="1"/>
            <p:nvPr/>
          </p:nvSpPr>
          <p:spPr>
            <a:xfrm>
              <a:off x="7363297" y="2707908"/>
              <a:ext cx="420225" cy="223828"/>
            </a:xfrm>
            <a:prstGeom prst="rect">
              <a:avLst/>
            </a:prstGeom>
            <a:noFill/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 cm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object 24"/>
            <p:cNvSpPr txBox="1"/>
            <p:nvPr/>
          </p:nvSpPr>
          <p:spPr>
            <a:xfrm>
              <a:off x="7712248" y="3541768"/>
              <a:ext cx="420225" cy="223828"/>
            </a:xfrm>
            <a:prstGeom prst="rect">
              <a:avLst/>
            </a:prstGeom>
            <a:noFill/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 cm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object 24"/>
            <p:cNvSpPr txBox="1"/>
            <p:nvPr/>
          </p:nvSpPr>
          <p:spPr>
            <a:xfrm>
              <a:off x="7012980" y="3327922"/>
              <a:ext cx="420225" cy="223828"/>
            </a:xfrm>
            <a:prstGeom prst="rect">
              <a:avLst/>
            </a:prstGeom>
            <a:noFill/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5 cm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object 24"/>
            <p:cNvSpPr txBox="1"/>
            <p:nvPr/>
          </p:nvSpPr>
          <p:spPr>
            <a:xfrm>
              <a:off x="7153184" y="4279112"/>
              <a:ext cx="420225" cy="223828"/>
            </a:xfrm>
            <a:prstGeom prst="rect">
              <a:avLst/>
            </a:prstGeom>
            <a:noFill/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4 cm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object 24"/>
            <p:cNvSpPr txBox="1"/>
            <p:nvPr/>
          </p:nvSpPr>
          <p:spPr>
            <a:xfrm>
              <a:off x="6541481" y="4823669"/>
              <a:ext cx="420225" cy="223828"/>
            </a:xfrm>
            <a:prstGeom prst="rect">
              <a:avLst/>
            </a:prstGeom>
            <a:noFill/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 cm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object 24"/>
            <p:cNvSpPr txBox="1"/>
            <p:nvPr/>
          </p:nvSpPr>
          <p:spPr>
            <a:xfrm>
              <a:off x="6186736" y="4347079"/>
              <a:ext cx="420225" cy="223828"/>
            </a:xfrm>
            <a:prstGeom prst="rect">
              <a:avLst/>
            </a:prstGeom>
            <a:noFill/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1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6 cm</a:t>
              </a:r>
              <a:endPara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716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Draw a circle on 1 cm</a:t>
            </a:r>
            <a:r>
              <a:rPr lang="en-US" sz="2800" baseline="300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paper.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the estimated area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 marR="5080" lvl="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Can you draw a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circle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that has area approximately 20 cm</a:t>
            </a:r>
            <a:r>
              <a:rPr lang="en-US" sz="2800" baseline="300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91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00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If each square represents 3 m², what is the approximate area of: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lake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bunkers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fairway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rough 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Tree/forest area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4460491" y="1857903"/>
            <a:ext cx="3847486" cy="327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71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63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Can you construct a ‘Pirate Island’ to be used as part of a treasure map for a new game?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Each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square represents 4 m²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island must include the following features and be of the given approximate measure: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Circular Island 180 m²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Oval Lake 58 m²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Forests with a total area of 63 m² (can be split over more than one space)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Beaches with a total area of 92 m² (can be split over more than one space)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Mountains with a total area of 57 m²</a:t>
            </a:r>
          </a:p>
          <a:p>
            <a:pPr marL="298450" marR="5080" lvl="0" indent="-28575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Rocky coastline with total area of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25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m²</a:t>
            </a:r>
          </a:p>
        </p:txBody>
      </p:sp>
    </p:spTree>
    <p:extLst>
      <p:ext uri="{BB962C8B-B14F-4D97-AF65-F5344CB8AC3E}">
        <p14:creationId xmlns:p14="http://schemas.microsoft.com/office/powerpoint/2010/main" val="138372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1821</TotalTime>
  <Words>462</Words>
  <Application>Microsoft Office PowerPoint</Application>
  <PresentationFormat>A4 Paper (210x297 mm)</PresentationFormat>
  <Paragraphs>147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Bariol Regular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63</cp:revision>
  <dcterms:created xsi:type="dcterms:W3CDTF">2019-02-04T08:17:32Z</dcterms:created>
  <dcterms:modified xsi:type="dcterms:W3CDTF">2019-09-10T12:25:14Z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