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8"/>
  </p:notesMasterIdLst>
  <p:sldIdLst>
    <p:sldId id="271" r:id="rId6"/>
    <p:sldId id="452" r:id="rId7"/>
    <p:sldId id="453" r:id="rId8"/>
    <p:sldId id="454" r:id="rId9"/>
    <p:sldId id="455" r:id="rId10"/>
    <p:sldId id="456" r:id="rId11"/>
    <p:sldId id="457" r:id="rId12"/>
    <p:sldId id="458" r:id="rId13"/>
    <p:sldId id="459" r:id="rId14"/>
    <p:sldId id="460" r:id="rId15"/>
    <p:sldId id="461" r:id="rId16"/>
    <p:sldId id="462" r:id="rId17"/>
    <p:sldId id="463" r:id="rId18"/>
    <p:sldId id="464" r:id="rId19"/>
    <p:sldId id="465" r:id="rId20"/>
    <p:sldId id="466" r:id="rId21"/>
    <p:sldId id="467" r:id="rId22"/>
    <p:sldId id="468" r:id="rId23"/>
    <p:sldId id="469" r:id="rId24"/>
    <p:sldId id="470" r:id="rId25"/>
    <p:sldId id="471" r:id="rId26"/>
    <p:sldId id="472" r:id="rId27"/>
    <p:sldId id="473" r:id="rId28"/>
    <p:sldId id="474" r:id="rId29"/>
    <p:sldId id="475" r:id="rId30"/>
    <p:sldId id="476" r:id="rId31"/>
    <p:sldId id="477" r:id="rId32"/>
    <p:sldId id="478" r:id="rId33"/>
    <p:sldId id="479" r:id="rId34"/>
    <p:sldId id="480" r:id="rId35"/>
    <p:sldId id="481" r:id="rId36"/>
    <p:sldId id="482" r:id="rId3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Gill Sans MT" panose="020B05020201040202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Gill Sans MT" panose="020B0502020104020203" pitchFamily="34" charset="0"/>
              </a:defRPr>
            </a:lvl1pPr>
          </a:lstStyle>
          <a:p>
            <a:fld id="{028311AF-8457-4785-B190-D31CD4FDE7A1}" type="datetimeFigureOut">
              <a:rPr lang="en-GB" smtClean="0"/>
              <a:pPr/>
              <a:t>11/11/2019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Gill Sans MT" panose="020B05020201040202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Gill Sans MT" panose="020B0502020104020203" pitchFamily="34" charset="0"/>
              </a:defRPr>
            </a:lvl1pPr>
          </a:lstStyle>
          <a:p>
            <a:fld id="{7F41FB06-1D9B-4317-BE37-4218AB7856F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Gill Sans MT" panose="020B0502020104020203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0733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51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740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09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262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978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9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507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3456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0154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350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524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2662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3599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628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746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0141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2701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7659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5857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1042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44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7194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9132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0713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2258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9281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4841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7861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17303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84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Gill Sans MT" panose="020B0502020104020203" pitchFamily="34" charset="0"/>
              </a:rPr>
              <a:t>© White</a:t>
            </a:r>
            <a:r>
              <a:rPr lang="en-GB" sz="1200" baseline="0" dirty="0" smtClean="0">
                <a:latin typeface="Gill Sans MT" panose="020B0502020104020203" pitchFamily="34" charset="0"/>
              </a:rPr>
              <a:t> Rose Maths 2019</a:t>
            </a:r>
            <a:endParaRPr lang="en-GB" sz="12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484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t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26.png"/><Relationship Id="rId4" Type="http://schemas.microsoft.com/office/2007/relationships/hdphoto" Target="../media/hdphoto2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7.png"/><Relationship Id="rId4" Type="http://schemas.microsoft.com/office/2007/relationships/hdphoto" Target="../media/hdphoto3.wdp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8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27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Properties of Shape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Which shape is the odd one out?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shape is the odd one out? Explain your reasoning. 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ight Triangle 3"/>
          <p:cNvSpPr/>
          <p:nvPr/>
        </p:nvSpPr>
        <p:spPr>
          <a:xfrm>
            <a:off x="1689605" y="5353547"/>
            <a:ext cx="802711" cy="911486"/>
          </a:xfrm>
          <a:prstGeom prst="rt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>
            <a:off x="3000534" y="5353547"/>
            <a:ext cx="1413933" cy="552240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100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US" sz="1100" dirty="0">
              <a:effectLst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086873" y="5353547"/>
            <a:ext cx="986487" cy="851270"/>
            <a:chOff x="1084641" y="1064779"/>
            <a:chExt cx="12056" cy="12423"/>
          </a:xfrm>
        </p:grpSpPr>
        <p:cxnSp>
          <p:nvCxnSpPr>
            <p:cNvPr id="8" name="AutoShape 3"/>
            <p:cNvCxnSpPr>
              <a:cxnSpLocks noChangeShapeType="1"/>
            </p:cNvCxnSpPr>
            <p:nvPr/>
          </p:nvCxnSpPr>
          <p:spPr bwMode="auto">
            <a:xfrm flipH="1" flipV="1">
              <a:off x="1090486" y="1064779"/>
              <a:ext cx="6211" cy="12423"/>
            </a:xfrm>
            <a:prstGeom prst="straightConnector1">
              <a:avLst/>
            </a:prstGeom>
            <a:noFill/>
            <a:ln w="28575">
              <a:solidFill>
                <a:schemeClr val="dk1">
                  <a:lumMod val="0"/>
                  <a:lumOff val="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dk1">
                        <a:lumMod val="0"/>
                        <a:lumOff val="0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9" name="AutoShape 4"/>
            <p:cNvCxnSpPr>
              <a:cxnSpLocks noChangeShapeType="1"/>
            </p:cNvCxnSpPr>
            <p:nvPr/>
          </p:nvCxnSpPr>
          <p:spPr bwMode="auto">
            <a:xfrm flipH="1">
              <a:off x="1084641" y="1064779"/>
              <a:ext cx="5845" cy="11978"/>
            </a:xfrm>
            <a:prstGeom prst="straightConnector1">
              <a:avLst/>
            </a:prstGeom>
            <a:noFill/>
            <a:ln w="28575">
              <a:solidFill>
                <a:schemeClr val="dk1">
                  <a:lumMod val="0"/>
                  <a:lumOff val="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dk1">
                        <a:lumMod val="0"/>
                        <a:lumOff val="0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10" name="AutoShape 5"/>
            <p:cNvCxnSpPr>
              <a:cxnSpLocks noChangeShapeType="1"/>
            </p:cNvCxnSpPr>
            <p:nvPr/>
          </p:nvCxnSpPr>
          <p:spPr bwMode="auto">
            <a:xfrm flipH="1" flipV="1">
              <a:off x="1090546" y="1072225"/>
              <a:ext cx="5909" cy="4977"/>
            </a:xfrm>
            <a:prstGeom prst="straightConnector1">
              <a:avLst/>
            </a:prstGeom>
            <a:noFill/>
            <a:ln w="28575">
              <a:solidFill>
                <a:schemeClr val="dk1">
                  <a:lumMod val="0"/>
                  <a:lumOff val="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dk1">
                        <a:lumMod val="0"/>
                        <a:lumOff val="0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11" name="AutoShape 6"/>
            <p:cNvCxnSpPr>
              <a:cxnSpLocks noChangeShapeType="1"/>
            </p:cNvCxnSpPr>
            <p:nvPr/>
          </p:nvCxnSpPr>
          <p:spPr bwMode="auto">
            <a:xfrm flipH="1">
              <a:off x="1084641" y="1072336"/>
              <a:ext cx="6036" cy="4421"/>
            </a:xfrm>
            <a:prstGeom prst="straightConnector1">
              <a:avLst/>
            </a:prstGeom>
            <a:noFill/>
            <a:ln w="28575">
              <a:solidFill>
                <a:schemeClr val="dk1">
                  <a:lumMod val="0"/>
                  <a:lumOff val="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dk1">
                        <a:lumMod val="0"/>
                        <a:lumOff val="0"/>
                      </a:schemeClr>
                    </a:outerShdw>
                  </a:effectLst>
                </a14:hiddenEffects>
              </a:ext>
            </a:extLst>
          </p:spPr>
        </p:cxnSp>
      </p:grpSp>
      <p:sp>
        <p:nvSpPr>
          <p:cNvPr id="12" name="Isosceles Triangle 11"/>
          <p:cNvSpPr/>
          <p:nvPr/>
        </p:nvSpPr>
        <p:spPr>
          <a:xfrm rot="10800000">
            <a:off x="6699726" y="5358890"/>
            <a:ext cx="1008125" cy="675406"/>
          </a:xfrm>
          <a:prstGeom prst="triangl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 rot="2526150">
            <a:off x="1453846" y="2358909"/>
            <a:ext cx="745380" cy="7159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pic>
        <p:nvPicPr>
          <p:cNvPr id="14" name="Picture 13" descr="yellow-sphere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911" y="2232505"/>
            <a:ext cx="1187085" cy="116383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</p:pic>
      <p:pic>
        <p:nvPicPr>
          <p:cNvPr id="15" name="Picture 14"/>
          <p:cNvPicPr/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996" y="1840080"/>
            <a:ext cx="2062364" cy="1895895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261" y="1940041"/>
            <a:ext cx="1661316" cy="1456301"/>
          </a:xfrm>
          <a:prstGeom prst="rect">
            <a:avLst/>
          </a:prstGeom>
        </p:spPr>
      </p:pic>
      <p:sp>
        <p:nvSpPr>
          <p:cNvPr id="17" name="Cube 16"/>
          <p:cNvSpPr/>
          <p:nvPr/>
        </p:nvSpPr>
        <p:spPr>
          <a:xfrm rot="16200000">
            <a:off x="7329899" y="2384867"/>
            <a:ext cx="1030913" cy="663992"/>
          </a:xfrm>
          <a:prstGeom prst="cube">
            <a:avLst>
              <a:gd name="adj" fmla="val 14451"/>
            </a:avLst>
          </a:prstGeom>
          <a:solidFill>
            <a:schemeClr val="accent4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72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What shape could Whitney be thinking of?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Are there any other shapes it could be?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What shape is Whitney definitely not thinking about? How do you know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Use true or false to say which shapes are triangles.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1440032" y="2705591"/>
            <a:ext cx="4175460" cy="1010593"/>
          </a:xfrm>
          <a:prstGeom prst="wedgeRoundRectCallout">
            <a:avLst>
              <a:gd name="adj1" fmla="val 63395"/>
              <a:gd name="adj2" fmla="val 1167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I’m 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thinking of a 2-D shape with more than 3 sides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. </a:t>
            </a:r>
            <a:endParaRPr lang="en-GB" dirty="0"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3651">
            <a:off x="5995058" y="2105995"/>
            <a:ext cx="1569765" cy="2063748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4" t="37177" r="18903" b="8059"/>
          <a:stretch/>
        </p:blipFill>
        <p:spPr bwMode="auto">
          <a:xfrm>
            <a:off x="2829800" y="4323493"/>
            <a:ext cx="4389275" cy="2022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617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are 18 lollipop sticks.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many hexagons can you make?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many octagons can you make?</a:t>
            </a:r>
          </a:p>
          <a:p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other shapes can you make with 18 lollipop sticks?</a:t>
            </a:r>
          </a:p>
        </p:txBody>
      </p:sp>
      <p:sp>
        <p:nvSpPr>
          <p:cNvPr id="4" name="Flowchart: Terminator 3"/>
          <p:cNvSpPr/>
          <p:nvPr/>
        </p:nvSpPr>
        <p:spPr>
          <a:xfrm rot="18628373">
            <a:off x="2358370" y="2266160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Terminator 5"/>
          <p:cNvSpPr/>
          <p:nvPr/>
        </p:nvSpPr>
        <p:spPr>
          <a:xfrm rot="18628373">
            <a:off x="2713425" y="2221533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Terminator 6"/>
          <p:cNvSpPr/>
          <p:nvPr/>
        </p:nvSpPr>
        <p:spPr>
          <a:xfrm rot="18628373">
            <a:off x="2964776" y="2428010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Terminator 7"/>
          <p:cNvSpPr/>
          <p:nvPr/>
        </p:nvSpPr>
        <p:spPr>
          <a:xfrm rot="18628373">
            <a:off x="3049509" y="3412472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Terminator 8"/>
          <p:cNvSpPr/>
          <p:nvPr/>
        </p:nvSpPr>
        <p:spPr>
          <a:xfrm rot="18628373">
            <a:off x="4627192" y="2669137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Terminator 9"/>
          <p:cNvSpPr/>
          <p:nvPr/>
        </p:nvSpPr>
        <p:spPr>
          <a:xfrm rot="18628373">
            <a:off x="5347795" y="2280403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lowchart: Terminator 10"/>
          <p:cNvSpPr/>
          <p:nvPr/>
        </p:nvSpPr>
        <p:spPr>
          <a:xfrm rot="18628373">
            <a:off x="5420119" y="3229241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Terminator 11"/>
          <p:cNvSpPr/>
          <p:nvPr/>
        </p:nvSpPr>
        <p:spPr>
          <a:xfrm rot="14651503">
            <a:off x="3739582" y="2631928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Terminator 12"/>
          <p:cNvSpPr/>
          <p:nvPr/>
        </p:nvSpPr>
        <p:spPr>
          <a:xfrm rot="15484211">
            <a:off x="2332785" y="3167239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Terminator 13"/>
          <p:cNvSpPr/>
          <p:nvPr/>
        </p:nvSpPr>
        <p:spPr>
          <a:xfrm rot="15399586">
            <a:off x="4769906" y="3485955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Terminator 14"/>
          <p:cNvSpPr/>
          <p:nvPr/>
        </p:nvSpPr>
        <p:spPr>
          <a:xfrm rot="999690">
            <a:off x="3325077" y="2920845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Terminator 15"/>
          <p:cNvSpPr/>
          <p:nvPr/>
        </p:nvSpPr>
        <p:spPr>
          <a:xfrm rot="999690">
            <a:off x="4186069" y="2121555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lowchart: Terminator 16"/>
          <p:cNvSpPr/>
          <p:nvPr/>
        </p:nvSpPr>
        <p:spPr>
          <a:xfrm rot="999690">
            <a:off x="4608414" y="2042654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lowchart: Terminator 17"/>
          <p:cNvSpPr/>
          <p:nvPr/>
        </p:nvSpPr>
        <p:spPr>
          <a:xfrm rot="999690">
            <a:off x="3812137" y="3605573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Terminator 18"/>
          <p:cNvSpPr/>
          <p:nvPr/>
        </p:nvSpPr>
        <p:spPr>
          <a:xfrm rot="2516073">
            <a:off x="4288911" y="3502716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Terminator 19"/>
          <p:cNvSpPr/>
          <p:nvPr/>
        </p:nvSpPr>
        <p:spPr>
          <a:xfrm rot="20598444">
            <a:off x="5174256" y="2828335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Terminator 20"/>
          <p:cNvSpPr/>
          <p:nvPr/>
        </p:nvSpPr>
        <p:spPr>
          <a:xfrm rot="6836232">
            <a:off x="2713424" y="3412393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lowchart: Terminator 21"/>
          <p:cNvSpPr/>
          <p:nvPr/>
        </p:nvSpPr>
        <p:spPr>
          <a:xfrm rot="4063876">
            <a:off x="4089168" y="2774344"/>
            <a:ext cx="944176" cy="127849"/>
          </a:xfrm>
          <a:prstGeom prst="flowChartTerminator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34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  <a:cs typeface="Times New Roman" panose="02020603050405020304" pitchFamily="18" charset="0"/>
              </a:rPr>
              <a:t>Mo makes a rectangle using the sticks.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many identical rectangles could he make with 18 sticks?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Make your own rectangle.  How many sticks did you use?  Is your rectangle the same as your friend’s?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3252399" y="1847243"/>
            <a:ext cx="1319601" cy="0"/>
          </a:xfrm>
          <a:prstGeom prst="line">
            <a:avLst/>
          </a:prstGeom>
          <a:ln w="762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07943" y="1840665"/>
            <a:ext cx="1319601" cy="0"/>
          </a:xfrm>
          <a:prstGeom prst="line">
            <a:avLst/>
          </a:prstGeom>
          <a:ln w="762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252399" y="3201211"/>
            <a:ext cx="1319601" cy="0"/>
          </a:xfrm>
          <a:prstGeom prst="line">
            <a:avLst/>
          </a:prstGeom>
          <a:ln w="762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07943" y="3215351"/>
            <a:ext cx="1319601" cy="0"/>
          </a:xfrm>
          <a:prstGeom prst="line">
            <a:avLst/>
          </a:prstGeom>
          <a:ln w="762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>
            <a:off x="2490399" y="2541410"/>
            <a:ext cx="1319601" cy="0"/>
          </a:xfrm>
          <a:prstGeom prst="line">
            <a:avLst/>
          </a:prstGeom>
          <a:ln w="762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>
            <a:off x="5469942" y="2541411"/>
            <a:ext cx="1319601" cy="0"/>
          </a:xfrm>
          <a:prstGeom prst="line">
            <a:avLst/>
          </a:prstGeom>
          <a:ln w="762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769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827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I put these shapes into order from the smallest number of sides to the largest, which shape would come third?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 would a hexagon come in the list?  Why?</a:t>
            </a:r>
          </a:p>
        </p:txBody>
      </p:sp>
      <p:sp>
        <p:nvSpPr>
          <p:cNvPr id="4" name="Trapezoid 3"/>
          <p:cNvSpPr/>
          <p:nvPr/>
        </p:nvSpPr>
        <p:spPr>
          <a:xfrm rot="19561732">
            <a:off x="1160128" y="3132655"/>
            <a:ext cx="1665581" cy="1047459"/>
          </a:xfrm>
          <a:prstGeom prst="trapezoid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6" name="Pentagon 5"/>
          <p:cNvSpPr/>
          <p:nvPr/>
        </p:nvSpPr>
        <p:spPr>
          <a:xfrm>
            <a:off x="3536308" y="3061083"/>
            <a:ext cx="1486590" cy="1190601"/>
          </a:xfrm>
          <a:prstGeom prst="homePlate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7" name="Octagon 6"/>
          <p:cNvSpPr/>
          <p:nvPr/>
        </p:nvSpPr>
        <p:spPr>
          <a:xfrm>
            <a:off x="5581309" y="3000008"/>
            <a:ext cx="1232866" cy="1190601"/>
          </a:xfrm>
          <a:prstGeom prst="octagon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8" name="Right Triangle 7"/>
          <p:cNvSpPr/>
          <p:nvPr/>
        </p:nvSpPr>
        <p:spPr>
          <a:xfrm>
            <a:off x="7434075" y="2917711"/>
            <a:ext cx="1331101" cy="1333973"/>
          </a:xfrm>
          <a:prstGeom prst="rtTriangl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26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59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Amir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says,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shape could he have?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993" y="1551496"/>
            <a:ext cx="1607320" cy="1386204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832448" y="1824613"/>
            <a:ext cx="4565752" cy="1571925"/>
          </a:xfrm>
          <a:prstGeom prst="wedgeRoundRectCallout">
            <a:avLst>
              <a:gd name="adj1" fmla="val 60070"/>
              <a:gd name="adj2" fmla="val 691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My shape has half the number of vertices as an octagon</a:t>
            </a:r>
            <a:r>
              <a:rPr lang="en-GB" dirty="0">
                <a:solidFill>
                  <a:schemeClr val="tx1"/>
                </a:solidFill>
                <a:latin typeface="Gill Sans MT" panose="020B0502020104020203" pitchFamily="34" charset="0"/>
              </a:rPr>
              <a:t>.</a:t>
            </a:r>
          </a:p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07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Put these shapes in order based upon the number of vertices they have. 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gular Pentagon 3"/>
          <p:cNvSpPr/>
          <p:nvPr/>
        </p:nvSpPr>
        <p:spPr>
          <a:xfrm rot="1442880">
            <a:off x="5384552" y="2724420"/>
            <a:ext cx="1199127" cy="1111532"/>
          </a:xfrm>
          <a:prstGeom prst="pentagon">
            <a:avLst/>
          </a:prstGeom>
          <a:solidFill>
            <a:schemeClr val="accent6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 rot="3125361">
            <a:off x="1658255" y="2596763"/>
            <a:ext cx="574543" cy="1366846"/>
          </a:xfrm>
          <a:prstGeom prst="rect">
            <a:avLst/>
          </a:prstGeom>
          <a:solidFill>
            <a:schemeClr val="accent4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7" name="Hexagon 6"/>
          <p:cNvSpPr/>
          <p:nvPr/>
        </p:nvSpPr>
        <p:spPr>
          <a:xfrm rot="20172244">
            <a:off x="3407772" y="2759629"/>
            <a:ext cx="1186562" cy="1041114"/>
          </a:xfrm>
          <a:prstGeom prst="hexagon">
            <a:avLst/>
          </a:prstGeom>
          <a:solidFill>
            <a:srgbClr val="3399FF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8" name="Isosceles Triangle 7"/>
          <p:cNvSpPr/>
          <p:nvPr/>
        </p:nvSpPr>
        <p:spPr>
          <a:xfrm rot="18720491">
            <a:off x="7028556" y="2571064"/>
            <a:ext cx="1234526" cy="1041114"/>
          </a:xfrm>
          <a:prstGeom prst="triangle">
            <a:avLst/>
          </a:prstGeom>
          <a:solidFill>
            <a:schemeClr val="accent2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4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Jack has created a pattern using shapes.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many vertices does each step in the pattern have? 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Can you predict how many vertices the next step in the pattern will have?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Is there more than one way to continue the pattern?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Can you create your own pattern and explore how the vertices change?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86761" y="2681472"/>
            <a:ext cx="673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92911" y="2681472"/>
            <a:ext cx="673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31243" y="2681472"/>
            <a:ext cx="673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97585" y="1845244"/>
            <a:ext cx="629894" cy="5874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0" name="Isosceles Triangle 9"/>
          <p:cNvSpPr/>
          <p:nvPr/>
        </p:nvSpPr>
        <p:spPr>
          <a:xfrm>
            <a:off x="4669638" y="1858069"/>
            <a:ext cx="574234" cy="594132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1" name="Isosceles Triangle 10"/>
          <p:cNvSpPr/>
          <p:nvPr/>
        </p:nvSpPr>
        <p:spPr>
          <a:xfrm>
            <a:off x="7863204" y="1807367"/>
            <a:ext cx="574234" cy="594132"/>
          </a:xfrm>
          <a:prstGeom prst="triangl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03286" y="1866625"/>
            <a:ext cx="629894" cy="5874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56702" y="1850865"/>
            <a:ext cx="629894" cy="5874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066371" y="1856780"/>
            <a:ext cx="629894" cy="58743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40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1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geoboards, how many different rectangles can you make?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What’s the same about the rectangles?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What’s different?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 your friend made any different rectangles?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5136" y="1631743"/>
            <a:ext cx="3045898" cy="304589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72299" y="1064525"/>
            <a:ext cx="696035" cy="567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27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What shape could be hiding under the spilt paint?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Prove your answer by drawing it.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521625" y="1293925"/>
            <a:ext cx="5502132" cy="4303642"/>
            <a:chOff x="2563694" y="373999"/>
            <a:chExt cx="5502132" cy="430364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15136" y="1631743"/>
              <a:ext cx="3045898" cy="3045898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4000856" y="2101755"/>
              <a:ext cx="1540135" cy="867469"/>
            </a:xfrm>
            <a:prstGeom prst="rect">
              <a:avLst/>
            </a:prstGeom>
            <a:no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6155" y="792771"/>
              <a:ext cx="5049671" cy="3425589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5176" b="28399"/>
            <a:stretch/>
          </p:blipFill>
          <p:spPr>
            <a:xfrm>
              <a:off x="2563694" y="373999"/>
              <a:ext cx="3778367" cy="24527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4524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draw more than one four-sided shape that has a vertical line of symmetry?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21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593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Tommy has placed a mirror on the vertical line of symmetry.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what he sees: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complete the other half of the shape?</a:t>
            </a: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25096" y="2725038"/>
            <a:ext cx="1878383" cy="135660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659542" y="2455461"/>
            <a:ext cx="1712127" cy="1887442"/>
            <a:chOff x="0" y="0"/>
            <a:chExt cx="1057275" cy="1057275"/>
          </a:xfrm>
        </p:grpSpPr>
        <p:sp>
          <p:nvSpPr>
            <p:cNvPr id="7" name="Regular Pentagon 6"/>
            <p:cNvSpPr/>
            <p:nvPr/>
          </p:nvSpPr>
          <p:spPr>
            <a:xfrm>
              <a:off x="0" y="95250"/>
              <a:ext cx="1000125" cy="866775"/>
            </a:xfrm>
            <a:prstGeom prst="pentagon">
              <a:avLst/>
            </a:prstGeom>
            <a:ln w="28575">
              <a:solidFill>
                <a:srgbClr val="0E1A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latin typeface="Gill Sans MT" panose="020B0502020104020203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04825" y="0"/>
              <a:ext cx="552450" cy="10572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latin typeface="Gill Sans MT" panose="020B0502020104020203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0125361" y="974821"/>
            <a:ext cx="922739" cy="962025"/>
            <a:chOff x="0" y="0"/>
            <a:chExt cx="2535872" cy="2643822"/>
          </a:xfrm>
          <a:solidFill>
            <a:srgbClr val="5B9BD5"/>
          </a:solidFill>
        </p:grpSpPr>
        <p:sp>
          <p:nvSpPr>
            <p:cNvPr id="10" name="Regular Pentagon 9"/>
            <p:cNvSpPr/>
            <p:nvPr/>
          </p:nvSpPr>
          <p:spPr>
            <a:xfrm>
              <a:off x="0" y="195897"/>
              <a:ext cx="2457450" cy="2447925"/>
            </a:xfrm>
            <a:prstGeom prst="pentagon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latin typeface="Gill Sans MT" panose="020B0502020104020203" pitchFamily="34" charset="0"/>
              </a:endParaRPr>
            </a:p>
          </p:txBody>
        </p:sp>
        <p:sp>
          <p:nvSpPr>
            <p:cNvPr id="11" name="Isosceles Triangle 10"/>
            <p:cNvSpPr/>
            <p:nvPr/>
          </p:nvSpPr>
          <p:spPr>
            <a:xfrm flipH="1">
              <a:off x="1238250" y="167322"/>
              <a:ext cx="790575" cy="2458001"/>
            </a:xfrm>
            <a:prstGeom prst="triangle">
              <a:avLst>
                <a:gd name="adj" fmla="val 100000"/>
              </a:avLst>
            </a:prstGeom>
            <a:grp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latin typeface="Gill Sans MT" panose="020B0502020104020203" pitchFamily="34" charset="0"/>
              </a:endParaRPr>
            </a:p>
          </p:txBody>
        </p:sp>
        <p:sp>
          <p:nvSpPr>
            <p:cNvPr id="12" name="Isosceles Triangle 11"/>
            <p:cNvSpPr/>
            <p:nvPr/>
          </p:nvSpPr>
          <p:spPr>
            <a:xfrm rot="4382410" flipH="1">
              <a:off x="781050" y="805497"/>
              <a:ext cx="2560320" cy="949325"/>
            </a:xfrm>
            <a:prstGeom prst="triangle">
              <a:avLst>
                <a:gd name="adj" fmla="val 50882"/>
              </a:avLst>
            </a:prstGeom>
            <a:grp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latin typeface="Gill Sans MT" panose="020B0502020104020203" pitchFamily="34" charset="0"/>
              </a:endParaRPr>
            </a:p>
          </p:txBody>
        </p:sp>
        <p:sp>
          <p:nvSpPr>
            <p:cNvPr id="13" name="Regular Pentagon 12"/>
            <p:cNvSpPr/>
            <p:nvPr/>
          </p:nvSpPr>
          <p:spPr>
            <a:xfrm>
              <a:off x="0" y="186372"/>
              <a:ext cx="2460257" cy="2447925"/>
            </a:xfrm>
            <a:prstGeom prst="pentagon">
              <a:avLst/>
            </a:prstGeom>
            <a:grpFill/>
            <a:ln w="190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488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984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2-D shapes can be made when a vertical line of symmetry is drawn on a square?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08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340" y="751827"/>
            <a:ext cx="805628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Ron sorted the shapes in order of the number of sides.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ordered them correctly?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</a:p>
        </p:txBody>
      </p:sp>
      <p:sp>
        <p:nvSpPr>
          <p:cNvPr id="4" name="Oval 3"/>
          <p:cNvSpPr/>
          <p:nvPr/>
        </p:nvSpPr>
        <p:spPr>
          <a:xfrm>
            <a:off x="1656844" y="4276162"/>
            <a:ext cx="935091" cy="1021039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>
            <a:off x="2955725" y="4167035"/>
            <a:ext cx="1036305" cy="1101309"/>
          </a:xfrm>
          <a:prstGeom prst="triangl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7" name="Pentagon 28"/>
          <p:cNvSpPr/>
          <p:nvPr/>
        </p:nvSpPr>
        <p:spPr>
          <a:xfrm>
            <a:off x="4411482" y="4126901"/>
            <a:ext cx="1036305" cy="1181579"/>
          </a:xfrm>
          <a:prstGeom prst="pentagon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62679" y="4330746"/>
            <a:ext cx="935091" cy="966455"/>
          </a:xfrm>
          <a:prstGeom prst="rect">
            <a:avLst/>
          </a:prstGeom>
          <a:solidFill>
            <a:srgbClr val="33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9" name="Hexagon 8"/>
          <p:cNvSpPr/>
          <p:nvPr/>
        </p:nvSpPr>
        <p:spPr>
          <a:xfrm>
            <a:off x="7267334" y="4247299"/>
            <a:ext cx="1087667" cy="1074017"/>
          </a:xfrm>
          <a:prstGeom prst="hexagon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90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1045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shape is in the wrong set? 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133508"/>
              </p:ext>
            </p:extLst>
          </p:nvPr>
        </p:nvGraphicFramePr>
        <p:xfrm>
          <a:off x="1921244" y="2500915"/>
          <a:ext cx="5955660" cy="34034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77830">
                  <a:extLst>
                    <a:ext uri="{9D8B030D-6E8A-4147-A177-3AD203B41FA5}">
                      <a16:colId xmlns:a16="http://schemas.microsoft.com/office/drawing/2014/main" val="3925280934"/>
                    </a:ext>
                  </a:extLst>
                </a:gridCol>
                <a:gridCol w="2977830">
                  <a:extLst>
                    <a:ext uri="{9D8B030D-6E8A-4147-A177-3AD203B41FA5}">
                      <a16:colId xmlns:a16="http://schemas.microsoft.com/office/drawing/2014/main" val="3261891801"/>
                    </a:ext>
                  </a:extLst>
                </a:gridCol>
              </a:tblGrid>
              <a:tr h="1171724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Vertical line of symmetry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No vertical line of symmetry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4384110"/>
                  </a:ext>
                </a:extLst>
              </a:tr>
              <a:tr h="2231771">
                <a:tc>
                  <a:txBody>
                    <a:bodyPr/>
                    <a:lstStyle/>
                    <a:p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1988559"/>
                  </a:ext>
                </a:extLst>
              </a:tr>
            </a:tbl>
          </a:graphicData>
        </a:graphic>
      </p:graphicFrame>
      <p:sp>
        <p:nvSpPr>
          <p:cNvPr id="6" name="Isosceles Triangle 5"/>
          <p:cNvSpPr/>
          <p:nvPr/>
        </p:nvSpPr>
        <p:spPr>
          <a:xfrm>
            <a:off x="2186443" y="3921635"/>
            <a:ext cx="557556" cy="593975"/>
          </a:xfrm>
          <a:prstGeom prst="triangl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55058" y="3995882"/>
            <a:ext cx="367882" cy="726257"/>
          </a:xfrm>
          <a:prstGeom prst="rect">
            <a:avLst/>
          </a:prstGeom>
          <a:solidFill>
            <a:srgbClr val="33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8" name="Pentagon 28"/>
          <p:cNvSpPr/>
          <p:nvPr/>
        </p:nvSpPr>
        <p:spPr>
          <a:xfrm rot="4300886">
            <a:off x="2236097" y="4826907"/>
            <a:ext cx="694976" cy="656587"/>
          </a:xfrm>
          <a:prstGeom prst="pentagon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6337785" y="3977791"/>
            <a:ext cx="652585" cy="60420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0" name="Hexagon 9"/>
          <p:cNvSpPr/>
          <p:nvPr/>
        </p:nvSpPr>
        <p:spPr>
          <a:xfrm rot="5400000">
            <a:off x="3460428" y="4960016"/>
            <a:ext cx="664536" cy="591956"/>
          </a:xfrm>
          <a:prstGeom prst="hexagon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1" name="Isosceles Triangle 10"/>
          <p:cNvSpPr/>
          <p:nvPr/>
        </p:nvSpPr>
        <p:spPr>
          <a:xfrm rot="5400000">
            <a:off x="5376029" y="3922983"/>
            <a:ext cx="650103" cy="667918"/>
          </a:xfrm>
          <a:prstGeom prst="triangl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 rot="2331247">
            <a:off x="4018958" y="4075120"/>
            <a:ext cx="488775" cy="506075"/>
          </a:xfrm>
          <a:prstGeom prst="rect">
            <a:avLst/>
          </a:prstGeom>
          <a:solidFill>
            <a:srgbClr val="33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71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504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Where should these shapes go in the Venn diagram?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your own labels and sort the shapes in a different way.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19657" y="4290802"/>
            <a:ext cx="4622440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sides      Orange</a:t>
            </a:r>
            <a:endParaRPr lang="en-US" sz="2000" dirty="0">
              <a:effectLst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819657" y="1698171"/>
            <a:ext cx="4351852" cy="2608127"/>
            <a:chOff x="2819657" y="1698171"/>
            <a:chExt cx="4351852" cy="2608127"/>
          </a:xfrm>
        </p:grpSpPr>
        <p:sp>
          <p:nvSpPr>
            <p:cNvPr id="7" name="Oval 6"/>
            <p:cNvSpPr/>
            <p:nvPr/>
          </p:nvSpPr>
          <p:spPr>
            <a:xfrm>
              <a:off x="4598019" y="1698171"/>
              <a:ext cx="2573490" cy="2544289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Gill Sans MT" panose="020B0502020104020203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2819657" y="1762009"/>
              <a:ext cx="2573490" cy="2544289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2166514" y="1517028"/>
            <a:ext cx="653143" cy="509110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 rot="19032545">
            <a:off x="7137243" y="1770362"/>
            <a:ext cx="1050118" cy="310557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8432274">
            <a:off x="7773636" y="2482310"/>
            <a:ext cx="481957" cy="1134942"/>
          </a:xfrm>
          <a:prstGeom prst="rect">
            <a:avLst/>
          </a:prstGeom>
          <a:solidFill>
            <a:srgbClr val="3399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2" name="Isosceles Triangle 11"/>
          <p:cNvSpPr/>
          <p:nvPr/>
        </p:nvSpPr>
        <p:spPr>
          <a:xfrm>
            <a:off x="1990018" y="3385809"/>
            <a:ext cx="653143" cy="738209"/>
          </a:xfrm>
          <a:prstGeom prst="triangl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7208640" y="3539735"/>
            <a:ext cx="709126" cy="62450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4" name="Pentagon 17960"/>
          <p:cNvSpPr/>
          <p:nvPr/>
        </p:nvSpPr>
        <p:spPr>
          <a:xfrm>
            <a:off x="1413225" y="2208958"/>
            <a:ext cx="880471" cy="765362"/>
          </a:xfrm>
          <a:prstGeom prst="pentagon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98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340" y="765475"/>
            <a:ext cx="8056280" cy="500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says that the 12</a:t>
            </a:r>
            <a:r>
              <a:rPr lang="en-GB" sz="2800" baseline="300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shape in this pattern will be a triangle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she correct?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do you know?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88557" y="1984861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834914" y="2540468"/>
            <a:ext cx="927832" cy="958376"/>
          </a:xfrm>
          <a:prstGeom prst="diamond">
            <a:avLst/>
          </a:prstGeom>
          <a:solidFill>
            <a:srgbClr val="3399FF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43283" y="2672225"/>
            <a:ext cx="1502972" cy="736687"/>
          </a:xfrm>
          <a:prstGeom prst="rect">
            <a:avLst/>
          </a:prstGeom>
          <a:solidFill>
            <a:schemeClr val="accent2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8" name="Isosceles Triangle 7"/>
          <p:cNvSpPr/>
          <p:nvPr/>
        </p:nvSpPr>
        <p:spPr>
          <a:xfrm>
            <a:off x="3694050" y="2581819"/>
            <a:ext cx="915870" cy="827093"/>
          </a:xfrm>
          <a:prstGeom prst="triangle">
            <a:avLst/>
          </a:prstGeom>
          <a:solidFill>
            <a:srgbClr val="00B050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9" name="Diamond 8"/>
          <p:cNvSpPr/>
          <p:nvPr/>
        </p:nvSpPr>
        <p:spPr>
          <a:xfrm>
            <a:off x="4637334" y="2488697"/>
            <a:ext cx="927832" cy="958376"/>
          </a:xfrm>
          <a:prstGeom prst="diamond">
            <a:avLst/>
          </a:prstGeom>
          <a:solidFill>
            <a:srgbClr val="3399FF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0" name="Diamond 9"/>
          <p:cNvSpPr/>
          <p:nvPr/>
        </p:nvSpPr>
        <p:spPr>
          <a:xfrm>
            <a:off x="8372066" y="2488697"/>
            <a:ext cx="927832" cy="958376"/>
          </a:xfrm>
          <a:prstGeom prst="diamond">
            <a:avLst/>
          </a:prstGeom>
          <a:solidFill>
            <a:srgbClr val="3399FF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1" name="Isosceles Triangle 10"/>
          <p:cNvSpPr/>
          <p:nvPr/>
        </p:nvSpPr>
        <p:spPr>
          <a:xfrm>
            <a:off x="7456196" y="2581819"/>
            <a:ext cx="915870" cy="827093"/>
          </a:xfrm>
          <a:prstGeom prst="triangle">
            <a:avLst/>
          </a:prstGeom>
          <a:solidFill>
            <a:srgbClr val="00B050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76912" y="2672225"/>
            <a:ext cx="1502972" cy="736687"/>
          </a:xfrm>
          <a:prstGeom prst="rect">
            <a:avLst/>
          </a:prstGeom>
          <a:solidFill>
            <a:schemeClr val="accent2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57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7340" y="792771"/>
            <a:ext cx="8056280" cy="984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different ways can you arrange these shapes to make a repeating pattern?</a:t>
            </a:r>
            <a:endParaRPr lang="en-US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88557" y="1984861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5395537" y="4905858"/>
            <a:ext cx="1246034" cy="1312551"/>
          </a:xfrm>
          <a:prstGeom prst="diamond">
            <a:avLst/>
          </a:prstGeom>
          <a:solidFill>
            <a:srgbClr val="3399FF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1157" y="2289533"/>
            <a:ext cx="2057405" cy="1133567"/>
          </a:xfrm>
          <a:prstGeom prst="rect">
            <a:avLst/>
          </a:prstGeom>
          <a:solidFill>
            <a:schemeClr val="accent6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8" name="Diamond 7"/>
          <p:cNvSpPr/>
          <p:nvPr/>
        </p:nvSpPr>
        <p:spPr>
          <a:xfrm>
            <a:off x="4231422" y="2257824"/>
            <a:ext cx="1246034" cy="1312551"/>
          </a:xfrm>
          <a:prstGeom prst="diamond">
            <a:avLst/>
          </a:prstGeom>
          <a:solidFill>
            <a:srgbClr val="3399FF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9" name="Isosceles Triangle 8"/>
          <p:cNvSpPr/>
          <p:nvPr/>
        </p:nvSpPr>
        <p:spPr>
          <a:xfrm>
            <a:off x="3030812" y="3105291"/>
            <a:ext cx="1332967" cy="1372213"/>
          </a:xfrm>
          <a:prstGeom prst="triangle">
            <a:avLst/>
          </a:prstGeom>
          <a:solidFill>
            <a:schemeClr val="accent2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0" name="Isosceles Triangle 9"/>
          <p:cNvSpPr/>
          <p:nvPr/>
        </p:nvSpPr>
        <p:spPr>
          <a:xfrm>
            <a:off x="5213961" y="3114636"/>
            <a:ext cx="1332967" cy="1372213"/>
          </a:xfrm>
          <a:prstGeom prst="triangle">
            <a:avLst/>
          </a:prstGeom>
          <a:solidFill>
            <a:schemeClr val="accent2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534922" y="2284958"/>
            <a:ext cx="2057405" cy="1133567"/>
          </a:xfrm>
          <a:prstGeom prst="rect">
            <a:avLst/>
          </a:prstGeom>
          <a:solidFill>
            <a:schemeClr val="accent6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91976" y="4776623"/>
            <a:ext cx="2057405" cy="1133567"/>
          </a:xfrm>
          <a:prstGeom prst="rect">
            <a:avLst/>
          </a:prstGeom>
          <a:solidFill>
            <a:schemeClr val="accent6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342744" y="4786536"/>
            <a:ext cx="1564787" cy="1551197"/>
          </a:xfrm>
          <a:prstGeom prst="ellipse">
            <a:avLst/>
          </a:prstGeom>
          <a:solidFill>
            <a:schemeClr val="accent4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7034934" y="3917951"/>
            <a:ext cx="1564787" cy="1551197"/>
          </a:xfrm>
          <a:prstGeom prst="ellipse">
            <a:avLst/>
          </a:prstGeom>
          <a:solidFill>
            <a:schemeClr val="accent4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46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3692" y="779123"/>
            <a:ext cx="8056280" cy="2214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translate this pattern using shapes?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Clap, clap, snap, clap, clap, snap, clap, clap ……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81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 says my 3-D shape has 6 faces. Mo says he must have a cube.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Mo correct?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138047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1540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Annie has sorted these 3-D shapes.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spot her mistake?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add another shape to each set?</a:t>
            </a:r>
          </a:p>
        </p:txBody>
      </p:sp>
      <p:sp>
        <p:nvSpPr>
          <p:cNvPr id="3" name="Oval 2"/>
          <p:cNvSpPr/>
          <p:nvPr/>
        </p:nvSpPr>
        <p:spPr>
          <a:xfrm>
            <a:off x="2010664" y="2402006"/>
            <a:ext cx="2265529" cy="2265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5575004" y="2402006"/>
            <a:ext cx="2265529" cy="2265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792834" y="4102489"/>
            <a:ext cx="2265529" cy="2265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591831" y="2497541"/>
            <a:ext cx="1201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Flat faces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4379" y="2504539"/>
            <a:ext cx="1201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Curved surfaces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88626" y="4281071"/>
            <a:ext cx="1201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Both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1" name="Cube 10"/>
          <p:cNvSpPr/>
          <p:nvPr/>
        </p:nvSpPr>
        <p:spPr>
          <a:xfrm>
            <a:off x="2214080" y="3077313"/>
            <a:ext cx="755501" cy="457457"/>
          </a:xfrm>
          <a:prstGeom prst="cube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215" y="3122272"/>
            <a:ext cx="1652411" cy="12068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228" y="3117203"/>
            <a:ext cx="1036427" cy="112370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534" y="5049355"/>
            <a:ext cx="862904" cy="86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1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366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 says,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shape does Whitney have?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 this game with a friend.  Describe the faces of a 3-D shape and they need to guess what it is.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4431936" y="1824951"/>
            <a:ext cx="3797664" cy="1545266"/>
          </a:xfrm>
          <a:prstGeom prst="wedgeRoundRectCallout">
            <a:avLst>
              <a:gd name="adj1" fmla="val -72299"/>
              <a:gd name="adj2" fmla="val 17821"/>
              <a:gd name="adj3" fmla="val 16667"/>
            </a:avLst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have a 3-D shape with 2 square faces and 4 rectangular faces.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10143" y="1464265"/>
            <a:ext cx="1776621" cy="251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1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504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Ron has sorted these shapes according to the number of edges.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shape is in the wrong place?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</a:p>
        </p:txBody>
      </p:sp>
      <p:sp>
        <p:nvSpPr>
          <p:cNvPr id="13" name="Oval 12"/>
          <p:cNvSpPr/>
          <p:nvPr/>
        </p:nvSpPr>
        <p:spPr>
          <a:xfrm>
            <a:off x="2669623" y="2363297"/>
            <a:ext cx="2265529" cy="2265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295414" y="2363297"/>
            <a:ext cx="2265529" cy="22655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250790" y="2497541"/>
            <a:ext cx="1201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1 edge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62501" y="2458832"/>
            <a:ext cx="1201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Gill Sans MT" panose="020B0502020104020203" pitchFamily="34" charset="0"/>
              </a:rPr>
              <a:t>More than 1 edge</a:t>
            </a:r>
            <a:endParaRPr lang="en-GB" dirty="0">
              <a:latin typeface="Gill Sans MT" panose="020B0502020104020203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387" y="2939864"/>
            <a:ext cx="1036427" cy="112370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485" y="3501716"/>
            <a:ext cx="862904" cy="8629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076" y="2750054"/>
            <a:ext cx="1381307" cy="15758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051" y="2939864"/>
            <a:ext cx="1963599" cy="182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71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correct?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821" flipH="1">
            <a:off x="6463759" y="449440"/>
            <a:ext cx="1704777" cy="2507553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788" y="2530972"/>
            <a:ext cx="1434363" cy="222650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317362" y="3071592"/>
            <a:ext cx="3998785" cy="1545266"/>
          </a:xfrm>
          <a:prstGeom prst="wedgeRoundRectCallout">
            <a:avLst>
              <a:gd name="adj1" fmla="val -60228"/>
              <a:gd name="adj2" fmla="val 7676"/>
              <a:gd name="adj3" fmla="val 16667"/>
            </a:avLst>
          </a:prstGeom>
          <a:solidFill>
            <a:srgbClr val="92D050">
              <a:alpha val="20000"/>
            </a:srgbClr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could have a cube, cuboid or square-based pyramid. </a:t>
            </a:r>
          </a:p>
          <a:p>
            <a:pPr lvl="0" algn="ctr"/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1800363" y="1569169"/>
            <a:ext cx="4313575" cy="690430"/>
          </a:xfrm>
          <a:prstGeom prst="wedgeRoundRectCallout">
            <a:avLst>
              <a:gd name="adj1" fmla="val 59080"/>
              <a:gd name="adj2" fmla="val 17177"/>
              <a:gd name="adj3" fmla="val 16667"/>
            </a:avLst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3-D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shape 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has 12 edges.</a:t>
            </a:r>
          </a:p>
          <a:p>
            <a:pPr lvl="0" algn="ctr"/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1267" y="2216075"/>
            <a:ext cx="675185" cy="5496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06385" y="4116929"/>
            <a:ext cx="949299" cy="5496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</a:t>
            </a:r>
          </a:p>
        </p:txBody>
      </p:sp>
    </p:spTree>
    <p:extLst>
      <p:ext uri="{BB962C8B-B14F-4D97-AF65-F5344CB8AC3E}">
        <p14:creationId xmlns:p14="http://schemas.microsoft.com/office/powerpoint/2010/main" val="85716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00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Compare these 3-D shapes.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same and what is different?</a:t>
            </a:r>
          </a:p>
        </p:txBody>
      </p:sp>
      <p:sp>
        <p:nvSpPr>
          <p:cNvPr id="4" name="Cube 3"/>
          <p:cNvSpPr/>
          <p:nvPr/>
        </p:nvSpPr>
        <p:spPr>
          <a:xfrm>
            <a:off x="2761417" y="2434340"/>
            <a:ext cx="1666076" cy="1587246"/>
          </a:xfrm>
          <a:prstGeom prst="cub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Cube 5"/>
          <p:cNvSpPr/>
          <p:nvPr/>
        </p:nvSpPr>
        <p:spPr>
          <a:xfrm>
            <a:off x="5377827" y="2386355"/>
            <a:ext cx="2550511" cy="1544339"/>
          </a:xfrm>
          <a:prstGeom prst="cub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08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926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Jack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says,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this true or false?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C:\Users\User\images\face_3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31882" y="1998509"/>
            <a:ext cx="1741055" cy="139154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ounded Rectangular Callout 5"/>
          <p:cNvSpPr/>
          <p:nvPr/>
        </p:nvSpPr>
        <p:spPr>
          <a:xfrm>
            <a:off x="4634195" y="1835083"/>
            <a:ext cx="3140766" cy="1418153"/>
          </a:xfrm>
          <a:prstGeom prst="wedgeRoundRectCallout">
            <a:avLst>
              <a:gd name="adj1" fmla="val -61828"/>
              <a:gd name="adj2" fmla="val 34766"/>
              <a:gd name="adj3" fmla="val 16667"/>
            </a:avLst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3-D shapes have at least one vertex.</a:t>
            </a:r>
          </a:p>
        </p:txBody>
      </p:sp>
    </p:spTree>
    <p:extLst>
      <p:ext uri="{BB962C8B-B14F-4D97-AF65-F5344CB8AC3E}">
        <p14:creationId xmlns:p14="http://schemas.microsoft.com/office/powerpoint/2010/main" val="112656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018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Annie is sorting 3-D shapes.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puts a cube in the cuboid pile.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agree? Why?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23307">
            <a:off x="5395725" y="2455774"/>
            <a:ext cx="2014028" cy="1390852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178241" y="2501657"/>
            <a:ext cx="2687652" cy="1299086"/>
          </a:xfrm>
          <a:prstGeom prst="wedgeRoundRectCallout">
            <a:avLst>
              <a:gd name="adj1" fmla="val 72923"/>
              <a:gd name="adj2" fmla="val 9877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 cap="flat" cmpd="sng" algn="ctr">
            <a:solidFill>
              <a:schemeClr val="accent4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cube is a type of cuboid. </a:t>
            </a:r>
            <a:endParaRPr lang="en-US" sz="2000" dirty="0">
              <a:effectLst/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20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6137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Jack is investigating which shapes stack and which shapes roll.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says,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he correct?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Sort your shapes using the Venn diagram. Explain what you notice about each set.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all shapes with flat surfaces stack?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4393948" y="1495115"/>
            <a:ext cx="3387373" cy="1001085"/>
          </a:xfrm>
          <a:prstGeom prst="wedgeRoundRectCallout">
            <a:avLst>
              <a:gd name="adj1" fmla="val -65931"/>
              <a:gd name="adj2" fmla="val 44522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shapes will stack </a:t>
            </a:r>
            <a:r>
              <a:rPr lang="en-GB" sz="2800" b="1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roll. </a:t>
            </a:r>
          </a:p>
        </p:txBody>
      </p:sp>
      <p:pic>
        <p:nvPicPr>
          <p:cNvPr id="6" name="Picture 5" descr="C:\Users\User\images\face_3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46255" y="1641917"/>
            <a:ext cx="1601976" cy="11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Oval 6"/>
          <p:cNvSpPr/>
          <p:nvPr/>
        </p:nvSpPr>
        <p:spPr>
          <a:xfrm>
            <a:off x="3177640" y="3192894"/>
            <a:ext cx="2205312" cy="204046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4626978" y="3176297"/>
            <a:ext cx="2205312" cy="204046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13348" y="2700697"/>
            <a:ext cx="674287" cy="5237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roll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19464" y="2695222"/>
            <a:ext cx="921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stack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96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1045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same about these patterns?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different about these patterns?</a:t>
            </a:r>
          </a:p>
        </p:txBody>
      </p:sp>
      <p:pic>
        <p:nvPicPr>
          <p:cNvPr id="4" name="Picture 3" descr="C:\Users\User\images\cone.png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627347" y="4748133"/>
            <a:ext cx="1679319" cy="193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User\images\cone.png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3787669" y="4748133"/>
            <a:ext cx="1679319" cy="193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User\images\cone.png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841790" y="4721438"/>
            <a:ext cx="1679319" cy="193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User\images\cone.png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696572" y="4621038"/>
            <a:ext cx="1679319" cy="193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User\images\cone.png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6855339" y="4639479"/>
            <a:ext cx="1679319" cy="193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C:\Users\User\images\cone.png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803479" y="4614156"/>
            <a:ext cx="1679319" cy="193459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Cube 10"/>
          <p:cNvSpPr/>
          <p:nvPr/>
        </p:nvSpPr>
        <p:spPr>
          <a:xfrm rot="16200000">
            <a:off x="1879985" y="3902134"/>
            <a:ext cx="974678" cy="536888"/>
          </a:xfrm>
          <a:prstGeom prst="cube">
            <a:avLst>
              <a:gd name="adj" fmla="val 14451"/>
            </a:avLst>
          </a:prstGeom>
          <a:solidFill>
            <a:schemeClr val="accent4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537" y="3170557"/>
            <a:ext cx="2518979" cy="2195726"/>
          </a:xfrm>
          <a:prstGeom prst="rect">
            <a:avLst/>
          </a:prstGeom>
        </p:spPr>
      </p:pic>
      <p:sp>
        <p:nvSpPr>
          <p:cNvPr id="13" name="Cube 12"/>
          <p:cNvSpPr/>
          <p:nvPr/>
        </p:nvSpPr>
        <p:spPr>
          <a:xfrm rot="16200000">
            <a:off x="2633020" y="3899721"/>
            <a:ext cx="974678" cy="536888"/>
          </a:xfrm>
          <a:prstGeom prst="cube">
            <a:avLst>
              <a:gd name="adj" fmla="val 14451"/>
            </a:avLst>
          </a:prstGeom>
          <a:solidFill>
            <a:schemeClr val="accent4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4" name="Cube 13"/>
          <p:cNvSpPr/>
          <p:nvPr/>
        </p:nvSpPr>
        <p:spPr>
          <a:xfrm rot="16200000">
            <a:off x="5887611" y="3882303"/>
            <a:ext cx="974678" cy="536888"/>
          </a:xfrm>
          <a:prstGeom prst="cube">
            <a:avLst>
              <a:gd name="adj" fmla="val 14451"/>
            </a:avLst>
          </a:prstGeom>
          <a:solidFill>
            <a:schemeClr val="accent4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sp>
        <p:nvSpPr>
          <p:cNvPr id="15" name="Cube 14"/>
          <p:cNvSpPr/>
          <p:nvPr/>
        </p:nvSpPr>
        <p:spPr>
          <a:xfrm rot="16200000">
            <a:off x="5058231" y="3884443"/>
            <a:ext cx="974678" cy="536888"/>
          </a:xfrm>
          <a:prstGeom prst="cube">
            <a:avLst>
              <a:gd name="adj" fmla="val 14451"/>
            </a:avLst>
          </a:prstGeom>
          <a:solidFill>
            <a:schemeClr val="accent4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/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220" y="3142791"/>
            <a:ext cx="2518979" cy="2195726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9414" y="1598454"/>
            <a:ext cx="2518979" cy="2195726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8434" y="1624932"/>
            <a:ext cx="2518979" cy="2195726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58684" y="1635356"/>
            <a:ext cx="2518979" cy="2195726"/>
          </a:xfrm>
          <a:prstGeom prst="rect">
            <a:avLst/>
          </a:prstGeom>
        </p:spPr>
      </p:pic>
      <p:pic>
        <p:nvPicPr>
          <p:cNvPr id="20" name="Picture 19" descr="C:\Users\User\images\cube_1.png"/>
          <p:cNvPicPr/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181" y="1852553"/>
            <a:ext cx="2098004" cy="2049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C:\Users\User\images\cube_1.png"/>
          <p:cNvPicPr/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770" y="1795727"/>
            <a:ext cx="2098004" cy="20491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437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1540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Choose two 3-D shapes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different repeating patterns could be made?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930" y="2452692"/>
            <a:ext cx="2642417" cy="2796335"/>
          </a:xfrm>
          <a:prstGeom prst="rect">
            <a:avLst/>
          </a:prstGeom>
        </p:spPr>
      </p:pic>
      <p:pic>
        <p:nvPicPr>
          <p:cNvPr id="6" name="Picture 5" descr="C:\Users\User\images\cube_1.png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734" y="2646658"/>
            <a:ext cx="2442745" cy="235525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29" y="2555766"/>
            <a:ext cx="2642417" cy="2547461"/>
          </a:xfrm>
          <a:prstGeom prst="rect">
            <a:avLst/>
          </a:prstGeom>
        </p:spPr>
      </p:pic>
      <p:pic>
        <p:nvPicPr>
          <p:cNvPr id="8" name="Picture 7" descr="C:\Users\User\images\cube_1.png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456" y="2651869"/>
            <a:ext cx="2442745" cy="235525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131" y="2431330"/>
            <a:ext cx="2642417" cy="2796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8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00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the 3-D shapes: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Make a repeating pattern where there are more cones than cuboids.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Make a repeating pattern where the third shape is always a cylinder.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33997" y="1376863"/>
            <a:ext cx="2289454" cy="2475506"/>
          </a:xfrm>
          <a:prstGeom prst="rect">
            <a:avLst/>
          </a:prstGeom>
        </p:spPr>
      </p:pic>
      <p:pic>
        <p:nvPicPr>
          <p:cNvPr id="6" name="Picture 5" descr="C:\Users\User\images\cube_1.png"/>
          <p:cNvPicPr/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557" y="1684597"/>
            <a:ext cx="2239203" cy="197073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ube 6"/>
          <p:cNvSpPr/>
          <p:nvPr/>
        </p:nvSpPr>
        <p:spPr>
          <a:xfrm rot="16200000">
            <a:off x="4998080" y="2156893"/>
            <a:ext cx="1190737" cy="798511"/>
          </a:xfrm>
          <a:prstGeom prst="cube">
            <a:avLst>
              <a:gd name="adj" fmla="val 14451"/>
            </a:avLst>
          </a:prstGeom>
          <a:solidFill>
            <a:schemeClr val="accent4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dirty="0">
              <a:latin typeface="Gill Sans MT" panose="020B0502020104020203" pitchFamily="34" charset="0"/>
            </a:endParaRPr>
          </a:p>
        </p:txBody>
      </p:sp>
      <p:pic>
        <p:nvPicPr>
          <p:cNvPr id="8" name="Picture 7" descr="C:\Users\User\images\cone.png"/>
          <p:cNvPicPr/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992704" y="1650481"/>
            <a:ext cx="2175968" cy="19145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471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www.w3.org/XML/1998/namespace"/>
    <ds:schemaRef ds:uri="http://purl.org/dc/terms/"/>
    <ds:schemaRef ds:uri="http://purl.org/dc/dcmitype/"/>
    <ds:schemaRef ds:uri="http://schemas.microsoft.com/office/2006/documentManagement/types"/>
    <ds:schemaRef ds:uri="http://schemas.microsoft.com/office/infopath/2007/PartnerControls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2253</TotalTime>
  <Words>919</Words>
  <Application>Microsoft Office PowerPoint</Application>
  <PresentationFormat>A4 Paper (210x297 mm)</PresentationFormat>
  <Paragraphs>302</Paragraphs>
  <Slides>32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135</cp:revision>
  <dcterms:created xsi:type="dcterms:W3CDTF">2019-02-04T08:17:32Z</dcterms:created>
  <dcterms:modified xsi:type="dcterms:W3CDTF">2019-11-11T11:29:29Z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