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2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FD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>
        <p:scale>
          <a:sx n="59" d="100"/>
          <a:sy n="59" d="100"/>
        </p:scale>
        <p:origin x="1518" y="306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heme" Target="theme/theme1.xml"/><Relationship Id="rId8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06/03/2020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415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982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371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80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612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501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622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834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689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989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8434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189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56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120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77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1876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363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880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76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822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3064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7566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307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Summer - Block 2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Properties of Shapes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287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angle is the odd one out?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Could another angle be the odd one out for a different reason?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48933" y="1801801"/>
            <a:ext cx="982095" cy="57888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180˚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98613" y="1801801"/>
            <a:ext cx="982095" cy="57888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45˚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848293" y="1801801"/>
            <a:ext cx="982095" cy="57888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79˚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97973" y="1801801"/>
            <a:ext cx="982095" cy="578882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Gill Sans MT" panose="020B0502020104020203" pitchFamily="34" charset="0"/>
              </a:rPr>
              <a:t>270˚</a:t>
            </a:r>
            <a:endParaRPr lang="en-GB" sz="28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505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 or never true?</a:t>
            </a:r>
          </a:p>
          <a:p>
            <a:pPr>
              <a:lnSpc>
                <a:spcPct val="107000"/>
              </a:lnSpc>
            </a:pPr>
            <a:endParaRPr lang="en-GB" sz="4000" b="1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 turn from North-East to North-West, I have turned 90˚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 turn from East to North-West, I will have turned through an obtuse angle.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32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I turn from South-West to South, my turn will be larger than 350˚</a:t>
            </a:r>
          </a:p>
        </p:txBody>
      </p:sp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53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Pick a starting point on the compass and describe a turn to your partner. Use the mathematical words to describe your turns: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Clockwise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Anti-clockwise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Degrees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Acute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Obtuse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Reflex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Right angle</a:t>
            </a: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your partner identify where you will finish?</a:t>
            </a:r>
          </a:p>
        </p:txBody>
      </p:sp>
    </p:spTree>
    <p:extLst>
      <p:ext uri="{BB962C8B-B14F-4D97-AF65-F5344CB8AC3E}">
        <p14:creationId xmlns:p14="http://schemas.microsoft.com/office/powerpoint/2010/main" val="42593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Teddy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Who do you agree with?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77012" y="1724297"/>
            <a:ext cx="975045" cy="705167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655093" y="654552"/>
            <a:ext cx="4210476" cy="1774912"/>
          </a:xfrm>
          <a:prstGeom prst="wedgeRoundRectCallout">
            <a:avLst>
              <a:gd name="adj1" fmla="val 61663"/>
              <a:gd name="adj2" fmla="val 36168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have measured the angle correctly because my protractor </a:t>
            </a:r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the right way round.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279" y="3211032"/>
            <a:ext cx="960464" cy="1355492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539836" y="3211033"/>
            <a:ext cx="3758981" cy="1857358"/>
          </a:xfrm>
          <a:prstGeom prst="wedgeRoundRectCallout">
            <a:avLst>
              <a:gd name="adj1" fmla="val -64615"/>
              <a:gd name="adj2" fmla="val -12729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 have measured the angle correctly because my protractor is on the line accurately.</a:t>
            </a:r>
          </a:p>
        </p:txBody>
      </p:sp>
      <p:pic>
        <p:nvPicPr>
          <p:cNvPr id="12" name="Picture 11" descr="Transparent Clear Protractor by TheAngeldove on DeviantAr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02131">
            <a:off x="6843049" y="4052782"/>
            <a:ext cx="2929313" cy="1527204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 flipV="1">
            <a:off x="6655130" y="4511579"/>
            <a:ext cx="3041336" cy="27872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7539255" y="3000686"/>
            <a:ext cx="486014" cy="206468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Transparent Clear Protractor by TheAngeldove on DeviantAr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5528">
            <a:off x="6112119" y="1299553"/>
            <a:ext cx="2929313" cy="1527204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flipV="1">
            <a:off x="6655130" y="2560914"/>
            <a:ext cx="3041336" cy="27872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539255" y="1050021"/>
            <a:ext cx="486014" cy="206468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 descr="Transparent Clear Protractor by TheAngeldove on DeviantAr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940" y="774808"/>
            <a:ext cx="2929313" cy="152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34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46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Three children are measuring angles. Can you spot and explain their mistake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Dora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1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Alex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790" y="1954089"/>
            <a:ext cx="1126438" cy="8215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717" y="2819247"/>
            <a:ext cx="1067884" cy="150227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8714" y="4582732"/>
            <a:ext cx="1111514" cy="150227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80560" y="1684604"/>
            <a:ext cx="2414536" cy="919401"/>
          </a:xfrm>
          <a:prstGeom prst="wedgeRoundRectCallout">
            <a:avLst>
              <a:gd name="adj1" fmla="val 71387"/>
              <a:gd name="adj2" fmla="val 49129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My angle measures 135˚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12965" y="3337443"/>
            <a:ext cx="1719077" cy="1328023"/>
          </a:xfrm>
          <a:prstGeom prst="wedgeRoundRectCallout">
            <a:avLst>
              <a:gd name="adj1" fmla="val -80986"/>
              <a:gd name="adj2" fmla="val -11123"/>
              <a:gd name="adj3" fmla="val 16667"/>
            </a:avLst>
          </a:prstGeom>
          <a:solidFill>
            <a:schemeClr val="accent5">
              <a:alpha val="20000"/>
            </a:schemeClr>
          </a:solidFill>
          <a:ln w="28575">
            <a:solidFill>
              <a:schemeClr val="accent5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My angle measures 55˚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02142" y="5097415"/>
            <a:ext cx="2571372" cy="919401"/>
          </a:xfrm>
          <a:prstGeom prst="wedgeRoundRectCallout">
            <a:avLst>
              <a:gd name="adj1" fmla="val 66956"/>
              <a:gd name="adj2" fmla="val 7157"/>
              <a:gd name="adj3" fmla="val 16667"/>
            </a:avLst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My angle measures 35˚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 descr="Transparent Clear Protractor by TheAngeldove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241" y="2429464"/>
            <a:ext cx="2484606" cy="1295355"/>
          </a:xfrm>
          <a:prstGeom prst="rect">
            <a:avLst/>
          </a:prstGeom>
        </p:spPr>
      </p:pic>
      <p:pic>
        <p:nvPicPr>
          <p:cNvPr id="15" name="Picture 14" descr="Transparent Clear Protractor by TheAngeldove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57" y="1645983"/>
            <a:ext cx="2929313" cy="1527204"/>
          </a:xfrm>
          <a:prstGeom prst="rect">
            <a:avLst/>
          </a:prstGeom>
        </p:spPr>
      </p:pic>
      <p:cxnSp>
        <p:nvCxnSpPr>
          <p:cNvPr id="16" name="Straight Connector 15"/>
          <p:cNvCxnSpPr/>
          <p:nvPr/>
        </p:nvCxnSpPr>
        <p:spPr>
          <a:xfrm>
            <a:off x="2485152" y="3098493"/>
            <a:ext cx="1648060" cy="768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487597" y="1877697"/>
            <a:ext cx="1204380" cy="122848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 descr="Transparent Clear Protractor by TheAngeldove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109" y="3182451"/>
            <a:ext cx="2929313" cy="1527204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>
          <a:xfrm flipH="1" flipV="1">
            <a:off x="5762190" y="3362944"/>
            <a:ext cx="856815" cy="127201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5240279" y="3812802"/>
            <a:ext cx="1381170" cy="82984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 descr="Transparent Clear Protractor by TheAngeldove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66" y="4829722"/>
            <a:ext cx="2929313" cy="1527204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>
            <a:off x="2423063" y="6282235"/>
            <a:ext cx="1658334" cy="768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425506" y="5592258"/>
            <a:ext cx="1456973" cy="69766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89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Rosie is measuring an obtuse angle.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What’s her mistake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241" y="2429464"/>
            <a:ext cx="2484606" cy="1295355"/>
          </a:xfrm>
          <a:prstGeom prst="rect">
            <a:avLst/>
          </a:prstGeom>
        </p:spPr>
      </p:pic>
      <p:pic>
        <p:nvPicPr>
          <p:cNvPr id="12" name="Picture 11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428" y="2166451"/>
            <a:ext cx="6032526" cy="3145071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flipV="1">
            <a:off x="4966648" y="3395785"/>
            <a:ext cx="2967306" cy="175313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1766277" y="4525108"/>
            <a:ext cx="3200371" cy="62381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Arc 25"/>
          <p:cNvSpPr/>
          <p:nvPr/>
        </p:nvSpPr>
        <p:spPr>
          <a:xfrm>
            <a:off x="4639449" y="4793892"/>
            <a:ext cx="641708" cy="641708"/>
          </a:xfrm>
          <a:prstGeom prst="arc">
            <a:avLst>
              <a:gd name="adj1" fmla="val 11096894"/>
              <a:gd name="adj2" fmla="val 19950275"/>
            </a:avLst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63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ways can you find the value of the angle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6241" y="2429464"/>
            <a:ext cx="2484606" cy="1295355"/>
          </a:xfrm>
          <a:prstGeom prst="rect">
            <a:avLst/>
          </a:prstGeom>
        </p:spPr>
      </p:pic>
      <p:pic>
        <p:nvPicPr>
          <p:cNvPr id="7" name="Picture 6" descr="Transparent Clear Protractor by TheAngeldove on DeviantArt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112" y="2152283"/>
            <a:ext cx="6032526" cy="3145071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V="1">
            <a:off x="4942332" y="3381617"/>
            <a:ext cx="2967306" cy="175313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1754299" y="4397616"/>
            <a:ext cx="3188034" cy="73713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967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576964" y="5507142"/>
            <a:ext cx="989196" cy="710778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6706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a cut out of a circle and place a spinner in the centre.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Point the arrow in the starting position above. 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Move the spinner to try to make the angles shown on the cards below.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 how close you are with a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protractor.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024" y="1567977"/>
            <a:ext cx="1778035" cy="186493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02697" y="5600921"/>
            <a:ext cx="737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40°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518975" y="5507142"/>
            <a:ext cx="989196" cy="710778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644708" y="5600921"/>
            <a:ext cx="737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72°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460986" y="5470624"/>
            <a:ext cx="989196" cy="710778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586719" y="5564403"/>
            <a:ext cx="863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154°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0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a range of angles for a friend.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Estimate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sizes of the angles to order them from smallest to largest. </a:t>
            </a: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Measure the angles to see how close you were.</a:t>
            </a:r>
          </a:p>
        </p:txBody>
      </p:sp>
    </p:spTree>
    <p:extLst>
      <p:ext uri="{BB962C8B-B14F-4D97-AF65-F5344CB8AC3E}">
        <p14:creationId xmlns:p14="http://schemas.microsoft.com/office/powerpoint/2010/main" val="138633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990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 or never true?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acute angles next to each other make an obtuse angle.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Half an obtuse angle is an acute angle.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180˚ is an obtuse angle</a:t>
            </a:r>
          </a:p>
        </p:txBody>
      </p:sp>
    </p:spTree>
    <p:extLst>
      <p:ext uri="{BB962C8B-B14F-4D97-AF65-F5344CB8AC3E}">
        <p14:creationId xmlns:p14="http://schemas.microsoft.com/office/powerpoint/2010/main" val="84971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Kandinsky’s artwork to practice measuring lines and angles. 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clues for your partner to work out which line or angle you have measured.</a:t>
            </a:r>
          </a:p>
        </p:txBody>
      </p:sp>
      <p:pic>
        <p:nvPicPr>
          <p:cNvPr id="4" name="Picture 4" descr="Image result for kadinsky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9934" y="1749844"/>
            <a:ext cx="5195513" cy="3598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40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209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 are two angles.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Angle b is a prime number between 40 and 50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the clue to calculate what the missing angles could be.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043449" y="2664823"/>
            <a:ext cx="3187337" cy="13063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4105727" y="1920240"/>
            <a:ext cx="1563553" cy="757646"/>
          </a:xfrm>
          <a:prstGeom prst="line">
            <a:avLst/>
          </a:prstGeom>
          <a:ln w="254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871121" y="2193855"/>
            <a:ext cx="1095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70201" y="2193855"/>
            <a:ext cx="1095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Gill Sans MT" panose="020B0502020104020203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55004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Jack is measuring two angles on a straight line.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why at least one of Jack’s angles must be wrong.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14" y="1871456"/>
            <a:ext cx="1257955" cy="91093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246812" y="1871456"/>
            <a:ext cx="3437768" cy="1041561"/>
          </a:xfrm>
          <a:prstGeom prst="wedgeRoundRectCallout">
            <a:avLst>
              <a:gd name="adj1" fmla="val 65834"/>
              <a:gd name="adj2" fmla="val 6251"/>
              <a:gd name="adj3" fmla="val 16667"/>
            </a:avLst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My angles measure 73˚and 108˚</a:t>
            </a:r>
            <a:endParaRPr lang="en-GB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96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22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total of angle f and g are the same as angle e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Angle e is 9˚ more than the size of the given angle.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Angle f is 11˚ more than angle g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size of the angles.</a:t>
            </a:r>
          </a:p>
          <a:p>
            <a:pPr>
              <a:lnSpc>
                <a:spcPct val="107000"/>
              </a:lnSpc>
            </a:pPr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your own straight line problem like this one for your partner.</a:t>
            </a:r>
          </a:p>
        </p:txBody>
      </p:sp>
      <p:sp>
        <p:nvSpPr>
          <p:cNvPr id="6" name="Arc 5"/>
          <p:cNvSpPr/>
          <p:nvPr/>
        </p:nvSpPr>
        <p:spPr>
          <a:xfrm rot="17397014">
            <a:off x="3789328" y="2148345"/>
            <a:ext cx="852400" cy="884824"/>
          </a:xfrm>
          <a:prstGeom prst="arc">
            <a:avLst>
              <a:gd name="adj1" fmla="val 18133200"/>
              <a:gd name="adj2" fmla="val 21456478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cxnSp>
        <p:nvCxnSpPr>
          <p:cNvPr id="7" name="Straight Connector 6"/>
          <p:cNvCxnSpPr/>
          <p:nvPr/>
        </p:nvCxnSpPr>
        <p:spPr>
          <a:xfrm>
            <a:off x="3282622" y="2530930"/>
            <a:ext cx="267806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4157327" y="1237103"/>
            <a:ext cx="682811" cy="129015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13748" y="1695166"/>
            <a:ext cx="802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54°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5854" y="2086639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e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391384" y="1599922"/>
            <a:ext cx="786604" cy="92733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521567" y="1729289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f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4169684" y="1645980"/>
            <a:ext cx="1368076" cy="8812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731741" y="2069073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g</a:t>
            </a:r>
            <a:endParaRPr lang="en-GB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81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163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 smtClean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b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c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d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360˚  </a:t>
                </a: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180˚ </a:t>
                </a:r>
                <a:endParaRPr lang="en-GB" sz="2800" dirty="0" smtClean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endParaRPr lang="en-GB" sz="2800" dirty="0"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</a:pPr>
                <a:r>
                  <a:rPr lang="en-GB" sz="2800" dirty="0"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Write other sentences about this picture.</a:t>
                </a: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163593"/>
              </a:xfrm>
              <a:prstGeom prst="rect">
                <a:avLst/>
              </a:prstGeom>
              <a:blipFill>
                <a:blip r:embed="rId3"/>
                <a:stretch>
                  <a:fillRect l="-1590" b="-17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 flipV="1">
            <a:off x="3863408" y="1148999"/>
            <a:ext cx="2113164" cy="153178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920129" y="945322"/>
            <a:ext cx="945953" cy="10228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502792" y="1285013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Gill Sans MT" panose="020B0502020104020203" pitchFamily="34" charset="0"/>
              </a:rPr>
              <a:t>b</a:t>
            </a:r>
            <a:endParaRPr lang="en-GB" sz="24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0975" y="1972997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e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867224" y="775144"/>
            <a:ext cx="11157" cy="121443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267933" y="1709389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a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850102" y="1951330"/>
            <a:ext cx="682850" cy="72945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97755" y="1720497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d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854120" y="1322752"/>
            <a:ext cx="567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Gill Sans MT" panose="020B0502020104020203" pitchFamily="34" charset="0"/>
              </a:rPr>
              <a:t>c</a:t>
            </a:r>
            <a:endParaRPr lang="en-GB" sz="12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478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Terminator 8"/>
          <p:cNvSpPr/>
          <p:nvPr/>
        </p:nvSpPr>
        <p:spPr>
          <a:xfrm rot="1080950">
            <a:off x="2504282" y="3643233"/>
            <a:ext cx="4857411" cy="343678"/>
          </a:xfrm>
          <a:prstGeom prst="flowChartTerminator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lowchart: Terminator 9"/>
          <p:cNvSpPr/>
          <p:nvPr/>
        </p:nvSpPr>
        <p:spPr>
          <a:xfrm rot="20523103">
            <a:off x="2481205" y="3590910"/>
            <a:ext cx="4715873" cy="333664"/>
          </a:xfrm>
          <a:prstGeom prst="flowChartTerminator">
            <a:avLst/>
          </a:prstGeom>
          <a:solidFill>
            <a:srgbClr val="663300"/>
          </a:solidFill>
          <a:ln>
            <a:solidFill>
              <a:srgbClr val="6633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Two sticks are on a table.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Without measuring, find the three missing angles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rc 3"/>
          <p:cNvSpPr/>
          <p:nvPr/>
        </p:nvSpPr>
        <p:spPr>
          <a:xfrm rot="17881454">
            <a:off x="4078371" y="3256184"/>
            <a:ext cx="1415813" cy="1368165"/>
          </a:xfrm>
          <a:prstGeom prst="arc">
            <a:avLst>
              <a:gd name="adj1" fmla="val 17407409"/>
              <a:gd name="adj2" fmla="val 95324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c 5"/>
          <p:cNvSpPr/>
          <p:nvPr/>
        </p:nvSpPr>
        <p:spPr>
          <a:xfrm rot="3718546" flipV="1">
            <a:off x="4102603" y="2939556"/>
            <a:ext cx="1367348" cy="1321331"/>
          </a:xfrm>
          <a:prstGeom prst="arc">
            <a:avLst>
              <a:gd name="adj1" fmla="val 17407409"/>
              <a:gd name="adj2" fmla="val 95324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21411660" flipH="1">
            <a:off x="3619584" y="3182533"/>
            <a:ext cx="1478531" cy="1173300"/>
          </a:xfrm>
          <a:prstGeom prst="arc">
            <a:avLst>
              <a:gd name="adj1" fmla="val 20512554"/>
              <a:gd name="adj2" fmla="val 69172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 rot="188340">
            <a:off x="4500836" y="3182533"/>
            <a:ext cx="1478531" cy="1173300"/>
          </a:xfrm>
          <a:prstGeom prst="arc">
            <a:avLst>
              <a:gd name="adj1" fmla="val 20512554"/>
              <a:gd name="adj2" fmla="val 69172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62574" y="3496132"/>
            <a:ext cx="686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66°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38619" y="2750423"/>
            <a:ext cx="3385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a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081988" y="3435138"/>
            <a:ext cx="364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b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68261" y="4222886"/>
            <a:ext cx="3417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smtClean="0">
                <a:latin typeface="Gill Sans MT" panose="020B0502020104020203" pitchFamily="34" charset="0"/>
              </a:rPr>
              <a:t>c</a:t>
            </a:r>
            <a:endParaRPr lang="en-GB" sz="2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088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54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says,</a:t>
            </a: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 smtClean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6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Rosie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says, 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3200" dirty="0">
              <a:solidFill>
                <a:srgbClr val="FF0000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Rosie’s method to draw 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angles: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300˚ 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200˚</a:t>
            </a: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280˚</a:t>
            </a:r>
            <a:endParaRPr lang="en-GB" sz="2800" baseline="30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8217" y="1116261"/>
            <a:ext cx="1014609" cy="1432913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544204" y="921566"/>
            <a:ext cx="6034718" cy="1250982"/>
          </a:xfrm>
          <a:prstGeom prst="wedgeRoundRectCallout">
            <a:avLst>
              <a:gd name="adj1" fmla="val -55340"/>
              <a:gd name="adj2" fmla="val 11550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</a:t>
            </a:r>
            <a:r>
              <a:rPr lang="en-GB" sz="24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protractor only goes to 180 degrees, so I can’t draw reflex angles like 250 degrees</a:t>
            </a:r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6273452" y="2356622"/>
            <a:ext cx="3195493" cy="2954318"/>
          </a:xfrm>
          <a:prstGeom prst="wedgeRoundRectCallout">
            <a:avLst>
              <a:gd name="adj1" fmla="val 816"/>
              <a:gd name="adj2" fmla="val 62050"/>
              <a:gd name="adj3" fmla="val 16667"/>
            </a:avLst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</a:pPr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GB" sz="2400" dirty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know a full turn is 360 degrees so I can draw 110 degrees instead and have an angle of 250 degrees as well</a:t>
            </a:r>
            <a:r>
              <a:rPr lang="en-GB" sz="2400" dirty="0" smtClean="0">
                <a:solidFill>
                  <a:schemeClr val="tx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400" dirty="0">
              <a:solidFill>
                <a:schemeClr val="tx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910" y="5235742"/>
            <a:ext cx="1041091" cy="1466991"/>
          </a:xfrm>
          <a:prstGeom prst="rect">
            <a:avLst/>
          </a:prstGeom>
        </p:spPr>
      </p:pic>
      <p:sp>
        <p:nvSpPr>
          <p:cNvPr id="9" name="Arc 8"/>
          <p:cNvSpPr/>
          <p:nvPr/>
        </p:nvSpPr>
        <p:spPr>
          <a:xfrm rot="8649355" flipH="1">
            <a:off x="4139954" y="4379380"/>
            <a:ext cx="454797" cy="339820"/>
          </a:xfrm>
          <a:prstGeom prst="arc">
            <a:avLst>
              <a:gd name="adj1" fmla="val 6717217"/>
              <a:gd name="adj2" fmla="val 2976247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Transparent Clear Protractor by TheAngeldove on DeviantAr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3519003"/>
            <a:ext cx="1911481" cy="996555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82730" y="4459785"/>
            <a:ext cx="1072394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852504" y="3421729"/>
            <a:ext cx="381406" cy="105115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266347" y="4459785"/>
            <a:ext cx="1072394" cy="0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336121" y="3421729"/>
            <a:ext cx="381406" cy="1051156"/>
          </a:xfrm>
          <a:prstGeom prst="line">
            <a:avLst/>
          </a:prstGeom>
          <a:ln w="28575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823276" y="4041511"/>
            <a:ext cx="622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110°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929093" y="4459785"/>
            <a:ext cx="622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250°</a:t>
            </a:r>
            <a:endParaRPr lang="en-GB" dirty="0">
              <a:latin typeface="Gill Sans MT" panose="020B0502020104020203" pitchFamily="34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4526824" y="4641173"/>
            <a:ext cx="402269" cy="43662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856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24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Whitney is calculating the missing angles in the shape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says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01940"/>
              </p:ext>
            </p:extLst>
          </p:nvPr>
        </p:nvGraphicFramePr>
        <p:xfrm>
          <a:off x="3544042" y="1608658"/>
          <a:ext cx="2376000" cy="158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9019344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35533824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71097334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15833416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7255558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98853910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736985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170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974719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051533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 rot="5400000">
            <a:off x="4339578" y="1607638"/>
            <a:ext cx="784927" cy="158603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H="1" flipV="1">
            <a:off x="4732040" y="2028528"/>
            <a:ext cx="793021" cy="76459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3939022" y="2008194"/>
            <a:ext cx="793019" cy="78492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 rot="3718546" flipV="1">
            <a:off x="4270609" y="1326665"/>
            <a:ext cx="904847" cy="874395"/>
          </a:xfrm>
          <a:prstGeom prst="arc">
            <a:avLst>
              <a:gd name="adj1" fmla="val 16446245"/>
              <a:gd name="adj2" fmla="val 1802041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368" y="3817019"/>
            <a:ext cx="1166820" cy="1646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3289025" y="3817019"/>
                <a:ext cx="4913279" cy="1176324"/>
              </a:xfrm>
              <a:prstGeom prst="wedgeRoundRectCallout">
                <a:avLst>
                  <a:gd name="adj1" fmla="val -67048"/>
                  <a:gd name="adj2" fmla="val 23898"/>
                  <a:gd name="adj3" fmla="val 16667"/>
                </a:avLst>
              </a:prstGeom>
              <a:solidFill>
                <a:srgbClr val="FFC000">
                  <a:alpha val="20000"/>
                </a:srgbClr>
              </a:solidFill>
              <a:ln w="28575">
                <a:solidFill>
                  <a:srgbClr val="FFC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The missing angles are 60 degrees  because 180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tx1"/>
                    </a:solidFill>
                    <a:latin typeface="Gill Sans MT" panose="020B0502020104020203" pitchFamily="34" charset="0"/>
                  </a:rPr>
                  <a:t> 60</a:t>
                </a:r>
                <a:endParaRPr lang="en-GB" sz="2800" dirty="0">
                  <a:solidFill>
                    <a:schemeClr val="tx1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9025" y="3817019"/>
                <a:ext cx="4913279" cy="1176324"/>
              </a:xfrm>
              <a:prstGeom prst="wedgeRoundRectCallout">
                <a:avLst>
                  <a:gd name="adj1" fmla="val -67048"/>
                  <a:gd name="adj2" fmla="val 23898"/>
                  <a:gd name="adj3" fmla="val 16667"/>
                </a:avLst>
              </a:prstGeom>
              <a:blipFill>
                <a:blip r:embed="rId4"/>
                <a:stretch>
                  <a:fillRect r="-104" b="-3030"/>
                </a:stretch>
              </a:blipFill>
              <a:ln w="28575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34767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934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Alex has this triangle.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She makes this composite shape using identical triangles to the one above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20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perimeter of the shape.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Calculate the missing angles.</a:t>
            </a:r>
          </a:p>
          <a:p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your own triangle, square or rectangle to make a similar problem?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333" y="1139868"/>
            <a:ext cx="1083967" cy="1465048"/>
          </a:xfrm>
          <a:prstGeom prst="rect">
            <a:avLst/>
          </a:prstGeom>
        </p:spPr>
      </p:pic>
      <p:sp>
        <p:nvSpPr>
          <p:cNvPr id="6" name="Arc 5"/>
          <p:cNvSpPr/>
          <p:nvPr/>
        </p:nvSpPr>
        <p:spPr>
          <a:xfrm rot="21001280" flipV="1">
            <a:off x="5426780" y="400867"/>
            <a:ext cx="426503" cy="426503"/>
          </a:xfrm>
          <a:prstGeom prst="arc">
            <a:avLst>
              <a:gd name="adj1" fmla="val 12942791"/>
              <a:gd name="adj2" fmla="val 18211675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c 6"/>
          <p:cNvSpPr/>
          <p:nvPr/>
        </p:nvSpPr>
        <p:spPr>
          <a:xfrm rot="13864506" flipV="1">
            <a:off x="4506825" y="1968727"/>
            <a:ext cx="426503" cy="426503"/>
          </a:xfrm>
          <a:prstGeom prst="arc">
            <a:avLst>
              <a:gd name="adj1" fmla="val 12752941"/>
              <a:gd name="adj2" fmla="val 18122181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 rot="6686294" flipV="1">
            <a:off x="6337823" y="1992176"/>
            <a:ext cx="426503" cy="426503"/>
          </a:xfrm>
          <a:prstGeom prst="arc">
            <a:avLst>
              <a:gd name="adj1" fmla="val 12942791"/>
              <a:gd name="adj2" fmla="val 18122181"/>
            </a:avLst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/>
          <p:cNvSpPr/>
          <p:nvPr/>
        </p:nvSpPr>
        <p:spPr>
          <a:xfrm>
            <a:off x="4634758" y="515676"/>
            <a:ext cx="2010549" cy="1733233"/>
          </a:xfrm>
          <a:prstGeom prst="triangl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368963" y="828141"/>
            <a:ext cx="5421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60°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08631" y="1771393"/>
            <a:ext cx="5421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60°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886648" y="1783697"/>
            <a:ext cx="5421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60°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67067" y="1144046"/>
            <a:ext cx="906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57 mm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162986" y="1144046"/>
            <a:ext cx="906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57 mm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81923" y="2266362"/>
            <a:ext cx="9060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57 mm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16" name="Isosceles Triangle 15"/>
          <p:cNvSpPr/>
          <p:nvPr/>
        </p:nvSpPr>
        <p:spPr>
          <a:xfrm>
            <a:off x="6801186" y="3123080"/>
            <a:ext cx="782723" cy="674762"/>
          </a:xfrm>
          <a:prstGeom prst="triangle">
            <a:avLst/>
          </a:prstGeom>
          <a:solidFill>
            <a:schemeClr val="accent6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7207491" y="3827036"/>
            <a:ext cx="782723" cy="674762"/>
          </a:xfrm>
          <a:prstGeom prst="triangle">
            <a:avLst/>
          </a:prstGeom>
          <a:solidFill>
            <a:schemeClr val="accent6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>
            <a:off x="8021107" y="3830679"/>
            <a:ext cx="782723" cy="674762"/>
          </a:xfrm>
          <a:prstGeom prst="triangle">
            <a:avLst/>
          </a:prstGeom>
          <a:solidFill>
            <a:schemeClr val="accent6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>
            <a:off x="6801186" y="4529469"/>
            <a:ext cx="782723" cy="674762"/>
          </a:xfrm>
          <a:prstGeom prst="triangle">
            <a:avLst/>
          </a:prstGeom>
          <a:solidFill>
            <a:schemeClr val="accent6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7615036" y="4529469"/>
            <a:ext cx="782723" cy="674762"/>
          </a:xfrm>
          <a:prstGeom prst="triangle">
            <a:avLst/>
          </a:prstGeom>
          <a:solidFill>
            <a:schemeClr val="accent6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 flipV="1">
            <a:off x="6801186" y="3819662"/>
            <a:ext cx="782723" cy="674762"/>
          </a:xfrm>
          <a:prstGeom prst="triangle">
            <a:avLst/>
          </a:prstGeom>
          <a:solidFill>
            <a:schemeClr val="accent4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 flipV="1">
            <a:off x="7615036" y="3818139"/>
            <a:ext cx="782723" cy="674762"/>
          </a:xfrm>
          <a:prstGeom prst="triangle">
            <a:avLst/>
          </a:prstGeom>
          <a:solidFill>
            <a:schemeClr val="accent4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Isosceles Triangle 22"/>
          <p:cNvSpPr/>
          <p:nvPr/>
        </p:nvSpPr>
        <p:spPr>
          <a:xfrm flipV="1">
            <a:off x="7207491" y="4516929"/>
            <a:ext cx="782723" cy="674762"/>
          </a:xfrm>
          <a:prstGeom prst="triangle">
            <a:avLst/>
          </a:prstGeom>
          <a:solidFill>
            <a:schemeClr val="accent4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 flipV="1">
            <a:off x="8021107" y="4516929"/>
            <a:ext cx="782723" cy="674762"/>
          </a:xfrm>
          <a:prstGeom prst="triangle">
            <a:avLst/>
          </a:prstGeom>
          <a:solidFill>
            <a:schemeClr val="accent4">
              <a:alpha val="50000"/>
            </a:schemeClr>
          </a:solid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7223413" y="3702498"/>
            <a:ext cx="2936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a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416059" y="4170797"/>
            <a:ext cx="3129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b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446052" y="4749658"/>
            <a:ext cx="2968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c</a:t>
            </a:r>
            <a:endParaRPr lang="en-GB" sz="2000" dirty="0">
              <a:latin typeface="Gill Sans MT" panose="020B0502020104020203" pitchFamily="34" charset="0"/>
            </a:endParaRPr>
          </a:p>
        </p:txBody>
      </p:sp>
      <p:sp>
        <p:nvSpPr>
          <p:cNvPr id="28" name="Arc 27"/>
          <p:cNvSpPr/>
          <p:nvPr/>
        </p:nvSpPr>
        <p:spPr>
          <a:xfrm rot="6686294" flipV="1">
            <a:off x="7450032" y="3705573"/>
            <a:ext cx="239740" cy="257670"/>
          </a:xfrm>
          <a:prstGeom prst="arc">
            <a:avLst>
              <a:gd name="adj1" fmla="val 13145293"/>
              <a:gd name="adj2" fmla="val 6949094"/>
            </a:avLst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Arc 28"/>
          <p:cNvSpPr/>
          <p:nvPr/>
        </p:nvSpPr>
        <p:spPr>
          <a:xfrm rot="10233284" flipV="1">
            <a:off x="8649244" y="4372962"/>
            <a:ext cx="239740" cy="257670"/>
          </a:xfrm>
          <a:prstGeom prst="arc">
            <a:avLst>
              <a:gd name="adj1" fmla="val 16851706"/>
              <a:gd name="adj2" fmla="val 3851409"/>
            </a:avLst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Arc 29"/>
          <p:cNvSpPr/>
          <p:nvPr/>
        </p:nvSpPr>
        <p:spPr>
          <a:xfrm rot="15696035" flipV="1">
            <a:off x="7460431" y="5089645"/>
            <a:ext cx="239740" cy="257670"/>
          </a:xfrm>
          <a:prstGeom prst="arc">
            <a:avLst>
              <a:gd name="adj1" fmla="val 15768552"/>
              <a:gd name="adj2" fmla="val 4799066"/>
            </a:avLst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70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882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Always, sometimes or never true?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regular polygon has equal sides but not equal angles.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triangle is a regular polygon.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rhombus is a regular polygon.</a:t>
            </a:r>
          </a:p>
          <a:p>
            <a:pPr marL="285750" indent="-285750">
              <a:lnSpc>
                <a:spcPct val="107000"/>
              </a:lnSpc>
              <a:buFont typeface="Arial" pitchFamily="34" charset="0"/>
              <a:buChar char="•"/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number of angles is the same as the number of sides in any polygon.</a:t>
            </a:r>
          </a:p>
        </p:txBody>
      </p:sp>
    </p:spTree>
    <p:extLst>
      <p:ext uri="{BB962C8B-B14F-4D97-AF65-F5344CB8AC3E}">
        <p14:creationId xmlns:p14="http://schemas.microsoft.com/office/powerpoint/2010/main" val="414275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84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many regular and irregular polygons can you find in this picture?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774" y="2376525"/>
            <a:ext cx="3391333" cy="268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0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Cut out lots of different regular and irregular shapes. </a:t>
            </a:r>
            <a:r>
              <a:rPr lang="en-GB" sz="24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Ask </a:t>
            </a:r>
            <a:r>
              <a:rPr lang="en-GB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to work in pairs and sort them into groups. Once they have sorted them, can they find a different way to sort them again?</a:t>
            </a:r>
          </a:p>
          <a:p>
            <a:pPr>
              <a:lnSpc>
                <a:spcPct val="107000"/>
              </a:lnSpc>
            </a:pPr>
            <a:r>
              <a:rPr lang="en-GB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could use Venn diagrams and Carroll diagrams to deepen their understanding, for example: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371969"/>
              </p:ext>
            </p:extLst>
          </p:nvPr>
        </p:nvGraphicFramePr>
        <p:xfrm>
          <a:off x="5940987" y="3722330"/>
          <a:ext cx="3687309" cy="20164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9103">
                  <a:extLst>
                    <a:ext uri="{9D8B030D-6E8A-4147-A177-3AD203B41FA5}">
                      <a16:colId xmlns:a16="http://schemas.microsoft.com/office/drawing/2014/main" val="4050082980"/>
                    </a:ext>
                  </a:extLst>
                </a:gridCol>
                <a:gridCol w="1229103">
                  <a:extLst>
                    <a:ext uri="{9D8B030D-6E8A-4147-A177-3AD203B41FA5}">
                      <a16:colId xmlns:a16="http://schemas.microsoft.com/office/drawing/2014/main" val="4176252580"/>
                    </a:ext>
                  </a:extLst>
                </a:gridCol>
                <a:gridCol w="1229103">
                  <a:extLst>
                    <a:ext uri="{9D8B030D-6E8A-4147-A177-3AD203B41FA5}">
                      <a16:colId xmlns:a16="http://schemas.microsoft.com/office/drawing/2014/main" val="3703904951"/>
                    </a:ext>
                  </a:extLst>
                </a:gridCol>
              </a:tblGrid>
              <a:tr h="596731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Regular polygon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Irregular polygon</a:t>
                      </a:r>
                      <a:endParaRPr lang="en-US" sz="1600" b="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5360112"/>
                  </a:ext>
                </a:extLst>
              </a:tr>
              <a:tr h="59673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Gill Sans MT" panose="020B0502020104020203" pitchFamily="34" charset="0"/>
                        </a:rPr>
                        <a:t>Has at least</a:t>
                      </a:r>
                      <a:r>
                        <a:rPr lang="en-US" sz="1600" baseline="0" dirty="0" smtClean="0">
                          <a:latin typeface="Gill Sans MT" panose="020B0502020104020203" pitchFamily="34" charset="0"/>
                        </a:rPr>
                        <a:t> one right angle</a:t>
                      </a:r>
                      <a:endParaRPr lang="en-US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08678"/>
                  </a:ext>
                </a:extLst>
              </a:tr>
              <a:tr h="596731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Gill Sans MT" panose="020B0502020104020203" pitchFamily="34" charset="0"/>
                        </a:rPr>
                        <a:t>Has no right angles</a:t>
                      </a:r>
                      <a:endParaRPr lang="en-US" sz="1600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822139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502873" y="3424709"/>
            <a:ext cx="5372798" cy="309101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259874" y="3537663"/>
            <a:ext cx="1763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Quadrilaterals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54246" y="4049537"/>
            <a:ext cx="1689024" cy="96784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903294" y="5122434"/>
            <a:ext cx="1657006" cy="96784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161200" y="4154592"/>
            <a:ext cx="1763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Kites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61200" y="5180719"/>
            <a:ext cx="1763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Trapeziums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496155" y="3994044"/>
            <a:ext cx="3212313" cy="195234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375354" y="4202167"/>
            <a:ext cx="1763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Gill Sans MT" panose="020B0502020104020203" pitchFamily="34" charset="0"/>
              </a:rPr>
              <a:t>Parallelograms</a:t>
            </a:r>
            <a:endParaRPr lang="en-GB" dirty="0">
              <a:latin typeface="Gill Sans MT" panose="020B0502020104020203" pitchFamily="34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606824" y="4563790"/>
            <a:ext cx="1910724" cy="98070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586843" y="4588362"/>
            <a:ext cx="2015640" cy="99246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735765" y="4697211"/>
            <a:ext cx="1763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Rhombi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8933" y="4767269"/>
            <a:ext cx="145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Rectangles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48172" y="4852046"/>
            <a:ext cx="145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Gill Sans MT" panose="020B0502020104020203" pitchFamily="34" charset="0"/>
              </a:rPr>
              <a:t>Squares</a:t>
            </a:r>
            <a:endParaRPr lang="en-GB" sz="16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01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134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Amir says,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you agree? 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7851" y="2036112"/>
            <a:ext cx="1316418" cy="968275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3813520" y="1478433"/>
            <a:ext cx="4253060" cy="2083632"/>
          </a:xfrm>
          <a:prstGeom prst="wedgeRoundRectCallout">
            <a:avLst>
              <a:gd name="adj1" fmla="val -72128"/>
              <a:gd name="adj2" fmla="val 6517"/>
              <a:gd name="adj3" fmla="val 16667"/>
            </a:avLst>
          </a:prstGeom>
          <a:solidFill>
            <a:srgbClr val="FFC000">
              <a:alpha val="20000"/>
            </a:srgb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If two 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3-D </a:t>
            </a:r>
            <a:r>
              <a:rPr lang="en-US" sz="2800" dirty="0">
                <a:solidFill>
                  <a:schemeClr val="tx1"/>
                </a:solidFill>
                <a:latin typeface="Gill Sans MT" panose="020B0502020104020203" pitchFamily="34" charset="0"/>
              </a:rPr>
              <a:t>shapes have the same number of edges, then they also have the same number of </a:t>
            </a:r>
            <a:r>
              <a:rPr lang="en-US" sz="28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vertices.</a:t>
            </a:r>
            <a:endParaRPr lang="en-US" sz="28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80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Create cubes and cuboids by using multilink cubes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Draw these on isometric paper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Would it be harder if you had to draw something other than squares or rectangles?</a:t>
            </a:r>
          </a:p>
        </p:txBody>
      </p:sp>
    </p:spTree>
    <p:extLst>
      <p:ext uri="{BB962C8B-B14F-4D97-AF65-F5344CB8AC3E}">
        <p14:creationId xmlns:p14="http://schemas.microsoft.com/office/powerpoint/2010/main" val="295350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55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different 3-D solids, how can you represent them from different views?</a:t>
            </a:r>
          </a:p>
          <a:p>
            <a:pPr>
              <a:lnSpc>
                <a:spcPct val="107000"/>
              </a:lnSpc>
            </a:pP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 out which representation goes with which solid.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For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example,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Front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view</a:t>
            </a: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14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endParaRPr lang="en-GB" sz="2800" dirty="0"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Side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view	</a:t>
            </a:r>
            <a:r>
              <a:rPr lang="en-GB" sz="28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Plan </a:t>
            </a:r>
            <a:r>
              <a:rPr lang="en-GB" sz="28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view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7049" y="2327959"/>
            <a:ext cx="3570219" cy="177770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93307" y="4079572"/>
            <a:ext cx="1707947" cy="92746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829321" y="5261919"/>
            <a:ext cx="1707947" cy="530821"/>
          </a:xfrm>
          <a:prstGeom prst="rect">
            <a:avLst/>
          </a:prstGeom>
          <a:solidFill>
            <a:srgbClr val="ACFD6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95457" y="5657533"/>
            <a:ext cx="543184" cy="8626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82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1999</TotalTime>
  <Words>974</Words>
  <Application>Microsoft Office PowerPoint</Application>
  <PresentationFormat>A4 Paper (210x297 mm)</PresentationFormat>
  <Paragraphs>295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94</cp:revision>
  <dcterms:created xsi:type="dcterms:W3CDTF">2019-02-04T08:17:32Z</dcterms:created>
  <dcterms:modified xsi:type="dcterms:W3CDTF">2020-03-06T13:53:49Z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