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  <p:sldMasterId id="2147483677" r:id="rId5"/>
  </p:sldMasterIdLst>
  <p:notesMasterIdLst>
    <p:notesMasterId r:id="rId23"/>
  </p:notesMasterIdLst>
  <p:sldIdLst>
    <p:sldId id="271" r:id="rId6"/>
    <p:sldId id="410" r:id="rId7"/>
    <p:sldId id="411" r:id="rId8"/>
    <p:sldId id="412" r:id="rId9"/>
    <p:sldId id="413" r:id="rId10"/>
    <p:sldId id="414" r:id="rId11"/>
    <p:sldId id="415" r:id="rId12"/>
    <p:sldId id="416" r:id="rId13"/>
    <p:sldId id="417" r:id="rId14"/>
    <p:sldId id="422" r:id="rId15"/>
    <p:sldId id="423" r:id="rId16"/>
    <p:sldId id="418" r:id="rId17"/>
    <p:sldId id="419" r:id="rId18"/>
    <p:sldId id="420" r:id="rId19"/>
    <p:sldId id="421" r:id="rId20"/>
    <p:sldId id="424" r:id="rId21"/>
    <p:sldId id="425" r:id="rId22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09" userDrawn="1">
          <p15:clr>
            <a:srgbClr val="A4A3A4"/>
          </p15:clr>
        </p15:guide>
        <p15:guide id="2" pos="316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84489" autoAdjust="0"/>
  </p:normalViewPr>
  <p:slideViewPr>
    <p:cSldViewPr snapToGrid="0" showGuides="1">
      <p:cViewPr varScale="1">
        <p:scale>
          <a:sx n="70" d="100"/>
          <a:sy n="70" d="100"/>
        </p:scale>
        <p:origin x="1158" y="48"/>
      </p:cViewPr>
      <p:guideLst>
        <p:guide orient="horz" pos="2409"/>
        <p:guide pos="3165"/>
      </p:guideLst>
    </p:cSldViewPr>
  </p:slideViewPr>
  <p:outlineViewPr>
    <p:cViewPr>
      <p:scale>
        <a:sx n="33" d="100"/>
        <a:sy n="33" d="100"/>
      </p:scale>
      <p:origin x="0" y="-138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8311AF-8457-4785-B190-D31CD4FDE7A1}" type="datetimeFigureOut">
              <a:rPr lang="en-GB" smtClean="0"/>
              <a:t>11/11/2019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41FB06-1D9B-4317-BE37-4218AB7856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0555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53216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192569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19986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086707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15610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613325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571580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419520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009132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922726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229396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437009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175920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390157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414076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20755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4617" y="104674"/>
            <a:ext cx="958007" cy="958007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8046053" y="6520171"/>
            <a:ext cx="24751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/>
              <a:t>© White</a:t>
            </a:r>
            <a:r>
              <a:rPr lang="en-GB" sz="1200" baseline="0" dirty="0" smtClean="0"/>
              <a:t> Rose Maths 2019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4317943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43918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8819412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3119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 userDrawn="1"/>
        </p:nvSpPr>
        <p:spPr>
          <a:xfrm>
            <a:off x="-1" y="0"/>
            <a:ext cx="9906001" cy="1695450"/>
          </a:xfrm>
          <a:prstGeom prst="rect">
            <a:avLst/>
          </a:prstGeom>
          <a:solidFill>
            <a:srgbClr val="00929F">
              <a:alpha val="1294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8" name="Freeform: Shape 24"/>
          <p:cNvSpPr/>
          <p:nvPr userDrawn="1"/>
        </p:nvSpPr>
        <p:spPr>
          <a:xfrm>
            <a:off x="-495301" y="1163488"/>
            <a:ext cx="10896600" cy="695325"/>
          </a:xfrm>
          <a:custGeom>
            <a:avLst/>
            <a:gdLst>
              <a:gd name="connsiteX0" fmla="*/ 0 w 10536072"/>
              <a:gd name="connsiteY0" fmla="*/ 122830 h 648269"/>
              <a:gd name="connsiteX1" fmla="*/ 10536072 w 10536072"/>
              <a:gd name="connsiteY1" fmla="*/ 0 h 648269"/>
              <a:gd name="connsiteX2" fmla="*/ 10522424 w 10536072"/>
              <a:gd name="connsiteY2" fmla="*/ 580030 h 648269"/>
              <a:gd name="connsiteX3" fmla="*/ 6824 w 10536072"/>
              <a:gd name="connsiteY3" fmla="*/ 648269 h 648269"/>
              <a:gd name="connsiteX4" fmla="*/ 0 w 10536072"/>
              <a:gd name="connsiteY4" fmla="*/ 122830 h 648269"/>
              <a:gd name="connsiteX0" fmla="*/ 88752 w 10529289"/>
              <a:gd name="connsiteY0" fmla="*/ 107912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107912 h 648269"/>
              <a:gd name="connsiteX0" fmla="*/ 88752 w 10529289"/>
              <a:gd name="connsiteY0" fmla="*/ 70619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70619 h 6482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29289" h="648269">
                <a:moveTo>
                  <a:pt x="88752" y="70619"/>
                </a:moveTo>
                <a:lnTo>
                  <a:pt x="10529289" y="0"/>
                </a:lnTo>
                <a:lnTo>
                  <a:pt x="10515641" y="580030"/>
                </a:lnTo>
                <a:lnTo>
                  <a:pt x="41" y="648269"/>
                </a:lnTo>
                <a:cubicBezTo>
                  <a:pt x="-2234" y="473123"/>
                  <a:pt x="91027" y="245765"/>
                  <a:pt x="88752" y="70619"/>
                </a:cubicBezTo>
                <a:close/>
              </a:path>
            </a:pathLst>
          </a:custGeom>
          <a:solidFill>
            <a:srgbClr val="1D3A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9" name="Freeform: Shape 23"/>
          <p:cNvSpPr/>
          <p:nvPr userDrawn="1"/>
        </p:nvSpPr>
        <p:spPr>
          <a:xfrm>
            <a:off x="-495301" y="642767"/>
            <a:ext cx="5587365" cy="722630"/>
          </a:xfrm>
          <a:custGeom>
            <a:avLst/>
            <a:gdLst>
              <a:gd name="connsiteX0" fmla="*/ 27296 w 4189863"/>
              <a:gd name="connsiteY0" fmla="*/ 47767 h 689212"/>
              <a:gd name="connsiteX1" fmla="*/ 4060209 w 4189863"/>
              <a:gd name="connsiteY1" fmla="*/ 0 h 689212"/>
              <a:gd name="connsiteX2" fmla="*/ 4189863 w 4189863"/>
              <a:gd name="connsiteY2" fmla="*/ 689212 h 689212"/>
              <a:gd name="connsiteX3" fmla="*/ 0 w 4189863"/>
              <a:gd name="connsiteY3" fmla="*/ 627797 h 689212"/>
              <a:gd name="connsiteX4" fmla="*/ 27296 w 4189863"/>
              <a:gd name="connsiteY4" fmla="*/ 47767 h 689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89863" h="689212">
                <a:moveTo>
                  <a:pt x="27296" y="47767"/>
                </a:moveTo>
                <a:lnTo>
                  <a:pt x="4060209" y="0"/>
                </a:lnTo>
                <a:lnTo>
                  <a:pt x="4189863" y="689212"/>
                </a:lnTo>
                <a:lnTo>
                  <a:pt x="0" y="627797"/>
                </a:lnTo>
                <a:lnTo>
                  <a:pt x="27296" y="47767"/>
                </a:lnTo>
                <a:close/>
              </a:path>
            </a:pathLst>
          </a:custGeom>
          <a:solidFill>
            <a:srgbClr val="0092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graphicFrame>
        <p:nvGraphicFramePr>
          <p:cNvPr id="3" name="Table 2"/>
          <p:cNvGraphicFramePr>
            <a:graphicFrameLocks noGrp="1"/>
          </p:cNvGraphicFramePr>
          <p:nvPr userDrawn="1">
            <p:extLst/>
          </p:nvPr>
        </p:nvGraphicFramePr>
        <p:xfrm>
          <a:off x="23432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 userDrawn="1"/>
        </p:nvSpPr>
        <p:spPr>
          <a:xfrm>
            <a:off x="169929" y="1311240"/>
            <a:ext cx="4054636" cy="5170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400" dirty="0" smtClean="0">
                <a:solidFill>
                  <a:srgbClr val="FFFFFF"/>
                </a:solidFill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Reasoning and Problem Solving</a:t>
            </a:r>
            <a:endParaRPr lang="en-US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 userDrawn="1">
            <p:extLst/>
          </p:nvPr>
        </p:nvGraphicFramePr>
        <p:xfrm>
          <a:off x="509206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855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12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1.tiff"/><Relationship Id="rId4" Type="http://schemas.openxmlformats.org/officeDocument/2006/relationships/image" Target="../media/image2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33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34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88" t="20592" r="19588" b="20728"/>
          <a:stretch/>
        </p:blipFill>
        <p:spPr bwMode="auto">
          <a:xfrm>
            <a:off x="-21601" y="1"/>
            <a:ext cx="99276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16028"/>
          <a:stretch/>
        </p:blipFill>
        <p:spPr>
          <a:xfrm>
            <a:off x="-21642" y="507002"/>
            <a:ext cx="9393978" cy="591972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4"/>
          <a:srcRect l="24625"/>
          <a:stretch/>
        </p:blipFill>
        <p:spPr>
          <a:xfrm>
            <a:off x="815048" y="2516983"/>
            <a:ext cx="8105482" cy="1799955"/>
          </a:xfrm>
          <a:prstGeom prst="rect">
            <a:avLst/>
          </a:prstGeom>
        </p:spPr>
      </p:pic>
      <p:sp>
        <p:nvSpPr>
          <p:cNvPr id="11" name="Text Box 19"/>
          <p:cNvSpPr txBox="1">
            <a:spLocks noChangeArrowheads="1"/>
          </p:cNvSpPr>
          <p:nvPr/>
        </p:nvSpPr>
        <p:spPr bwMode="auto">
          <a:xfrm>
            <a:off x="2723914" y="2563703"/>
            <a:ext cx="3930163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altLang="en-US" sz="2400" dirty="0">
                <a:solidFill>
                  <a:srgbClr val="FFFFFF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</a:t>
            </a:r>
            <a:r>
              <a:rPr kumimoji="0" lang="en-GB" altLang="en-US" sz="2400" b="0" i="0" u="none" strike="noStrike" kern="1200" cap="none" spc="0" normalizeH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GB" altLang="en-US" sz="2400" dirty="0" smtClean="0">
                <a:solidFill>
                  <a:srgbClr val="FFFFFF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Spring</a:t>
            </a: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- Block 1</a:t>
            </a:r>
            <a:endParaRPr kumimoji="0" lang="en-GB" altLang="en-US" sz="2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12" name="Text Box 19"/>
          <p:cNvSpPr txBox="1">
            <a:spLocks noChangeArrowheads="1"/>
          </p:cNvSpPr>
          <p:nvPr/>
        </p:nvSpPr>
        <p:spPr bwMode="auto">
          <a:xfrm>
            <a:off x="2723914" y="3288325"/>
            <a:ext cx="6116406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altLang="en-US" sz="4400" dirty="0" smtClean="0">
                <a:solidFill>
                  <a:srgbClr val="FFFFFF"/>
                </a:solidFill>
                <a:latin typeface="Gill Sans MT" panose="020B0502020104020203" pitchFamily="34" charset="0"/>
                <a:cs typeface="Times New Roman" panose="02020603050405020304" pitchFamily="18" charset="0"/>
              </a:rPr>
              <a:t>Multiplication &amp; Division</a:t>
            </a:r>
            <a:endParaRPr kumimoji="0" lang="en-GB" altLang="en-US" sz="4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876" y="2105876"/>
            <a:ext cx="2520000" cy="25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649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569386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Alex calculated 1,432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4</a:t>
                </a:r>
              </a:p>
              <a:p>
                <a:pPr lvl="0">
                  <a:defRPr/>
                </a:pP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Here 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is her answer</a:t>
                </a: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.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1,432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</a:t>
                </a: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416,128</a:t>
                </a:r>
              </a:p>
              <a:p>
                <a:pPr lvl="0" algn="ctr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Can 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you explain what Alex has done wrong?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5693866"/>
              </a:xfrm>
              <a:prstGeom prst="rect">
                <a:avLst/>
              </a:prstGeom>
              <a:blipFill>
                <a:blip r:embed="rId3"/>
                <a:stretch>
                  <a:fillRect l="-1590" t="-1178" b="-203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4" name="Table 3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111579552"/>
                  </p:ext>
                </p:extLst>
              </p:nvPr>
            </p:nvGraphicFramePr>
            <p:xfrm>
              <a:off x="3122873" y="2305403"/>
              <a:ext cx="3803130" cy="2316480"/>
            </p:xfrm>
            <a:graphic>
              <a:graphicData uri="http://schemas.openxmlformats.org/drawingml/2006/table">
                <a:tbl>
                  <a:tblPr firstRow="1" bandRow="1"/>
                  <a:tblGrid>
                    <a:gridCol w="760626">
                      <a:extLst>
                        <a:ext uri="{9D8B030D-6E8A-4147-A177-3AD203B41FA5}">
                          <a16:colId xmlns:a16="http://schemas.microsoft.com/office/drawing/2014/main" val="20000"/>
                        </a:ext>
                      </a:extLst>
                    </a:gridCol>
                    <a:gridCol w="760626">
                      <a:extLst>
                        <a:ext uri="{9D8B030D-6E8A-4147-A177-3AD203B41FA5}">
                          <a16:colId xmlns:a16="http://schemas.microsoft.com/office/drawing/2014/main" val="20001"/>
                        </a:ext>
                      </a:extLst>
                    </a:gridCol>
                    <a:gridCol w="760626">
                      <a:extLst>
                        <a:ext uri="{9D8B030D-6E8A-4147-A177-3AD203B41FA5}">
                          <a16:colId xmlns:a16="http://schemas.microsoft.com/office/drawing/2014/main" val="20002"/>
                        </a:ext>
                      </a:extLst>
                    </a:gridCol>
                    <a:gridCol w="760626">
                      <a:extLst>
                        <a:ext uri="{9D8B030D-6E8A-4147-A177-3AD203B41FA5}">
                          <a16:colId xmlns:a16="http://schemas.microsoft.com/office/drawing/2014/main" val="20003"/>
                        </a:ext>
                      </a:extLst>
                    </a:gridCol>
                    <a:gridCol w="760626">
                      <a:extLst>
                        <a:ext uri="{9D8B030D-6E8A-4147-A177-3AD203B41FA5}">
                          <a16:colId xmlns:a16="http://schemas.microsoft.com/office/drawing/2014/main" val="20004"/>
                        </a:ext>
                      </a:extLst>
                    </a:gridCol>
                  </a:tblGrid>
                  <a:tr h="520399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32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3200" b="1" dirty="0" err="1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Th</a:t>
                          </a:r>
                          <a:endParaRPr lang="en-GB" sz="3200" b="1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3200" b="1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H</a:t>
                          </a:r>
                          <a:endParaRPr lang="en-GB" sz="3200" b="1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3200" b="1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T</a:t>
                          </a:r>
                          <a:endParaRPr lang="en-GB" sz="3200" b="1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3200" b="1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O</a:t>
                          </a:r>
                          <a:endParaRPr lang="en-GB" sz="3200" b="1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0000"/>
                      </a:ext>
                    </a:extLst>
                  </a:tr>
                  <a:tr h="520399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32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32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1</a:t>
                          </a:r>
                          <a:endParaRPr lang="en-GB" sz="32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32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4</a:t>
                          </a:r>
                          <a:endParaRPr lang="en-GB" sz="32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32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3</a:t>
                          </a:r>
                          <a:endParaRPr lang="en-GB" sz="32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32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2</a:t>
                          </a:r>
                          <a:endParaRPr lang="en-GB" sz="32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0001"/>
                      </a:ext>
                    </a:extLst>
                  </a:tr>
                  <a:tr h="520399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3200" i="1" smtClean="0">
                                    <a:latin typeface="Cambria Math" charset="0"/>
                                    <a:ea typeface="Cambria Math" charset="0"/>
                                    <a:cs typeface="Cambria Math" charset="0"/>
                                  </a:rPr>
                                  <m:t>×</m:t>
                                </m:r>
                              </m:oMath>
                            </m:oMathPara>
                          </a14:m>
                          <a:endParaRPr lang="en-GB" sz="32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32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32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32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32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4</a:t>
                          </a:r>
                          <a:endParaRPr lang="en-GB" sz="32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0002"/>
                      </a:ext>
                    </a:extLst>
                  </a:tr>
                  <a:tr h="520399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32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32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4</a:t>
                          </a:r>
                          <a:endParaRPr lang="en-GB" sz="32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32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16</a:t>
                          </a:r>
                          <a:endParaRPr lang="en-GB" sz="32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32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12</a:t>
                          </a:r>
                          <a:endParaRPr lang="en-GB" sz="32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32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8</a:t>
                          </a:r>
                          <a:endParaRPr lang="en-GB" sz="32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0003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4" name="Table 3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111579552"/>
                  </p:ext>
                </p:extLst>
              </p:nvPr>
            </p:nvGraphicFramePr>
            <p:xfrm>
              <a:off x="3122873" y="2305403"/>
              <a:ext cx="3803130" cy="2316480"/>
            </p:xfrm>
            <a:graphic>
              <a:graphicData uri="http://schemas.openxmlformats.org/drawingml/2006/table">
                <a:tbl>
                  <a:tblPr firstRow="1" bandRow="1"/>
                  <a:tblGrid>
                    <a:gridCol w="760626">
                      <a:extLst>
                        <a:ext uri="{9D8B030D-6E8A-4147-A177-3AD203B41FA5}">
                          <a16:colId xmlns:a16="http://schemas.microsoft.com/office/drawing/2014/main" val="20000"/>
                        </a:ext>
                      </a:extLst>
                    </a:gridCol>
                    <a:gridCol w="760626">
                      <a:extLst>
                        <a:ext uri="{9D8B030D-6E8A-4147-A177-3AD203B41FA5}">
                          <a16:colId xmlns:a16="http://schemas.microsoft.com/office/drawing/2014/main" val="20001"/>
                        </a:ext>
                      </a:extLst>
                    </a:gridCol>
                    <a:gridCol w="760626">
                      <a:extLst>
                        <a:ext uri="{9D8B030D-6E8A-4147-A177-3AD203B41FA5}">
                          <a16:colId xmlns:a16="http://schemas.microsoft.com/office/drawing/2014/main" val="20002"/>
                        </a:ext>
                      </a:extLst>
                    </a:gridCol>
                    <a:gridCol w="760626">
                      <a:extLst>
                        <a:ext uri="{9D8B030D-6E8A-4147-A177-3AD203B41FA5}">
                          <a16:colId xmlns:a16="http://schemas.microsoft.com/office/drawing/2014/main" val="20003"/>
                        </a:ext>
                      </a:extLst>
                    </a:gridCol>
                    <a:gridCol w="760626">
                      <a:extLst>
                        <a:ext uri="{9D8B030D-6E8A-4147-A177-3AD203B41FA5}">
                          <a16:colId xmlns:a16="http://schemas.microsoft.com/office/drawing/2014/main" val="20004"/>
                        </a:ext>
                      </a:extLst>
                    </a:gridCol>
                  </a:tblGrid>
                  <a:tr h="579120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32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3200" b="1" dirty="0" err="1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Th</a:t>
                          </a:r>
                          <a:endParaRPr lang="en-GB" sz="3200" b="1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3200" b="1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H</a:t>
                          </a:r>
                          <a:endParaRPr lang="en-GB" sz="3200" b="1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3200" b="1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T</a:t>
                          </a:r>
                          <a:endParaRPr lang="en-GB" sz="3200" b="1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3200" b="1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O</a:t>
                          </a:r>
                          <a:endParaRPr lang="en-GB" sz="3200" b="1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0000"/>
                      </a:ext>
                    </a:extLst>
                  </a:tr>
                  <a:tr h="579120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32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32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1</a:t>
                          </a:r>
                          <a:endParaRPr lang="en-GB" sz="32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32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4</a:t>
                          </a:r>
                          <a:endParaRPr lang="en-GB" sz="32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32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3</a:t>
                          </a:r>
                          <a:endParaRPr lang="en-GB" sz="32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32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2</a:t>
                          </a:r>
                          <a:endParaRPr lang="en-GB" sz="32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0001"/>
                      </a:ext>
                    </a:extLst>
                  </a:tr>
                  <a:tr h="57912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4"/>
                          <a:stretch>
                            <a:fillRect l="-800" t="-214737" r="-401600" b="-133684"/>
                          </a:stretch>
                        </a:blip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32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32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32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32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4</a:t>
                          </a:r>
                          <a:endParaRPr lang="en-GB" sz="32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0002"/>
                      </a:ext>
                    </a:extLst>
                  </a:tr>
                  <a:tr h="579120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32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32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4</a:t>
                          </a:r>
                          <a:endParaRPr lang="en-GB" sz="32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32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16</a:t>
                          </a:r>
                          <a:endParaRPr lang="en-GB" sz="32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32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12</a:t>
                          </a:r>
                          <a:endParaRPr lang="en-GB" sz="32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32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8</a:t>
                          </a:r>
                          <a:endParaRPr lang="en-GB" sz="32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0003"/>
                      </a:ext>
                    </a:extLst>
                  </a:tr>
                </a:tbl>
              </a:graphicData>
            </a:graphic>
          </p:graphicFrame>
        </mc:Fallback>
      </mc:AlternateContent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3311" y="2772973"/>
            <a:ext cx="739799" cy="72157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3312" y="3517033"/>
            <a:ext cx="739799" cy="72157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3313" y="4261094"/>
            <a:ext cx="739799" cy="72157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8317" y="2028913"/>
            <a:ext cx="739799" cy="721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8253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Can you work out the missing numbers using the clues?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The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4 digits being multiplied by 5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are consecutive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numbers.</a:t>
            </a:r>
          </a:p>
          <a:p>
            <a:pPr marL="285750" lvl="0" indent="-285750">
              <a:buFont typeface="Arial" panose="020B0604020202020204" pitchFamily="34" charset="0"/>
              <a:buChar char="•"/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 first 2 digits of the product are the same.</a:t>
            </a:r>
          </a:p>
          <a:p>
            <a:pPr marL="285750" lvl="0" indent="-285750">
              <a:buFont typeface="Arial" panose="020B0604020202020204" pitchFamily="34" charset="0"/>
              <a:buChar char="•"/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 fourth and fifth digits of the answer add to make the third.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089012" y="1741155"/>
            <a:ext cx="545910" cy="673432"/>
          </a:xfrm>
          <a:prstGeom prst="roundRect">
            <a:avLst/>
          </a:prstGeom>
          <a:solidFill>
            <a:schemeClr val="accent4">
              <a:alpha val="20000"/>
            </a:schemeClr>
          </a:solidFill>
          <a:ln w="28575">
            <a:solidFill>
              <a:schemeClr val="accent4"/>
            </a:solidFill>
          </a:ln>
        </p:spPr>
        <p:txBody>
          <a:bodyPr wrap="square" rtlCol="0" anchor="ctr">
            <a:noAutofit/>
          </a:bodyPr>
          <a:lstStyle/>
          <a:p>
            <a:pPr algn="ctr"/>
            <a:endParaRPr lang="en-GB" sz="4000" dirty="0">
              <a:latin typeface="Gill Sans MT" panose="020B0502020104020203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718147" y="1741155"/>
            <a:ext cx="545910" cy="673432"/>
          </a:xfrm>
          <a:prstGeom prst="roundRect">
            <a:avLst/>
          </a:prstGeom>
          <a:solidFill>
            <a:schemeClr val="accent4">
              <a:alpha val="20000"/>
            </a:schemeClr>
          </a:solidFill>
          <a:ln w="28575">
            <a:solidFill>
              <a:schemeClr val="accent4"/>
            </a:solidFill>
          </a:ln>
        </p:spPr>
        <p:txBody>
          <a:bodyPr wrap="square" rtlCol="0" anchor="ctr">
            <a:noAutofit/>
          </a:bodyPr>
          <a:lstStyle/>
          <a:p>
            <a:pPr algn="ctr"/>
            <a:endParaRPr lang="en-GB" sz="4000" dirty="0">
              <a:latin typeface="Gill Sans MT" panose="020B0502020104020203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347282" y="1741155"/>
            <a:ext cx="545910" cy="673432"/>
          </a:xfrm>
          <a:prstGeom prst="roundRect">
            <a:avLst/>
          </a:prstGeom>
          <a:solidFill>
            <a:schemeClr val="accent4">
              <a:alpha val="20000"/>
            </a:schemeClr>
          </a:solidFill>
          <a:ln w="28575">
            <a:solidFill>
              <a:schemeClr val="accent4"/>
            </a:solidFill>
          </a:ln>
        </p:spPr>
        <p:txBody>
          <a:bodyPr wrap="square" rtlCol="0" anchor="ctr">
            <a:noAutofit/>
          </a:bodyPr>
          <a:lstStyle/>
          <a:p>
            <a:pPr algn="ctr"/>
            <a:endParaRPr lang="en-GB" sz="4000" dirty="0">
              <a:latin typeface="Gill Sans MT" panose="020B0502020104020203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976418" y="1741155"/>
            <a:ext cx="545910" cy="673432"/>
          </a:xfrm>
          <a:prstGeom prst="roundRect">
            <a:avLst/>
          </a:prstGeom>
          <a:solidFill>
            <a:schemeClr val="accent4">
              <a:alpha val="20000"/>
            </a:schemeClr>
          </a:solidFill>
          <a:ln w="28575">
            <a:solidFill>
              <a:schemeClr val="accent4"/>
            </a:solidFill>
          </a:ln>
        </p:spPr>
        <p:txBody>
          <a:bodyPr wrap="square" rtlCol="0" anchor="ctr">
            <a:noAutofit/>
          </a:bodyPr>
          <a:lstStyle/>
          <a:p>
            <a:pPr algn="ctr"/>
            <a:endParaRPr lang="en-GB" sz="4000" dirty="0">
              <a:latin typeface="Gill Sans MT" panose="020B0502020104020203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983646" y="2531465"/>
            <a:ext cx="545910" cy="673432"/>
          </a:xfrm>
          <a:prstGeom prst="roundRect">
            <a:avLst/>
          </a:prstGeom>
          <a:solidFill>
            <a:schemeClr val="accent4">
              <a:alpha val="20000"/>
            </a:schemeClr>
          </a:solidFill>
          <a:ln w="28575">
            <a:solidFill>
              <a:schemeClr val="accent4"/>
            </a:solidFill>
          </a:ln>
        </p:spPr>
        <p:txBody>
          <a:bodyPr wrap="square" rtlCol="0" anchor="ctr">
            <a:noAutofit/>
          </a:bodyPr>
          <a:lstStyle/>
          <a:p>
            <a:pPr algn="ctr"/>
            <a:r>
              <a:rPr lang="en-GB" sz="4000" dirty="0" smtClean="0">
                <a:latin typeface="Gill Sans MT" panose="020B0502020104020203" pitchFamily="34" charset="0"/>
              </a:rPr>
              <a:t>5</a:t>
            </a:r>
            <a:endParaRPr lang="en-GB" sz="4000" dirty="0">
              <a:latin typeface="Gill Sans MT" panose="020B0502020104020203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089012" y="3418842"/>
            <a:ext cx="545910" cy="673432"/>
          </a:xfrm>
          <a:prstGeom prst="roundRect">
            <a:avLst/>
          </a:prstGeom>
          <a:solidFill>
            <a:schemeClr val="accent4">
              <a:alpha val="20000"/>
            </a:schemeClr>
          </a:solidFill>
          <a:ln w="28575">
            <a:solidFill>
              <a:schemeClr val="accent4"/>
            </a:solidFill>
          </a:ln>
        </p:spPr>
        <p:txBody>
          <a:bodyPr wrap="square" rtlCol="0" anchor="ctr">
            <a:noAutofit/>
          </a:bodyPr>
          <a:lstStyle/>
          <a:p>
            <a:pPr algn="ctr"/>
            <a:endParaRPr lang="en-GB" sz="4000" dirty="0">
              <a:latin typeface="Gill Sans MT" panose="020B0502020104020203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720556" y="3418842"/>
            <a:ext cx="545910" cy="673432"/>
          </a:xfrm>
          <a:prstGeom prst="roundRect">
            <a:avLst/>
          </a:prstGeom>
          <a:solidFill>
            <a:schemeClr val="accent4">
              <a:alpha val="20000"/>
            </a:schemeClr>
          </a:solidFill>
          <a:ln w="28575">
            <a:solidFill>
              <a:schemeClr val="accent4"/>
            </a:solidFill>
          </a:ln>
        </p:spPr>
        <p:txBody>
          <a:bodyPr wrap="square" rtlCol="0" anchor="ctr">
            <a:noAutofit/>
          </a:bodyPr>
          <a:lstStyle/>
          <a:p>
            <a:pPr algn="ctr"/>
            <a:endParaRPr lang="en-GB" sz="4000" dirty="0">
              <a:latin typeface="Gill Sans MT" panose="020B0502020104020203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352101" y="3418842"/>
            <a:ext cx="545910" cy="673432"/>
          </a:xfrm>
          <a:prstGeom prst="roundRect">
            <a:avLst/>
          </a:prstGeom>
          <a:solidFill>
            <a:schemeClr val="accent4">
              <a:alpha val="20000"/>
            </a:schemeClr>
          </a:solidFill>
          <a:ln w="28575">
            <a:solidFill>
              <a:schemeClr val="accent4"/>
            </a:solidFill>
          </a:ln>
        </p:spPr>
        <p:txBody>
          <a:bodyPr wrap="square" rtlCol="0" anchor="ctr">
            <a:noAutofit/>
          </a:bodyPr>
          <a:lstStyle/>
          <a:p>
            <a:pPr algn="ctr"/>
            <a:endParaRPr lang="en-GB" sz="4000" dirty="0">
              <a:latin typeface="Gill Sans MT" panose="020B0502020104020203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983646" y="3418842"/>
            <a:ext cx="545910" cy="673432"/>
          </a:xfrm>
          <a:prstGeom prst="roundRect">
            <a:avLst/>
          </a:prstGeom>
          <a:solidFill>
            <a:schemeClr val="accent4">
              <a:alpha val="20000"/>
            </a:schemeClr>
          </a:solidFill>
          <a:ln w="28575">
            <a:solidFill>
              <a:schemeClr val="accent4"/>
            </a:solidFill>
          </a:ln>
        </p:spPr>
        <p:txBody>
          <a:bodyPr wrap="square" rtlCol="0" anchor="ctr">
            <a:noAutofit/>
          </a:bodyPr>
          <a:lstStyle/>
          <a:p>
            <a:pPr algn="ctr"/>
            <a:endParaRPr lang="en-GB" sz="4000" dirty="0">
              <a:latin typeface="Gill Sans MT" panose="020B0502020104020203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457468" y="3418842"/>
            <a:ext cx="545910" cy="673432"/>
          </a:xfrm>
          <a:prstGeom prst="roundRect">
            <a:avLst/>
          </a:prstGeom>
          <a:solidFill>
            <a:schemeClr val="accent4">
              <a:alpha val="20000"/>
            </a:schemeClr>
          </a:solidFill>
          <a:ln w="28575">
            <a:solidFill>
              <a:schemeClr val="accent4"/>
            </a:solidFill>
          </a:ln>
        </p:spPr>
        <p:txBody>
          <a:bodyPr wrap="square" rtlCol="0" anchor="ctr">
            <a:noAutofit/>
          </a:bodyPr>
          <a:lstStyle/>
          <a:p>
            <a:pPr algn="ctr"/>
            <a:endParaRPr lang="en-GB" sz="4000" dirty="0">
              <a:latin typeface="Gill Sans MT" panose="020B0502020104020203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2911558" y="2531465"/>
                <a:ext cx="545910" cy="673432"/>
              </a:xfrm>
              <a:prstGeom prst="roundRect">
                <a:avLst/>
              </a:prstGeom>
              <a:noFill/>
              <a:ln w="28575">
                <a:noFill/>
              </a:ln>
            </p:spPr>
            <p:txBody>
              <a:bodyPr wrap="square" rtlCol="0" anchor="ctr">
                <a:no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sz="4000" dirty="0"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11558" y="2531465"/>
                <a:ext cx="545910" cy="673432"/>
              </a:xfrm>
              <a:prstGeom prst="roundRect">
                <a:avLst/>
              </a:prstGeom>
              <a:blipFill>
                <a:blip r:embed="rId3"/>
                <a:stretch>
                  <a:fillRect/>
                </a:stretch>
              </a:blipFill>
              <a:ln w="28575"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7" name="Straight Connector 16"/>
          <p:cNvCxnSpPr/>
          <p:nvPr/>
        </p:nvCxnSpPr>
        <p:spPr>
          <a:xfrm flipH="1">
            <a:off x="3400316" y="3319201"/>
            <a:ext cx="3200507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 flipH="1">
            <a:off x="3400316" y="4185975"/>
            <a:ext cx="3200507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83428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Eva says,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mistake has Eva made?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your answer.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3155011" y="1380802"/>
                <a:ext cx="5790820" cy="1532334"/>
              </a:xfrm>
              <a:prstGeom prst="wedgeRoundRectCallout">
                <a:avLst>
                  <a:gd name="adj1" fmla="val -57777"/>
                  <a:gd name="adj2" fmla="val 22249"/>
                  <a:gd name="adj3" fmla="val 16667"/>
                </a:avLst>
              </a:prstGeom>
              <a:solidFill>
                <a:srgbClr val="ED7D31">
                  <a:alpha val="20000"/>
                </a:srgbClr>
              </a:solidFill>
              <a:ln w="25400">
                <a:solidFill>
                  <a:srgbClr val="ED7D3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</a:rPr>
                  <a:t>To </a:t>
                </a:r>
                <a:r>
                  <a:rPr kumimoji="0" lang="en-GB" sz="28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</a:rPr>
                  <a:t>multiply 23 by 57 I just need to calculate 20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</a:rPr>
                  <a:t> 50 and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</a:rPr>
                  <a:t> 7 and then add the totals</a:t>
                </a:r>
                <a:r>
                  <a:rPr kumimoji="0" lang="en-GB" sz="28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</a:rPr>
                  <a:t>.</a:t>
                </a:r>
                <a:endParaRPr kumimoji="0" lang="en-GB" sz="28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55011" y="1380802"/>
                <a:ext cx="5790820" cy="1532334"/>
              </a:xfrm>
              <a:prstGeom prst="wedgeRoundRectCallout">
                <a:avLst>
                  <a:gd name="adj1" fmla="val -57777"/>
                  <a:gd name="adj2" fmla="val 22249"/>
                  <a:gd name="adj3" fmla="val 16667"/>
                </a:avLst>
              </a:prstGeom>
              <a:blipFill>
                <a:blip r:embed="rId3"/>
                <a:stretch>
                  <a:fillRect r="-1461" b="-4706"/>
                </a:stretch>
              </a:blipFill>
              <a:ln w="25400">
                <a:solidFill>
                  <a:srgbClr val="ED7D3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0389" y="1025125"/>
            <a:ext cx="1795499" cy="25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7179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Amir hasn’t finished his calculation. Complete the missing information and record the calculation with an answer.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3" name="Table 2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185089824"/>
                  </p:ext>
                </p:extLst>
              </p:nvPr>
            </p:nvGraphicFramePr>
            <p:xfrm>
              <a:off x="2029360" y="2012799"/>
              <a:ext cx="6572547" cy="450312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2190849">
                      <a:extLst>
                        <a:ext uri="{9D8B030D-6E8A-4147-A177-3AD203B41FA5}">
                          <a16:colId xmlns:a16="http://schemas.microsoft.com/office/drawing/2014/main" val="898847080"/>
                        </a:ext>
                      </a:extLst>
                    </a:gridCol>
                    <a:gridCol w="2190849">
                      <a:extLst>
                        <a:ext uri="{9D8B030D-6E8A-4147-A177-3AD203B41FA5}">
                          <a16:colId xmlns:a16="http://schemas.microsoft.com/office/drawing/2014/main" val="2185650479"/>
                        </a:ext>
                      </a:extLst>
                    </a:gridCol>
                    <a:gridCol w="2190849">
                      <a:extLst>
                        <a:ext uri="{9D8B030D-6E8A-4147-A177-3AD203B41FA5}">
                          <a16:colId xmlns:a16="http://schemas.microsoft.com/office/drawing/2014/main" val="3828638056"/>
                        </a:ext>
                      </a:extLst>
                    </a:gridCol>
                  </a:tblGrid>
                  <a:tr h="54000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320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×</m:t>
                                </m:r>
                              </m:oMath>
                            </m:oMathPara>
                          </a14:m>
                          <a:endParaRPr lang="en-GB" sz="32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dirty="0" smtClean="0">
                              <a:latin typeface="Gill Sans MT" panose="020B0502020104020203" pitchFamily="34" charset="0"/>
                            </a:rPr>
                            <a:t>40</a:t>
                          </a:r>
                          <a:endParaRPr lang="en-GB" sz="32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dirty="0" smtClean="0">
                              <a:latin typeface="Gill Sans MT" panose="020B0502020104020203" pitchFamily="34" charset="0"/>
                            </a:rPr>
                            <a:t>2</a:t>
                          </a:r>
                          <a:endParaRPr lang="en-GB" sz="32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2990766814"/>
                      </a:ext>
                    </a:extLst>
                  </a:tr>
                  <a:tr h="169200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dirty="0" smtClean="0">
                              <a:latin typeface="Gill Sans MT" panose="020B0502020104020203" pitchFamily="34" charset="0"/>
                            </a:rPr>
                            <a:t>40</a:t>
                          </a:r>
                          <a:endParaRPr lang="en-GB" sz="32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32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32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1285641447"/>
                      </a:ext>
                    </a:extLst>
                  </a:tr>
                  <a:tr h="223200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dirty="0" smtClean="0">
                              <a:latin typeface="Gill Sans MT" panose="020B0502020104020203" pitchFamily="34" charset="0"/>
                            </a:rPr>
                            <a:t>6</a:t>
                          </a:r>
                          <a:endParaRPr lang="en-GB" sz="32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32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32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3388951497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3" name="Table 2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185089824"/>
                  </p:ext>
                </p:extLst>
              </p:nvPr>
            </p:nvGraphicFramePr>
            <p:xfrm>
              <a:off x="2029360" y="2012799"/>
              <a:ext cx="6572547" cy="450312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2190849">
                      <a:extLst>
                        <a:ext uri="{9D8B030D-6E8A-4147-A177-3AD203B41FA5}">
                          <a16:colId xmlns:a16="http://schemas.microsoft.com/office/drawing/2014/main" val="898847080"/>
                        </a:ext>
                      </a:extLst>
                    </a:gridCol>
                    <a:gridCol w="2190849">
                      <a:extLst>
                        <a:ext uri="{9D8B030D-6E8A-4147-A177-3AD203B41FA5}">
                          <a16:colId xmlns:a16="http://schemas.microsoft.com/office/drawing/2014/main" val="2185650479"/>
                        </a:ext>
                      </a:extLst>
                    </a:gridCol>
                    <a:gridCol w="2190849">
                      <a:extLst>
                        <a:ext uri="{9D8B030D-6E8A-4147-A177-3AD203B41FA5}">
                          <a16:colId xmlns:a16="http://schemas.microsoft.com/office/drawing/2014/main" val="3828638056"/>
                        </a:ext>
                      </a:extLst>
                    </a:gridCol>
                  </a:tblGrid>
                  <a:tr h="57912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blipFill>
                          <a:blip r:embed="rId3"/>
                          <a:stretch>
                            <a:fillRect l="-278" t="-13684" r="-200556" b="-68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dirty="0" smtClean="0">
                              <a:latin typeface="Gill Sans MT" panose="020B0502020104020203" pitchFamily="34" charset="0"/>
                            </a:rPr>
                            <a:t>40</a:t>
                          </a:r>
                          <a:endParaRPr lang="en-GB" sz="32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dirty="0" smtClean="0">
                              <a:latin typeface="Gill Sans MT" panose="020B0502020104020203" pitchFamily="34" charset="0"/>
                            </a:rPr>
                            <a:t>2</a:t>
                          </a:r>
                          <a:endParaRPr lang="en-GB" sz="32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2990766814"/>
                      </a:ext>
                    </a:extLst>
                  </a:tr>
                  <a:tr h="169200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dirty="0" smtClean="0">
                              <a:latin typeface="Gill Sans MT" panose="020B0502020104020203" pitchFamily="34" charset="0"/>
                            </a:rPr>
                            <a:t>40</a:t>
                          </a:r>
                          <a:endParaRPr lang="en-GB" sz="32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32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32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1285641447"/>
                      </a:ext>
                    </a:extLst>
                  </a:tr>
                  <a:tr h="223200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dirty="0" smtClean="0">
                              <a:latin typeface="Gill Sans MT" panose="020B0502020104020203" pitchFamily="34" charset="0"/>
                            </a:rPr>
                            <a:t>6</a:t>
                          </a:r>
                          <a:endParaRPr lang="en-GB" sz="32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32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32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3388951497"/>
                      </a:ext>
                    </a:extLst>
                  </a:tr>
                </a:tbl>
              </a:graphicData>
            </a:graphic>
          </p:graphicFrame>
        </mc:Fallback>
      </mc:AlternateContent>
      <p:pic>
        <p:nvPicPr>
          <p:cNvPr id="43" name="Picture 4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4349" y="2613036"/>
            <a:ext cx="438056" cy="427267"/>
          </a:xfrm>
          <a:prstGeom prst="rect">
            <a:avLst/>
          </a:prstGeom>
        </p:spPr>
      </p:pic>
      <p:pic>
        <p:nvPicPr>
          <p:cNvPr id="70" name="Picture 6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3986" y="2711630"/>
            <a:ext cx="438056" cy="427267"/>
          </a:xfrm>
          <a:prstGeom prst="rect">
            <a:avLst/>
          </a:prstGeom>
        </p:spPr>
      </p:pic>
      <p:pic>
        <p:nvPicPr>
          <p:cNvPr id="71" name="Picture 7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4349" y="4264359"/>
            <a:ext cx="438056" cy="427267"/>
          </a:xfrm>
          <a:prstGeom prst="rect">
            <a:avLst/>
          </a:prstGeom>
        </p:spPr>
      </p:pic>
      <p:pic>
        <p:nvPicPr>
          <p:cNvPr id="72" name="Picture 7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4349" y="3019982"/>
            <a:ext cx="438056" cy="427267"/>
          </a:xfrm>
          <a:prstGeom prst="rect">
            <a:avLst/>
          </a:prstGeom>
        </p:spPr>
      </p:pic>
      <p:pic>
        <p:nvPicPr>
          <p:cNvPr id="73" name="Picture 7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4349" y="3440576"/>
            <a:ext cx="438056" cy="427267"/>
          </a:xfrm>
          <a:prstGeom prst="rect">
            <a:avLst/>
          </a:prstGeom>
        </p:spPr>
      </p:pic>
      <p:pic>
        <p:nvPicPr>
          <p:cNvPr id="74" name="Picture 7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4349" y="3861169"/>
            <a:ext cx="438056" cy="427267"/>
          </a:xfrm>
          <a:prstGeom prst="rect">
            <a:avLst/>
          </a:prstGeom>
        </p:spPr>
      </p:pic>
      <p:pic>
        <p:nvPicPr>
          <p:cNvPr id="75" name="Picture 7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0329" y="2613036"/>
            <a:ext cx="438056" cy="427267"/>
          </a:xfrm>
          <a:prstGeom prst="rect">
            <a:avLst/>
          </a:prstGeom>
        </p:spPr>
      </p:pic>
      <p:pic>
        <p:nvPicPr>
          <p:cNvPr id="76" name="Picture 7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0329" y="3019982"/>
            <a:ext cx="438056" cy="427267"/>
          </a:xfrm>
          <a:prstGeom prst="rect">
            <a:avLst/>
          </a:prstGeom>
        </p:spPr>
      </p:pic>
      <p:pic>
        <p:nvPicPr>
          <p:cNvPr id="77" name="Picture 7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0329" y="3454224"/>
            <a:ext cx="438056" cy="427267"/>
          </a:xfrm>
          <a:prstGeom prst="rect">
            <a:avLst/>
          </a:prstGeom>
        </p:spPr>
      </p:pic>
      <p:pic>
        <p:nvPicPr>
          <p:cNvPr id="78" name="Picture 7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0329" y="3861169"/>
            <a:ext cx="438056" cy="427267"/>
          </a:xfrm>
          <a:prstGeom prst="rect">
            <a:avLst/>
          </a:prstGeom>
        </p:spPr>
      </p:pic>
      <p:pic>
        <p:nvPicPr>
          <p:cNvPr id="79" name="Picture 7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5298" y="4280712"/>
            <a:ext cx="438056" cy="427267"/>
          </a:xfrm>
          <a:prstGeom prst="rect">
            <a:avLst/>
          </a:prstGeom>
        </p:spPr>
      </p:pic>
      <p:pic>
        <p:nvPicPr>
          <p:cNvPr id="80" name="Picture 7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5298" y="4639793"/>
            <a:ext cx="438056" cy="427267"/>
          </a:xfrm>
          <a:prstGeom prst="rect">
            <a:avLst/>
          </a:prstGeom>
        </p:spPr>
      </p:pic>
      <p:pic>
        <p:nvPicPr>
          <p:cNvPr id="81" name="Picture 8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5298" y="4998874"/>
            <a:ext cx="438056" cy="427267"/>
          </a:xfrm>
          <a:prstGeom prst="rect">
            <a:avLst/>
          </a:prstGeom>
        </p:spPr>
      </p:pic>
      <p:pic>
        <p:nvPicPr>
          <p:cNvPr id="82" name="Picture 8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5298" y="5717036"/>
            <a:ext cx="438056" cy="427267"/>
          </a:xfrm>
          <a:prstGeom prst="rect">
            <a:avLst/>
          </a:prstGeom>
        </p:spPr>
      </p:pic>
      <p:pic>
        <p:nvPicPr>
          <p:cNvPr id="83" name="Picture 8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0575" y="4280712"/>
            <a:ext cx="438056" cy="427267"/>
          </a:xfrm>
          <a:prstGeom prst="rect">
            <a:avLst/>
          </a:prstGeom>
        </p:spPr>
      </p:pic>
      <p:pic>
        <p:nvPicPr>
          <p:cNvPr id="84" name="Picture 8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0575" y="4639793"/>
            <a:ext cx="438056" cy="427267"/>
          </a:xfrm>
          <a:prstGeom prst="rect">
            <a:avLst/>
          </a:prstGeom>
        </p:spPr>
      </p:pic>
      <p:pic>
        <p:nvPicPr>
          <p:cNvPr id="85" name="Picture 8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0575" y="4998874"/>
            <a:ext cx="438056" cy="427267"/>
          </a:xfrm>
          <a:prstGeom prst="rect">
            <a:avLst/>
          </a:prstGeom>
        </p:spPr>
      </p:pic>
      <p:pic>
        <p:nvPicPr>
          <p:cNvPr id="86" name="Picture 8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0575" y="5717036"/>
            <a:ext cx="438056" cy="427267"/>
          </a:xfrm>
          <a:prstGeom prst="rect">
            <a:avLst/>
          </a:prstGeom>
        </p:spPr>
      </p:pic>
      <p:pic>
        <p:nvPicPr>
          <p:cNvPr id="87" name="Picture 8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5298" y="5357955"/>
            <a:ext cx="438056" cy="427267"/>
          </a:xfrm>
          <a:prstGeom prst="rect">
            <a:avLst/>
          </a:prstGeom>
        </p:spPr>
      </p:pic>
      <p:pic>
        <p:nvPicPr>
          <p:cNvPr id="88" name="Picture 8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5298" y="6076119"/>
            <a:ext cx="438056" cy="427267"/>
          </a:xfrm>
          <a:prstGeom prst="rect">
            <a:avLst/>
          </a:prstGeom>
        </p:spPr>
      </p:pic>
      <p:pic>
        <p:nvPicPr>
          <p:cNvPr id="89" name="Picture 8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0575" y="5357955"/>
            <a:ext cx="438056" cy="427267"/>
          </a:xfrm>
          <a:prstGeom prst="rect">
            <a:avLst/>
          </a:prstGeom>
        </p:spPr>
      </p:pic>
      <p:pic>
        <p:nvPicPr>
          <p:cNvPr id="90" name="Picture 8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0575" y="6076119"/>
            <a:ext cx="438056" cy="427267"/>
          </a:xfrm>
          <a:prstGeom prst="rect">
            <a:avLst/>
          </a:prstGeom>
        </p:spPr>
      </p:pic>
      <p:pic>
        <p:nvPicPr>
          <p:cNvPr id="92" name="Picture 9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1030" y="4275511"/>
            <a:ext cx="438056" cy="427267"/>
          </a:xfrm>
          <a:prstGeom prst="rect">
            <a:avLst/>
          </a:prstGeom>
        </p:spPr>
      </p:pic>
      <p:pic>
        <p:nvPicPr>
          <p:cNvPr id="93" name="Picture 9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1030" y="4634592"/>
            <a:ext cx="438056" cy="427267"/>
          </a:xfrm>
          <a:prstGeom prst="rect">
            <a:avLst/>
          </a:prstGeom>
        </p:spPr>
      </p:pic>
      <p:pic>
        <p:nvPicPr>
          <p:cNvPr id="94" name="Picture 9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1030" y="4993673"/>
            <a:ext cx="438056" cy="427267"/>
          </a:xfrm>
          <a:prstGeom prst="rect">
            <a:avLst/>
          </a:prstGeom>
        </p:spPr>
      </p:pic>
      <p:pic>
        <p:nvPicPr>
          <p:cNvPr id="95" name="Picture 9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1030" y="5711835"/>
            <a:ext cx="438056" cy="427267"/>
          </a:xfrm>
          <a:prstGeom prst="rect">
            <a:avLst/>
          </a:prstGeom>
        </p:spPr>
      </p:pic>
      <p:pic>
        <p:nvPicPr>
          <p:cNvPr id="96" name="Picture 9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6307" y="4275511"/>
            <a:ext cx="438056" cy="427267"/>
          </a:xfrm>
          <a:prstGeom prst="rect">
            <a:avLst/>
          </a:prstGeom>
        </p:spPr>
      </p:pic>
      <p:pic>
        <p:nvPicPr>
          <p:cNvPr id="97" name="Picture 9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6307" y="4634592"/>
            <a:ext cx="438056" cy="427267"/>
          </a:xfrm>
          <a:prstGeom prst="rect">
            <a:avLst/>
          </a:prstGeom>
        </p:spPr>
      </p:pic>
      <p:pic>
        <p:nvPicPr>
          <p:cNvPr id="98" name="Picture 9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6307" y="4993673"/>
            <a:ext cx="438056" cy="427267"/>
          </a:xfrm>
          <a:prstGeom prst="rect">
            <a:avLst/>
          </a:prstGeom>
        </p:spPr>
      </p:pic>
      <p:pic>
        <p:nvPicPr>
          <p:cNvPr id="99" name="Picture 9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6307" y="5711835"/>
            <a:ext cx="438056" cy="427267"/>
          </a:xfrm>
          <a:prstGeom prst="rect">
            <a:avLst/>
          </a:prstGeom>
        </p:spPr>
      </p:pic>
      <p:pic>
        <p:nvPicPr>
          <p:cNvPr id="100" name="Picture 9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1030" y="5352754"/>
            <a:ext cx="438056" cy="427267"/>
          </a:xfrm>
          <a:prstGeom prst="rect">
            <a:avLst/>
          </a:prstGeom>
        </p:spPr>
      </p:pic>
      <p:pic>
        <p:nvPicPr>
          <p:cNvPr id="101" name="Picture 10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1030" y="6070918"/>
            <a:ext cx="438056" cy="427267"/>
          </a:xfrm>
          <a:prstGeom prst="rect">
            <a:avLst/>
          </a:prstGeom>
        </p:spPr>
      </p:pic>
      <p:pic>
        <p:nvPicPr>
          <p:cNvPr id="102" name="Picture 10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6307" y="5352754"/>
            <a:ext cx="438056" cy="427267"/>
          </a:xfrm>
          <a:prstGeom prst="rect">
            <a:avLst/>
          </a:prstGeom>
        </p:spPr>
      </p:pic>
      <p:pic>
        <p:nvPicPr>
          <p:cNvPr id="103" name="Picture 10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6307" y="6070918"/>
            <a:ext cx="438056" cy="427267"/>
          </a:xfrm>
          <a:prstGeom prst="rect">
            <a:avLst/>
          </a:prstGeom>
        </p:spPr>
      </p:pic>
      <p:pic>
        <p:nvPicPr>
          <p:cNvPr id="104" name="Picture 10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2887" y="2711630"/>
            <a:ext cx="438056" cy="427267"/>
          </a:xfrm>
          <a:prstGeom prst="rect">
            <a:avLst/>
          </a:prstGeom>
        </p:spPr>
      </p:pic>
      <p:pic>
        <p:nvPicPr>
          <p:cNvPr id="105" name="Picture 10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8944" y="2711630"/>
            <a:ext cx="438056" cy="427267"/>
          </a:xfrm>
          <a:prstGeom prst="rect">
            <a:avLst/>
          </a:prstGeom>
        </p:spPr>
      </p:pic>
      <p:pic>
        <p:nvPicPr>
          <p:cNvPr id="106" name="Picture 10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7845" y="2711630"/>
            <a:ext cx="438056" cy="427267"/>
          </a:xfrm>
          <a:prstGeom prst="rect">
            <a:avLst/>
          </a:prstGeom>
        </p:spPr>
      </p:pic>
      <p:pic>
        <p:nvPicPr>
          <p:cNvPr id="107" name="Picture 10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3986" y="3113222"/>
            <a:ext cx="438056" cy="427267"/>
          </a:xfrm>
          <a:prstGeom prst="rect">
            <a:avLst/>
          </a:prstGeom>
        </p:spPr>
      </p:pic>
      <p:pic>
        <p:nvPicPr>
          <p:cNvPr id="108" name="Picture 10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2887" y="3113222"/>
            <a:ext cx="438056" cy="427267"/>
          </a:xfrm>
          <a:prstGeom prst="rect">
            <a:avLst/>
          </a:prstGeom>
        </p:spPr>
      </p:pic>
      <p:pic>
        <p:nvPicPr>
          <p:cNvPr id="109" name="Picture 10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8944" y="3113222"/>
            <a:ext cx="438056" cy="427267"/>
          </a:xfrm>
          <a:prstGeom prst="rect">
            <a:avLst/>
          </a:prstGeom>
        </p:spPr>
      </p:pic>
      <p:pic>
        <p:nvPicPr>
          <p:cNvPr id="110" name="Picture 10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7845" y="3113222"/>
            <a:ext cx="438056" cy="427267"/>
          </a:xfrm>
          <a:prstGeom prst="rect">
            <a:avLst/>
          </a:prstGeom>
        </p:spPr>
      </p:pic>
      <p:pic>
        <p:nvPicPr>
          <p:cNvPr id="111" name="Picture 1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0329" y="4264359"/>
            <a:ext cx="438056" cy="427267"/>
          </a:xfrm>
          <a:prstGeom prst="rect">
            <a:avLst/>
          </a:prstGeom>
        </p:spPr>
      </p:pic>
      <p:pic>
        <p:nvPicPr>
          <p:cNvPr id="112" name="Picture 1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4349" y="4627142"/>
            <a:ext cx="438056" cy="427267"/>
          </a:xfrm>
          <a:prstGeom prst="rect">
            <a:avLst/>
          </a:prstGeom>
        </p:spPr>
      </p:pic>
      <p:pic>
        <p:nvPicPr>
          <p:cNvPr id="113" name="Picture 1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0329" y="4627142"/>
            <a:ext cx="438056" cy="427267"/>
          </a:xfrm>
          <a:prstGeom prst="rect">
            <a:avLst/>
          </a:prstGeom>
        </p:spPr>
      </p:pic>
      <p:pic>
        <p:nvPicPr>
          <p:cNvPr id="114" name="Picture 1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4349" y="4977236"/>
            <a:ext cx="438056" cy="427267"/>
          </a:xfrm>
          <a:prstGeom prst="rect">
            <a:avLst/>
          </a:prstGeom>
        </p:spPr>
      </p:pic>
      <p:pic>
        <p:nvPicPr>
          <p:cNvPr id="115" name="Picture 1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0329" y="4977236"/>
            <a:ext cx="438056" cy="427267"/>
          </a:xfrm>
          <a:prstGeom prst="rect">
            <a:avLst/>
          </a:prstGeom>
        </p:spPr>
      </p:pic>
      <p:pic>
        <p:nvPicPr>
          <p:cNvPr id="116" name="Picture 11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4349" y="5340019"/>
            <a:ext cx="438056" cy="427267"/>
          </a:xfrm>
          <a:prstGeom prst="rect">
            <a:avLst/>
          </a:prstGeom>
        </p:spPr>
      </p:pic>
      <p:pic>
        <p:nvPicPr>
          <p:cNvPr id="117" name="Picture 11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0329" y="5340019"/>
            <a:ext cx="438056" cy="427267"/>
          </a:xfrm>
          <a:prstGeom prst="rect">
            <a:avLst/>
          </a:prstGeom>
        </p:spPr>
      </p:pic>
      <p:pic>
        <p:nvPicPr>
          <p:cNvPr id="118" name="Picture 11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4349" y="5701630"/>
            <a:ext cx="438056" cy="427267"/>
          </a:xfrm>
          <a:prstGeom prst="rect">
            <a:avLst/>
          </a:prstGeom>
        </p:spPr>
      </p:pic>
      <p:pic>
        <p:nvPicPr>
          <p:cNvPr id="119" name="Picture 1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0329" y="5701630"/>
            <a:ext cx="438056" cy="427267"/>
          </a:xfrm>
          <a:prstGeom prst="rect">
            <a:avLst/>
          </a:prstGeom>
        </p:spPr>
      </p:pic>
      <p:pic>
        <p:nvPicPr>
          <p:cNvPr id="120" name="Picture 11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4349" y="6064413"/>
            <a:ext cx="438056" cy="427267"/>
          </a:xfrm>
          <a:prstGeom prst="rect">
            <a:avLst/>
          </a:prstGeom>
        </p:spPr>
      </p:pic>
      <p:pic>
        <p:nvPicPr>
          <p:cNvPr id="121" name="Picture 12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0329" y="6064413"/>
            <a:ext cx="438056" cy="427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7456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Farmer Ron has a field that measures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53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m long and 25 m wide.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Farmer Annie has a field that measures 52 m long and 26 m wide.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Dora thinks that they will have the same area because the numbers have only changed by one digit each.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Do you agree? Prove it.</a:t>
            </a:r>
          </a:p>
        </p:txBody>
      </p:sp>
    </p:spTree>
    <p:extLst>
      <p:ext uri="{BB962C8B-B14F-4D97-AF65-F5344CB8AC3E}">
        <p14:creationId xmlns:p14="http://schemas.microsoft.com/office/powerpoint/2010/main" val="1802215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Tommy says,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Do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you agree?</a:t>
            </a:r>
            <a:b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</a:b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your answer.</a:t>
            </a:r>
          </a:p>
        </p:txBody>
      </p:sp>
      <p:sp>
        <p:nvSpPr>
          <p:cNvPr id="4" name="Rounded Rectangular Callout 3"/>
          <p:cNvSpPr/>
          <p:nvPr/>
        </p:nvSpPr>
        <p:spPr>
          <a:xfrm>
            <a:off x="3998970" y="1453507"/>
            <a:ext cx="4373042" cy="1877671"/>
          </a:xfrm>
          <a:prstGeom prst="wedgeRoundRectCallout">
            <a:avLst>
              <a:gd name="adj1" fmla="val -76885"/>
              <a:gd name="adj2" fmla="val 58518"/>
              <a:gd name="adj3" fmla="val 16667"/>
            </a:avLst>
          </a:prstGeom>
          <a:solidFill>
            <a:srgbClr val="4472C4">
              <a:lumMod val="20000"/>
              <a:lumOff val="80000"/>
            </a:srgbClr>
          </a:solidFill>
          <a:ln w="28575" cap="flat" cmpd="sng" algn="ctr">
            <a:solidFill>
              <a:srgbClr val="4472C4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It is not possible to make 999 by multiplying two 2-digit numbers.</a:t>
            </a:r>
            <a:endParaRPr kumimoji="0" lang="en-GB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89551" y="2392342"/>
            <a:ext cx="2143384" cy="15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4969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Amir has multiplied 47 by 36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Alex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says,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Who is correct?</a:t>
            </a:r>
            <a:b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</a:b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mistake has been made?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4" name="Table 3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930450166"/>
                  </p:ext>
                </p:extLst>
              </p:nvPr>
            </p:nvGraphicFramePr>
            <p:xfrm>
              <a:off x="6128082" y="855477"/>
              <a:ext cx="1782768" cy="2895600"/>
            </p:xfrm>
            <a:graphic>
              <a:graphicData uri="http://schemas.openxmlformats.org/drawingml/2006/table">
                <a:tbl>
                  <a:tblPr firstRow="1" bandRow="1"/>
                  <a:tblGrid>
                    <a:gridCol w="445692">
                      <a:extLst>
                        <a:ext uri="{9D8B030D-6E8A-4147-A177-3AD203B41FA5}">
                          <a16:colId xmlns:a16="http://schemas.microsoft.com/office/drawing/2014/main" val="20000"/>
                        </a:ext>
                      </a:extLst>
                    </a:gridCol>
                    <a:gridCol w="445692">
                      <a:extLst>
                        <a:ext uri="{9D8B030D-6E8A-4147-A177-3AD203B41FA5}">
                          <a16:colId xmlns:a16="http://schemas.microsoft.com/office/drawing/2014/main" val="20002"/>
                        </a:ext>
                      </a:extLst>
                    </a:gridCol>
                    <a:gridCol w="445692">
                      <a:extLst>
                        <a:ext uri="{9D8B030D-6E8A-4147-A177-3AD203B41FA5}">
                          <a16:colId xmlns:a16="http://schemas.microsoft.com/office/drawing/2014/main" val="20003"/>
                        </a:ext>
                      </a:extLst>
                    </a:gridCol>
                    <a:gridCol w="445692">
                      <a:extLst>
                        <a:ext uri="{9D8B030D-6E8A-4147-A177-3AD203B41FA5}">
                          <a16:colId xmlns:a16="http://schemas.microsoft.com/office/drawing/2014/main" val="20004"/>
                        </a:ext>
                      </a:extLst>
                    </a:gridCol>
                  </a:tblGrid>
                  <a:tr h="360000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32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32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32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4</a:t>
                          </a:r>
                          <a:endParaRPr lang="en-GB" sz="32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32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7</a:t>
                          </a:r>
                          <a:endParaRPr lang="en-GB" sz="32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0001"/>
                      </a:ext>
                    </a:extLst>
                  </a:tr>
                  <a:tr h="360000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right"/>
                              </m:oMathParaPr>
                              <m:oMath xmlns:m="http://schemas.openxmlformats.org/officeDocument/2006/math">
                                <m:r>
                                  <a:rPr lang="en-GB" sz="3200" i="1" smtClean="0">
                                    <a:latin typeface="Cambria Math" charset="0"/>
                                    <a:ea typeface="Cambria Math" charset="0"/>
                                    <a:cs typeface="Cambria Math" charset="0"/>
                                  </a:rPr>
                                  <m:t>×</m:t>
                                </m:r>
                              </m:oMath>
                            </m:oMathPara>
                          </a14:m>
                          <a:endParaRPr lang="en-GB" sz="32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32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32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3</a:t>
                          </a:r>
                          <a:endParaRPr lang="en-GB" sz="32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32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6</a:t>
                          </a:r>
                          <a:endParaRPr lang="en-GB" sz="32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0002"/>
                      </a:ext>
                    </a:extLst>
                  </a:tr>
                  <a:tr h="360000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32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rgbClr val="4472C4">
                              <a:lumMod val="40000"/>
                              <a:lumOff val="6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32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2</a:t>
                          </a:r>
                          <a:endParaRPr lang="en-GB" sz="32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rgbClr val="4472C4">
                              <a:lumMod val="40000"/>
                              <a:lumOff val="6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32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8</a:t>
                          </a:r>
                          <a:endParaRPr lang="en-GB" sz="32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rgbClr val="4472C4">
                              <a:lumMod val="40000"/>
                              <a:lumOff val="6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32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2</a:t>
                          </a:r>
                          <a:endParaRPr lang="en-GB" sz="32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rgbClr val="4472C4">
                              <a:lumMod val="40000"/>
                              <a:lumOff val="6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0003"/>
                      </a:ext>
                    </a:extLst>
                  </a:tr>
                  <a:tr h="360000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32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rgbClr val="4472C4">
                              <a:lumMod val="40000"/>
                              <a:lumOff val="6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32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1</a:t>
                          </a:r>
                          <a:endParaRPr lang="en-GB" sz="32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rgbClr val="4472C4">
                              <a:lumMod val="40000"/>
                              <a:lumOff val="6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32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4</a:t>
                          </a:r>
                          <a:endParaRPr lang="en-GB" sz="32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rgbClr val="4472C4">
                              <a:lumMod val="40000"/>
                              <a:lumOff val="6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3200" dirty="0" smtClean="0">
                              <a:solidFill>
                                <a:schemeClr val="tx1"/>
                              </a:solidFill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1</a:t>
                          </a:r>
                          <a:endParaRPr lang="en-GB" sz="3200" dirty="0">
                            <a:solidFill>
                              <a:schemeClr val="tx1"/>
                            </a:solidFill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rgbClr val="4472C4">
                              <a:lumMod val="40000"/>
                              <a:lumOff val="6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4042161076"/>
                      </a:ext>
                    </a:extLst>
                  </a:tr>
                  <a:tr h="360000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32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32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3</a:t>
                          </a:r>
                          <a:endParaRPr lang="en-GB" sz="32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32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2</a:t>
                          </a:r>
                          <a:endParaRPr lang="en-GB" sz="32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32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3</a:t>
                          </a:r>
                          <a:endParaRPr lang="en-GB" sz="32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832986250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4" name="Table 3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930450166"/>
                  </p:ext>
                </p:extLst>
              </p:nvPr>
            </p:nvGraphicFramePr>
            <p:xfrm>
              <a:off x="6128082" y="855477"/>
              <a:ext cx="1782768" cy="2895600"/>
            </p:xfrm>
            <a:graphic>
              <a:graphicData uri="http://schemas.openxmlformats.org/drawingml/2006/table">
                <a:tbl>
                  <a:tblPr firstRow="1" bandRow="1"/>
                  <a:tblGrid>
                    <a:gridCol w="445692">
                      <a:extLst>
                        <a:ext uri="{9D8B030D-6E8A-4147-A177-3AD203B41FA5}">
                          <a16:colId xmlns:a16="http://schemas.microsoft.com/office/drawing/2014/main" val="20000"/>
                        </a:ext>
                      </a:extLst>
                    </a:gridCol>
                    <a:gridCol w="445692">
                      <a:extLst>
                        <a:ext uri="{9D8B030D-6E8A-4147-A177-3AD203B41FA5}">
                          <a16:colId xmlns:a16="http://schemas.microsoft.com/office/drawing/2014/main" val="20002"/>
                        </a:ext>
                      </a:extLst>
                    </a:gridCol>
                    <a:gridCol w="445692">
                      <a:extLst>
                        <a:ext uri="{9D8B030D-6E8A-4147-A177-3AD203B41FA5}">
                          <a16:colId xmlns:a16="http://schemas.microsoft.com/office/drawing/2014/main" val="20003"/>
                        </a:ext>
                      </a:extLst>
                    </a:gridCol>
                    <a:gridCol w="445692">
                      <a:extLst>
                        <a:ext uri="{9D8B030D-6E8A-4147-A177-3AD203B41FA5}">
                          <a16:colId xmlns:a16="http://schemas.microsoft.com/office/drawing/2014/main" val="20004"/>
                        </a:ext>
                      </a:extLst>
                    </a:gridCol>
                  </a:tblGrid>
                  <a:tr h="579120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32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32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32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4</a:t>
                          </a:r>
                          <a:endParaRPr lang="en-GB" sz="32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32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7</a:t>
                          </a:r>
                          <a:endParaRPr lang="en-GB" sz="32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0001"/>
                      </a:ext>
                    </a:extLst>
                  </a:tr>
                  <a:tr h="57912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3"/>
                          <a:stretch>
                            <a:fillRect l="-1370" t="-113684" r="-305479" b="-334737"/>
                          </a:stretch>
                        </a:blip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32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32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3</a:t>
                          </a:r>
                          <a:endParaRPr lang="en-GB" sz="32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32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6</a:t>
                          </a:r>
                          <a:endParaRPr lang="en-GB" sz="32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0002"/>
                      </a:ext>
                    </a:extLst>
                  </a:tr>
                  <a:tr h="579120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32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rgbClr val="4472C4">
                              <a:lumMod val="40000"/>
                              <a:lumOff val="6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32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2</a:t>
                          </a:r>
                          <a:endParaRPr lang="en-GB" sz="32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rgbClr val="4472C4">
                              <a:lumMod val="40000"/>
                              <a:lumOff val="6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32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8</a:t>
                          </a:r>
                          <a:endParaRPr lang="en-GB" sz="32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rgbClr val="4472C4">
                              <a:lumMod val="40000"/>
                              <a:lumOff val="6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32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2</a:t>
                          </a:r>
                          <a:endParaRPr lang="en-GB" sz="32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rgbClr val="4472C4">
                              <a:lumMod val="40000"/>
                              <a:lumOff val="6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0003"/>
                      </a:ext>
                    </a:extLst>
                  </a:tr>
                  <a:tr h="579120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32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rgbClr val="4472C4">
                              <a:lumMod val="40000"/>
                              <a:lumOff val="6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32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1</a:t>
                          </a:r>
                          <a:endParaRPr lang="en-GB" sz="32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rgbClr val="4472C4">
                              <a:lumMod val="40000"/>
                              <a:lumOff val="6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32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4</a:t>
                          </a:r>
                          <a:endParaRPr lang="en-GB" sz="32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rgbClr val="4472C4">
                              <a:lumMod val="40000"/>
                              <a:lumOff val="6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3200" dirty="0" smtClean="0">
                              <a:solidFill>
                                <a:schemeClr val="tx1"/>
                              </a:solidFill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1</a:t>
                          </a:r>
                          <a:endParaRPr lang="en-GB" sz="3200" dirty="0">
                            <a:solidFill>
                              <a:schemeClr val="tx1"/>
                            </a:solidFill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rgbClr val="4472C4">
                              <a:lumMod val="40000"/>
                              <a:lumOff val="6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4042161076"/>
                      </a:ext>
                    </a:extLst>
                  </a:tr>
                  <a:tr h="579120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32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32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3</a:t>
                          </a:r>
                          <a:endParaRPr lang="en-GB" sz="32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32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2</a:t>
                          </a:r>
                          <a:endParaRPr lang="en-GB" sz="32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32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3</a:t>
                          </a:r>
                          <a:endParaRPr lang="en-GB" sz="32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4472C4">
                              <a:lumMod val="60000"/>
                              <a:lumOff val="40000"/>
                            </a:srgb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832986250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6" name="Rounded Rectangular Callout 5"/>
          <p:cNvSpPr/>
          <p:nvPr/>
        </p:nvSpPr>
        <p:spPr>
          <a:xfrm>
            <a:off x="3069771" y="4031936"/>
            <a:ext cx="5582576" cy="1102399"/>
          </a:xfrm>
          <a:prstGeom prst="wedgeRoundRectCallout">
            <a:avLst>
              <a:gd name="adj1" fmla="val -60013"/>
              <a:gd name="adj2" fmla="val 29628"/>
              <a:gd name="adj3" fmla="val 16667"/>
            </a:avLst>
          </a:prstGeom>
          <a:solidFill>
            <a:srgbClr val="ED7D31">
              <a:lumMod val="20000"/>
              <a:lumOff val="80000"/>
            </a:srgbClr>
          </a:solidFill>
          <a:ln w="28575" cap="flat" cmpd="sng" algn="ctr">
            <a:solidFill>
              <a:srgbClr val="ED7D31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Amir is wrong because the answer should be 1,692 not 323</a:t>
            </a:r>
            <a:endParaRPr kumimoji="0" lang="en-GB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pic>
        <p:nvPicPr>
          <p:cNvPr id="7" name="Picture 6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208847" y="1746582"/>
            <a:ext cx="1417688" cy="111339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231096" y="3683136"/>
            <a:ext cx="1318814" cy="18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6055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483209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 algn="ctr">
                  <a:defRPr/>
                </a:pP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22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111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2442</a:t>
                </a:r>
              </a:p>
              <a:p>
                <a:pPr lvl="0" algn="ctr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23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111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2553</a:t>
                </a:r>
              </a:p>
              <a:p>
                <a:pPr lvl="0" algn="ctr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24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111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2664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What do you think the answer to </a:t>
                </a: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25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111 will be?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What do you notice?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Does this always work?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4832092"/>
              </a:xfrm>
              <a:prstGeom prst="rect">
                <a:avLst/>
              </a:prstGeom>
              <a:blipFill>
                <a:blip r:embed="rId3"/>
                <a:stretch>
                  <a:fillRect l="-1590" t="-1387" b="-252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ounded Rectangle 3"/>
          <p:cNvSpPr/>
          <p:nvPr/>
        </p:nvSpPr>
        <p:spPr>
          <a:xfrm>
            <a:off x="3342239" y="682308"/>
            <a:ext cx="3248813" cy="634700"/>
          </a:xfrm>
          <a:prstGeom prst="roundRect">
            <a:avLst/>
          </a:prstGeom>
          <a:solidFill>
            <a:srgbClr val="5B9BD5">
              <a:alpha val="20000"/>
            </a:srgbClr>
          </a:solidFill>
          <a:ln w="254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3342239" y="1549069"/>
            <a:ext cx="3248813" cy="634700"/>
          </a:xfrm>
          <a:prstGeom prst="roundRect">
            <a:avLst/>
          </a:prstGeom>
          <a:solidFill>
            <a:srgbClr val="5B9BD5">
              <a:alpha val="20000"/>
            </a:srgbClr>
          </a:solidFill>
          <a:ln w="254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342241" y="2399789"/>
            <a:ext cx="3248813" cy="634700"/>
          </a:xfrm>
          <a:prstGeom prst="roundRect">
            <a:avLst/>
          </a:prstGeom>
          <a:solidFill>
            <a:srgbClr val="5B9BD5">
              <a:alpha val="20000"/>
            </a:srgbClr>
          </a:solidFill>
          <a:ln w="254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63597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Pencils come in boxes of 64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 school bought 270 boxes.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Rulers come in packs of 46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 school bought 720 packs.</a:t>
            </a: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How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many more rulers were ordered than pencils?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578138">
            <a:off x="6373671" y="842746"/>
            <a:ext cx="1273961" cy="18000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82297">
            <a:off x="2855293" y="3344660"/>
            <a:ext cx="3753495" cy="18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5977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Here are examples of Dexter’s maths work.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He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has made a mistake in each question.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Can you spot it and explain why it’s wrong?</a:t>
            </a:r>
            <a:b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</a:b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/>
            </a:r>
            <a:b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</a:b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Correct each calculation.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34752" y="1625801"/>
            <a:ext cx="2412480" cy="20160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06008" y="1625801"/>
            <a:ext cx="2312287" cy="2016000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graphicFrame>
            <p:nvGraphicFramePr>
              <p:cNvPr id="3" name="Table 2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761222523"/>
                  </p:ext>
                </p:extLst>
              </p:nvPr>
            </p:nvGraphicFramePr>
            <p:xfrm>
              <a:off x="10062288" y="1594252"/>
              <a:ext cx="2376000" cy="198000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396000">
                      <a:extLst>
                        <a:ext uri="{9D8B030D-6E8A-4147-A177-3AD203B41FA5}">
                          <a16:colId xmlns:a16="http://schemas.microsoft.com/office/drawing/2014/main" val="1551503714"/>
                        </a:ext>
                      </a:extLst>
                    </a:gridCol>
                    <a:gridCol w="396000">
                      <a:extLst>
                        <a:ext uri="{9D8B030D-6E8A-4147-A177-3AD203B41FA5}">
                          <a16:colId xmlns:a16="http://schemas.microsoft.com/office/drawing/2014/main" val="582220817"/>
                        </a:ext>
                      </a:extLst>
                    </a:gridCol>
                    <a:gridCol w="396000">
                      <a:extLst>
                        <a:ext uri="{9D8B030D-6E8A-4147-A177-3AD203B41FA5}">
                          <a16:colId xmlns:a16="http://schemas.microsoft.com/office/drawing/2014/main" val="2678437514"/>
                        </a:ext>
                      </a:extLst>
                    </a:gridCol>
                    <a:gridCol w="396000">
                      <a:extLst>
                        <a:ext uri="{9D8B030D-6E8A-4147-A177-3AD203B41FA5}">
                          <a16:colId xmlns:a16="http://schemas.microsoft.com/office/drawing/2014/main" val="4168350038"/>
                        </a:ext>
                      </a:extLst>
                    </a:gridCol>
                    <a:gridCol w="396000">
                      <a:extLst>
                        <a:ext uri="{9D8B030D-6E8A-4147-A177-3AD203B41FA5}">
                          <a16:colId xmlns:a16="http://schemas.microsoft.com/office/drawing/2014/main" val="3012476083"/>
                        </a:ext>
                      </a:extLst>
                    </a:gridCol>
                    <a:gridCol w="396000">
                      <a:extLst>
                        <a:ext uri="{9D8B030D-6E8A-4147-A177-3AD203B41FA5}">
                          <a16:colId xmlns:a16="http://schemas.microsoft.com/office/drawing/2014/main" val="742211527"/>
                        </a:ext>
                      </a:extLst>
                    </a:gridCol>
                  </a:tblGrid>
                  <a:tr h="396000">
                    <a:tc>
                      <a:txBody>
                        <a:bodyPr/>
                        <a:lstStyle/>
                        <a:p>
                          <a:pPr algn="ctr"/>
                          <a:endParaRPr lang="en-GB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2764827141"/>
                      </a:ext>
                    </a:extLst>
                  </a:tr>
                  <a:tr h="39600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×</m:t>
                                </m:r>
                              </m:oMath>
                            </m:oMathPara>
                          </a14:m>
                          <a:endParaRPr lang="en-GB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682541907"/>
                      </a:ext>
                    </a:extLst>
                  </a:tr>
                  <a:tr h="396000">
                    <a:tc>
                      <a:txBody>
                        <a:bodyPr/>
                        <a:lstStyle/>
                        <a:p>
                          <a:pPr algn="ctr"/>
                          <a:endParaRPr lang="en-GB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49508853"/>
                      </a:ext>
                    </a:extLst>
                  </a:tr>
                  <a:tr h="396000">
                    <a:tc>
                      <a:txBody>
                        <a:bodyPr/>
                        <a:lstStyle/>
                        <a:p>
                          <a:pPr algn="ctr"/>
                          <a:endParaRPr lang="en-GB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4070269733"/>
                      </a:ext>
                    </a:extLst>
                  </a:tr>
                  <a:tr h="396000">
                    <a:tc>
                      <a:txBody>
                        <a:bodyPr/>
                        <a:lstStyle/>
                        <a:p>
                          <a:pPr algn="ctr"/>
                          <a:endParaRPr lang="en-GB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2659950183"/>
                      </a:ext>
                    </a:extLst>
                  </a:tr>
                </a:tbl>
              </a:graphicData>
            </a:graphic>
          </p:graphicFrame>
        </mc:Choice>
        <mc:Fallback>
          <p:graphicFrame>
            <p:nvGraphicFramePr>
              <p:cNvPr id="3" name="Table 2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761222523"/>
                  </p:ext>
                </p:extLst>
              </p:nvPr>
            </p:nvGraphicFramePr>
            <p:xfrm>
              <a:off x="10062288" y="1594252"/>
              <a:ext cx="2376000" cy="198000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396000">
                      <a:extLst>
                        <a:ext uri="{9D8B030D-6E8A-4147-A177-3AD203B41FA5}">
                          <a16:colId xmlns:a16="http://schemas.microsoft.com/office/drawing/2014/main" val="1551503714"/>
                        </a:ext>
                      </a:extLst>
                    </a:gridCol>
                    <a:gridCol w="396000">
                      <a:extLst>
                        <a:ext uri="{9D8B030D-6E8A-4147-A177-3AD203B41FA5}">
                          <a16:colId xmlns:a16="http://schemas.microsoft.com/office/drawing/2014/main" val="582220817"/>
                        </a:ext>
                      </a:extLst>
                    </a:gridCol>
                    <a:gridCol w="396000">
                      <a:extLst>
                        <a:ext uri="{9D8B030D-6E8A-4147-A177-3AD203B41FA5}">
                          <a16:colId xmlns:a16="http://schemas.microsoft.com/office/drawing/2014/main" val="2678437514"/>
                        </a:ext>
                      </a:extLst>
                    </a:gridCol>
                    <a:gridCol w="396000">
                      <a:extLst>
                        <a:ext uri="{9D8B030D-6E8A-4147-A177-3AD203B41FA5}">
                          <a16:colId xmlns:a16="http://schemas.microsoft.com/office/drawing/2014/main" val="4168350038"/>
                        </a:ext>
                      </a:extLst>
                    </a:gridCol>
                    <a:gridCol w="396000">
                      <a:extLst>
                        <a:ext uri="{9D8B030D-6E8A-4147-A177-3AD203B41FA5}">
                          <a16:colId xmlns:a16="http://schemas.microsoft.com/office/drawing/2014/main" val="3012476083"/>
                        </a:ext>
                      </a:extLst>
                    </a:gridCol>
                    <a:gridCol w="396000">
                      <a:extLst>
                        <a:ext uri="{9D8B030D-6E8A-4147-A177-3AD203B41FA5}">
                          <a16:colId xmlns:a16="http://schemas.microsoft.com/office/drawing/2014/main" val="742211527"/>
                        </a:ext>
                      </a:extLst>
                    </a:gridCol>
                  </a:tblGrid>
                  <a:tr h="396000">
                    <a:tc>
                      <a:txBody>
                        <a:bodyPr/>
                        <a:lstStyle/>
                        <a:p>
                          <a:pPr algn="ctr"/>
                          <a:endParaRPr lang="en-GB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2764827141"/>
                      </a:ext>
                    </a:extLst>
                  </a:tr>
                  <a:tr h="39600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5"/>
                          <a:stretch>
                            <a:fillRect l="-1538" t="-101538" r="-504615" b="-30461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682541907"/>
                      </a:ext>
                    </a:extLst>
                  </a:tr>
                  <a:tr h="396000">
                    <a:tc>
                      <a:txBody>
                        <a:bodyPr/>
                        <a:lstStyle/>
                        <a:p>
                          <a:pPr algn="ctr"/>
                          <a:endParaRPr lang="en-GB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49508853"/>
                      </a:ext>
                    </a:extLst>
                  </a:tr>
                  <a:tr h="396000">
                    <a:tc>
                      <a:txBody>
                        <a:bodyPr/>
                        <a:lstStyle/>
                        <a:p>
                          <a:pPr algn="ctr"/>
                          <a:endParaRPr lang="en-GB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4070269733"/>
                      </a:ext>
                    </a:extLst>
                  </a:tr>
                  <a:tr h="396000">
                    <a:tc>
                      <a:txBody>
                        <a:bodyPr/>
                        <a:lstStyle/>
                        <a:p>
                          <a:pPr algn="ctr"/>
                          <a:endParaRPr lang="en-GB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2659950183"/>
                      </a:ext>
                    </a:extLst>
                  </a:tr>
                </a:tbl>
              </a:graphicData>
            </a:graphic>
          </p:graphicFrame>
        </mc:Fallback>
      </mc:AlternateContent>
      <p:cxnSp>
        <p:nvCxnSpPr>
          <p:cNvPr id="8" name="Straight Connector 7"/>
          <p:cNvCxnSpPr/>
          <p:nvPr/>
        </p:nvCxnSpPr>
        <p:spPr>
          <a:xfrm>
            <a:off x="10444804" y="2375400"/>
            <a:ext cx="1993484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10444804" y="3180285"/>
            <a:ext cx="1993484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10444804" y="3562879"/>
            <a:ext cx="1993484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06597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20005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4000" b="1" dirty="0">
                <a:solidFill>
                  <a:prstClr val="black"/>
                </a:solidFill>
                <a:latin typeface="Gill Sans MT" panose="020B0502020104020203" pitchFamily="34" charset="0"/>
              </a:rPr>
              <a:t>Spot the Mistakes</a:t>
            </a:r>
          </a:p>
          <a:p>
            <a:pPr lvl="0">
              <a:defRPr/>
            </a:pPr>
            <a:endParaRPr lang="en-GB" sz="2800" b="1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Can you spot and correct the errors in the calculation?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51216" y="2846809"/>
            <a:ext cx="4036216" cy="3564000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graphicFrame>
            <p:nvGraphicFramePr>
              <p:cNvPr id="6" name="Table 5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4287566919"/>
                  </p:ext>
                </p:extLst>
              </p:nvPr>
            </p:nvGraphicFramePr>
            <p:xfrm>
              <a:off x="10062288" y="1594252"/>
              <a:ext cx="2376000" cy="198000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396000">
                      <a:extLst>
                        <a:ext uri="{9D8B030D-6E8A-4147-A177-3AD203B41FA5}">
                          <a16:colId xmlns:a16="http://schemas.microsoft.com/office/drawing/2014/main" val="1551503714"/>
                        </a:ext>
                      </a:extLst>
                    </a:gridCol>
                    <a:gridCol w="396000">
                      <a:extLst>
                        <a:ext uri="{9D8B030D-6E8A-4147-A177-3AD203B41FA5}">
                          <a16:colId xmlns:a16="http://schemas.microsoft.com/office/drawing/2014/main" val="582220817"/>
                        </a:ext>
                      </a:extLst>
                    </a:gridCol>
                    <a:gridCol w="396000">
                      <a:extLst>
                        <a:ext uri="{9D8B030D-6E8A-4147-A177-3AD203B41FA5}">
                          <a16:colId xmlns:a16="http://schemas.microsoft.com/office/drawing/2014/main" val="2678437514"/>
                        </a:ext>
                      </a:extLst>
                    </a:gridCol>
                    <a:gridCol w="396000">
                      <a:extLst>
                        <a:ext uri="{9D8B030D-6E8A-4147-A177-3AD203B41FA5}">
                          <a16:colId xmlns:a16="http://schemas.microsoft.com/office/drawing/2014/main" val="4168350038"/>
                        </a:ext>
                      </a:extLst>
                    </a:gridCol>
                    <a:gridCol w="396000">
                      <a:extLst>
                        <a:ext uri="{9D8B030D-6E8A-4147-A177-3AD203B41FA5}">
                          <a16:colId xmlns:a16="http://schemas.microsoft.com/office/drawing/2014/main" val="3012476083"/>
                        </a:ext>
                      </a:extLst>
                    </a:gridCol>
                    <a:gridCol w="396000">
                      <a:extLst>
                        <a:ext uri="{9D8B030D-6E8A-4147-A177-3AD203B41FA5}">
                          <a16:colId xmlns:a16="http://schemas.microsoft.com/office/drawing/2014/main" val="742211527"/>
                        </a:ext>
                      </a:extLst>
                    </a:gridCol>
                  </a:tblGrid>
                  <a:tr h="396000">
                    <a:tc>
                      <a:txBody>
                        <a:bodyPr/>
                        <a:lstStyle/>
                        <a:p>
                          <a:pPr algn="ctr"/>
                          <a:endParaRPr lang="en-GB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2764827141"/>
                      </a:ext>
                    </a:extLst>
                  </a:tr>
                  <a:tr h="39600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×</m:t>
                                </m:r>
                              </m:oMath>
                            </m:oMathPara>
                          </a14:m>
                          <a:endParaRPr lang="en-GB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682541907"/>
                      </a:ext>
                    </a:extLst>
                  </a:tr>
                  <a:tr h="396000">
                    <a:tc>
                      <a:txBody>
                        <a:bodyPr/>
                        <a:lstStyle/>
                        <a:p>
                          <a:pPr algn="ctr"/>
                          <a:endParaRPr lang="en-GB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49508853"/>
                      </a:ext>
                    </a:extLst>
                  </a:tr>
                  <a:tr h="396000">
                    <a:tc>
                      <a:txBody>
                        <a:bodyPr/>
                        <a:lstStyle/>
                        <a:p>
                          <a:pPr algn="ctr"/>
                          <a:endParaRPr lang="en-GB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4070269733"/>
                      </a:ext>
                    </a:extLst>
                  </a:tr>
                  <a:tr h="396000">
                    <a:tc>
                      <a:txBody>
                        <a:bodyPr/>
                        <a:lstStyle/>
                        <a:p>
                          <a:pPr algn="ctr"/>
                          <a:endParaRPr lang="en-GB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2659950183"/>
                      </a:ext>
                    </a:extLst>
                  </a:tr>
                </a:tbl>
              </a:graphicData>
            </a:graphic>
          </p:graphicFrame>
        </mc:Choice>
        <mc:Fallback>
          <p:graphicFrame>
            <p:nvGraphicFramePr>
              <p:cNvPr id="6" name="Table 5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4287566919"/>
                  </p:ext>
                </p:extLst>
              </p:nvPr>
            </p:nvGraphicFramePr>
            <p:xfrm>
              <a:off x="10062288" y="1594252"/>
              <a:ext cx="2376000" cy="198000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396000">
                      <a:extLst>
                        <a:ext uri="{9D8B030D-6E8A-4147-A177-3AD203B41FA5}">
                          <a16:colId xmlns:a16="http://schemas.microsoft.com/office/drawing/2014/main" val="1551503714"/>
                        </a:ext>
                      </a:extLst>
                    </a:gridCol>
                    <a:gridCol w="396000">
                      <a:extLst>
                        <a:ext uri="{9D8B030D-6E8A-4147-A177-3AD203B41FA5}">
                          <a16:colId xmlns:a16="http://schemas.microsoft.com/office/drawing/2014/main" val="582220817"/>
                        </a:ext>
                      </a:extLst>
                    </a:gridCol>
                    <a:gridCol w="396000">
                      <a:extLst>
                        <a:ext uri="{9D8B030D-6E8A-4147-A177-3AD203B41FA5}">
                          <a16:colId xmlns:a16="http://schemas.microsoft.com/office/drawing/2014/main" val="2678437514"/>
                        </a:ext>
                      </a:extLst>
                    </a:gridCol>
                    <a:gridCol w="396000">
                      <a:extLst>
                        <a:ext uri="{9D8B030D-6E8A-4147-A177-3AD203B41FA5}">
                          <a16:colId xmlns:a16="http://schemas.microsoft.com/office/drawing/2014/main" val="4168350038"/>
                        </a:ext>
                      </a:extLst>
                    </a:gridCol>
                    <a:gridCol w="396000">
                      <a:extLst>
                        <a:ext uri="{9D8B030D-6E8A-4147-A177-3AD203B41FA5}">
                          <a16:colId xmlns:a16="http://schemas.microsoft.com/office/drawing/2014/main" val="3012476083"/>
                        </a:ext>
                      </a:extLst>
                    </a:gridCol>
                    <a:gridCol w="396000">
                      <a:extLst>
                        <a:ext uri="{9D8B030D-6E8A-4147-A177-3AD203B41FA5}">
                          <a16:colId xmlns:a16="http://schemas.microsoft.com/office/drawing/2014/main" val="742211527"/>
                        </a:ext>
                      </a:extLst>
                    </a:gridCol>
                  </a:tblGrid>
                  <a:tr h="396000">
                    <a:tc>
                      <a:txBody>
                        <a:bodyPr/>
                        <a:lstStyle/>
                        <a:p>
                          <a:pPr algn="ctr"/>
                          <a:endParaRPr lang="en-GB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2764827141"/>
                      </a:ext>
                    </a:extLst>
                  </a:tr>
                  <a:tr h="39600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4"/>
                          <a:stretch>
                            <a:fillRect l="-1538" t="-101538" r="-504615" b="-30461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682541907"/>
                      </a:ext>
                    </a:extLst>
                  </a:tr>
                  <a:tr h="396000">
                    <a:tc>
                      <a:txBody>
                        <a:bodyPr/>
                        <a:lstStyle/>
                        <a:p>
                          <a:pPr algn="ctr"/>
                          <a:endParaRPr lang="en-GB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49508853"/>
                      </a:ext>
                    </a:extLst>
                  </a:tr>
                  <a:tr h="396000">
                    <a:tc>
                      <a:txBody>
                        <a:bodyPr/>
                        <a:lstStyle/>
                        <a:p>
                          <a:pPr algn="ctr"/>
                          <a:endParaRPr lang="en-GB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4070269733"/>
                      </a:ext>
                    </a:extLst>
                  </a:tr>
                  <a:tr h="396000">
                    <a:tc>
                      <a:txBody>
                        <a:bodyPr/>
                        <a:lstStyle/>
                        <a:p>
                          <a:pPr algn="ctr"/>
                          <a:endParaRPr lang="en-GB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2659950183"/>
                      </a:ext>
                    </a:extLst>
                  </a:tr>
                </a:tbl>
              </a:graphicData>
            </a:graphic>
          </p:graphicFrame>
        </mc:Fallback>
      </mc:AlternateContent>
      <p:cxnSp>
        <p:nvCxnSpPr>
          <p:cNvPr id="7" name="Straight Connector 6"/>
          <p:cNvCxnSpPr/>
          <p:nvPr/>
        </p:nvCxnSpPr>
        <p:spPr>
          <a:xfrm>
            <a:off x="10444804" y="2375400"/>
            <a:ext cx="1993484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10444804" y="3180285"/>
            <a:ext cx="1993484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10444804" y="3562879"/>
            <a:ext cx="1993484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14635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Teddy has spilt some paint on his calculation.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are the missing digits?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do you notice?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33857" y="1284617"/>
            <a:ext cx="3665581" cy="3204000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graphicFrame>
            <p:nvGraphicFramePr>
              <p:cNvPr id="6" name="Table 5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737411754"/>
                  </p:ext>
                </p:extLst>
              </p:nvPr>
            </p:nvGraphicFramePr>
            <p:xfrm>
              <a:off x="10062288" y="1594252"/>
              <a:ext cx="2376000" cy="198000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396000">
                      <a:extLst>
                        <a:ext uri="{9D8B030D-6E8A-4147-A177-3AD203B41FA5}">
                          <a16:colId xmlns:a16="http://schemas.microsoft.com/office/drawing/2014/main" val="1551503714"/>
                        </a:ext>
                      </a:extLst>
                    </a:gridCol>
                    <a:gridCol w="396000">
                      <a:extLst>
                        <a:ext uri="{9D8B030D-6E8A-4147-A177-3AD203B41FA5}">
                          <a16:colId xmlns:a16="http://schemas.microsoft.com/office/drawing/2014/main" val="582220817"/>
                        </a:ext>
                      </a:extLst>
                    </a:gridCol>
                    <a:gridCol w="396000">
                      <a:extLst>
                        <a:ext uri="{9D8B030D-6E8A-4147-A177-3AD203B41FA5}">
                          <a16:colId xmlns:a16="http://schemas.microsoft.com/office/drawing/2014/main" val="2678437514"/>
                        </a:ext>
                      </a:extLst>
                    </a:gridCol>
                    <a:gridCol w="396000">
                      <a:extLst>
                        <a:ext uri="{9D8B030D-6E8A-4147-A177-3AD203B41FA5}">
                          <a16:colId xmlns:a16="http://schemas.microsoft.com/office/drawing/2014/main" val="4168350038"/>
                        </a:ext>
                      </a:extLst>
                    </a:gridCol>
                    <a:gridCol w="396000">
                      <a:extLst>
                        <a:ext uri="{9D8B030D-6E8A-4147-A177-3AD203B41FA5}">
                          <a16:colId xmlns:a16="http://schemas.microsoft.com/office/drawing/2014/main" val="3012476083"/>
                        </a:ext>
                      </a:extLst>
                    </a:gridCol>
                    <a:gridCol w="396000">
                      <a:extLst>
                        <a:ext uri="{9D8B030D-6E8A-4147-A177-3AD203B41FA5}">
                          <a16:colId xmlns:a16="http://schemas.microsoft.com/office/drawing/2014/main" val="742211527"/>
                        </a:ext>
                      </a:extLst>
                    </a:gridCol>
                  </a:tblGrid>
                  <a:tr h="396000">
                    <a:tc>
                      <a:txBody>
                        <a:bodyPr/>
                        <a:lstStyle/>
                        <a:p>
                          <a:pPr algn="ctr"/>
                          <a:endParaRPr lang="en-GB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2764827141"/>
                      </a:ext>
                    </a:extLst>
                  </a:tr>
                  <a:tr h="39600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×</m:t>
                                </m:r>
                              </m:oMath>
                            </m:oMathPara>
                          </a14:m>
                          <a:endParaRPr lang="en-GB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682541907"/>
                      </a:ext>
                    </a:extLst>
                  </a:tr>
                  <a:tr h="396000">
                    <a:tc>
                      <a:txBody>
                        <a:bodyPr/>
                        <a:lstStyle/>
                        <a:p>
                          <a:pPr algn="ctr"/>
                          <a:endParaRPr lang="en-GB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49508853"/>
                      </a:ext>
                    </a:extLst>
                  </a:tr>
                  <a:tr h="396000">
                    <a:tc>
                      <a:txBody>
                        <a:bodyPr/>
                        <a:lstStyle/>
                        <a:p>
                          <a:pPr algn="ctr"/>
                          <a:endParaRPr lang="en-GB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4070269733"/>
                      </a:ext>
                    </a:extLst>
                  </a:tr>
                  <a:tr h="396000">
                    <a:tc>
                      <a:txBody>
                        <a:bodyPr/>
                        <a:lstStyle/>
                        <a:p>
                          <a:pPr algn="ctr"/>
                          <a:endParaRPr lang="en-GB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2659950183"/>
                      </a:ext>
                    </a:extLst>
                  </a:tr>
                </a:tbl>
              </a:graphicData>
            </a:graphic>
          </p:graphicFrame>
        </mc:Choice>
        <mc:Fallback>
          <p:graphicFrame>
            <p:nvGraphicFramePr>
              <p:cNvPr id="6" name="Table 5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737411754"/>
                  </p:ext>
                </p:extLst>
              </p:nvPr>
            </p:nvGraphicFramePr>
            <p:xfrm>
              <a:off x="10062288" y="1594252"/>
              <a:ext cx="2376000" cy="198000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396000">
                      <a:extLst>
                        <a:ext uri="{9D8B030D-6E8A-4147-A177-3AD203B41FA5}">
                          <a16:colId xmlns:a16="http://schemas.microsoft.com/office/drawing/2014/main" val="1551503714"/>
                        </a:ext>
                      </a:extLst>
                    </a:gridCol>
                    <a:gridCol w="396000">
                      <a:extLst>
                        <a:ext uri="{9D8B030D-6E8A-4147-A177-3AD203B41FA5}">
                          <a16:colId xmlns:a16="http://schemas.microsoft.com/office/drawing/2014/main" val="582220817"/>
                        </a:ext>
                      </a:extLst>
                    </a:gridCol>
                    <a:gridCol w="396000">
                      <a:extLst>
                        <a:ext uri="{9D8B030D-6E8A-4147-A177-3AD203B41FA5}">
                          <a16:colId xmlns:a16="http://schemas.microsoft.com/office/drawing/2014/main" val="2678437514"/>
                        </a:ext>
                      </a:extLst>
                    </a:gridCol>
                    <a:gridCol w="396000">
                      <a:extLst>
                        <a:ext uri="{9D8B030D-6E8A-4147-A177-3AD203B41FA5}">
                          <a16:colId xmlns:a16="http://schemas.microsoft.com/office/drawing/2014/main" val="4168350038"/>
                        </a:ext>
                      </a:extLst>
                    </a:gridCol>
                    <a:gridCol w="396000">
                      <a:extLst>
                        <a:ext uri="{9D8B030D-6E8A-4147-A177-3AD203B41FA5}">
                          <a16:colId xmlns:a16="http://schemas.microsoft.com/office/drawing/2014/main" val="3012476083"/>
                        </a:ext>
                      </a:extLst>
                    </a:gridCol>
                    <a:gridCol w="396000">
                      <a:extLst>
                        <a:ext uri="{9D8B030D-6E8A-4147-A177-3AD203B41FA5}">
                          <a16:colId xmlns:a16="http://schemas.microsoft.com/office/drawing/2014/main" val="742211527"/>
                        </a:ext>
                      </a:extLst>
                    </a:gridCol>
                  </a:tblGrid>
                  <a:tr h="396000">
                    <a:tc>
                      <a:txBody>
                        <a:bodyPr/>
                        <a:lstStyle/>
                        <a:p>
                          <a:pPr algn="ctr"/>
                          <a:endParaRPr lang="en-GB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2764827141"/>
                      </a:ext>
                    </a:extLst>
                  </a:tr>
                  <a:tr h="39600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4"/>
                          <a:stretch>
                            <a:fillRect l="-1538" t="-101538" r="-504615" b="-30461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682541907"/>
                      </a:ext>
                    </a:extLst>
                  </a:tr>
                  <a:tr h="396000">
                    <a:tc>
                      <a:txBody>
                        <a:bodyPr/>
                        <a:lstStyle/>
                        <a:p>
                          <a:pPr algn="ctr"/>
                          <a:endParaRPr lang="en-GB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49508853"/>
                      </a:ext>
                    </a:extLst>
                  </a:tr>
                  <a:tr h="396000">
                    <a:tc>
                      <a:txBody>
                        <a:bodyPr/>
                        <a:lstStyle/>
                        <a:p>
                          <a:pPr algn="ctr"/>
                          <a:endParaRPr lang="en-GB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4070269733"/>
                      </a:ext>
                    </a:extLst>
                  </a:tr>
                  <a:tr h="396000">
                    <a:tc>
                      <a:txBody>
                        <a:bodyPr/>
                        <a:lstStyle/>
                        <a:p>
                          <a:pPr algn="ctr"/>
                          <a:endParaRPr lang="en-GB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2659950183"/>
                      </a:ext>
                    </a:extLst>
                  </a:tr>
                </a:tbl>
              </a:graphicData>
            </a:graphic>
          </p:graphicFrame>
        </mc:Fallback>
      </mc:AlternateContent>
      <p:cxnSp>
        <p:nvCxnSpPr>
          <p:cNvPr id="7" name="Straight Connector 6"/>
          <p:cNvCxnSpPr/>
          <p:nvPr/>
        </p:nvCxnSpPr>
        <p:spPr>
          <a:xfrm>
            <a:off x="10444804" y="2375400"/>
            <a:ext cx="1993484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10444804" y="3180285"/>
            <a:ext cx="1993484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10444804" y="3562879"/>
            <a:ext cx="1993484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62288" y="3735389"/>
            <a:ext cx="467071" cy="4429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2434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310854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Jack is calculating 2,240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7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He says you can’t do it because 7 is larger than all of the digits in the number.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Do you agree with Jack?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Explain your answer.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3108543"/>
              </a:xfrm>
              <a:prstGeom prst="rect">
                <a:avLst/>
              </a:prstGeom>
              <a:blipFill>
                <a:blip r:embed="rId3"/>
                <a:stretch>
                  <a:fillRect l="-1590" t="-2157" b="-451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494509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4000" b="1" dirty="0">
                <a:solidFill>
                  <a:prstClr val="black"/>
                </a:solidFill>
                <a:latin typeface="Gill Sans MT" panose="020B0502020104020203" pitchFamily="34" charset="0"/>
              </a:rPr>
              <a:t>Spot the Mistake</a:t>
            </a: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Explain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and correct the working.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06544" y="2037090"/>
            <a:ext cx="4824000" cy="183957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47226" y="4278630"/>
            <a:ext cx="2238844" cy="1800000"/>
          </a:xfrm>
          <a:prstGeom prst="rect">
            <a:avLst/>
          </a:prstGeom>
        </p:spPr>
      </p:pic>
      <p:graphicFrame>
        <p:nvGraphicFramePr>
          <p:cNvPr id="108" name="Table 10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7113358"/>
              </p:ext>
            </p:extLst>
          </p:nvPr>
        </p:nvGraphicFramePr>
        <p:xfrm>
          <a:off x="10140347" y="200382"/>
          <a:ext cx="1980000" cy="1584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1551503714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582220817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678437514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4168350038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012476083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64827141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82541907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9508853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70269733"/>
                  </a:ext>
                </a:extLst>
              </a:tr>
            </a:tbl>
          </a:graphicData>
        </a:graphic>
      </p:graphicFrame>
      <p:grpSp>
        <p:nvGrpSpPr>
          <p:cNvPr id="116" name="Group 115"/>
          <p:cNvGrpSpPr/>
          <p:nvPr/>
        </p:nvGrpSpPr>
        <p:grpSpPr>
          <a:xfrm>
            <a:off x="10522863" y="990895"/>
            <a:ext cx="1597484" cy="407453"/>
            <a:chOff x="10449542" y="2373650"/>
            <a:chExt cx="1597484" cy="407453"/>
          </a:xfrm>
        </p:grpSpPr>
        <p:cxnSp>
          <p:nvCxnSpPr>
            <p:cNvPr id="109" name="Straight Connector 108"/>
            <p:cNvCxnSpPr/>
            <p:nvPr/>
          </p:nvCxnSpPr>
          <p:spPr>
            <a:xfrm flipV="1">
              <a:off x="10449542" y="2373650"/>
              <a:ext cx="1597484" cy="1751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13" name="Straight Connector 112"/>
            <p:cNvCxnSpPr/>
            <p:nvPr/>
          </p:nvCxnSpPr>
          <p:spPr>
            <a:xfrm flipV="1">
              <a:off x="10449542" y="2373650"/>
              <a:ext cx="0" cy="407453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pic>
        <p:nvPicPr>
          <p:cNvPr id="117" name="Picture 1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6848" y="2634146"/>
            <a:ext cx="739799" cy="721577"/>
          </a:xfrm>
          <a:prstGeom prst="rect">
            <a:avLst/>
          </a:prstGeom>
        </p:spPr>
      </p:pic>
      <p:pic>
        <p:nvPicPr>
          <p:cNvPr id="118" name="Picture 11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6849" y="3378206"/>
            <a:ext cx="739799" cy="721577"/>
          </a:xfrm>
          <a:prstGeom prst="rect">
            <a:avLst/>
          </a:prstGeom>
        </p:spPr>
      </p:pic>
      <p:pic>
        <p:nvPicPr>
          <p:cNvPr id="119" name="Picture 11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6850" y="4122267"/>
            <a:ext cx="739799" cy="721577"/>
          </a:xfrm>
          <a:prstGeom prst="rect">
            <a:avLst/>
          </a:prstGeom>
        </p:spPr>
      </p:pic>
      <p:pic>
        <p:nvPicPr>
          <p:cNvPr id="120" name="Picture 11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1854" y="1890086"/>
            <a:ext cx="739799" cy="721577"/>
          </a:xfrm>
          <a:prstGeom prst="rect">
            <a:avLst/>
          </a:prstGeom>
        </p:spPr>
      </p:pic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74344640"/>
              </p:ext>
            </p:extLst>
          </p:nvPr>
        </p:nvGraphicFramePr>
        <p:xfrm>
          <a:off x="10981169" y="2234303"/>
          <a:ext cx="6604000" cy="2242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51000">
                  <a:extLst>
                    <a:ext uri="{9D8B030D-6E8A-4147-A177-3AD203B41FA5}">
                      <a16:colId xmlns:a16="http://schemas.microsoft.com/office/drawing/2014/main" val="4073570899"/>
                    </a:ext>
                  </a:extLst>
                </a:gridCol>
                <a:gridCol w="1651000">
                  <a:extLst>
                    <a:ext uri="{9D8B030D-6E8A-4147-A177-3AD203B41FA5}">
                      <a16:colId xmlns:a16="http://schemas.microsoft.com/office/drawing/2014/main" val="1557293195"/>
                    </a:ext>
                  </a:extLst>
                </a:gridCol>
                <a:gridCol w="1651000">
                  <a:extLst>
                    <a:ext uri="{9D8B030D-6E8A-4147-A177-3AD203B41FA5}">
                      <a16:colId xmlns:a16="http://schemas.microsoft.com/office/drawing/2014/main" val="1025431377"/>
                    </a:ext>
                  </a:extLst>
                </a:gridCol>
                <a:gridCol w="1651000">
                  <a:extLst>
                    <a:ext uri="{9D8B030D-6E8A-4147-A177-3AD203B41FA5}">
                      <a16:colId xmlns:a16="http://schemas.microsoft.com/office/drawing/2014/main" val="235267187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Gill Sans MT" panose="020B0502020104020203" pitchFamily="34" charset="0"/>
                        </a:rPr>
                        <a:t>Thousands</a:t>
                      </a:r>
                      <a:endParaRPr lang="en-GB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Gill Sans MT" panose="020B0502020104020203" pitchFamily="34" charset="0"/>
                        </a:rPr>
                        <a:t>Hundreds</a:t>
                      </a:r>
                      <a:endParaRPr lang="en-GB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Gill Sans MT" panose="020B0502020104020203" pitchFamily="34" charset="0"/>
                        </a:rPr>
                        <a:t>Tens</a:t>
                      </a:r>
                      <a:endParaRPr lang="en-GB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Gill Sans MT" panose="020B0502020104020203" pitchFamily="34" charset="0"/>
                        </a:rPr>
                        <a:t>Ones</a:t>
                      </a:r>
                      <a:endParaRPr lang="en-GB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82711756"/>
                  </a:ext>
                </a:extLst>
              </a:tr>
              <a:tr h="1872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629513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9918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 am thinking of a 3-digit number.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algn="ctr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When it is divided by 9, the </a:t>
            </a:r>
          </a:p>
          <a:p>
            <a:pPr lvl="0" algn="ctr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remainder is 3</a:t>
            </a:r>
          </a:p>
          <a:p>
            <a:pPr lvl="0" algn="ctr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algn="ctr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When it is divided by 2, the</a:t>
            </a:r>
          </a:p>
          <a:p>
            <a:pPr lvl="0" algn="ctr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remainder is 1</a:t>
            </a:r>
          </a:p>
          <a:p>
            <a:pPr lvl="0" algn="ctr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algn="ctr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When it is divided by 5, the </a:t>
            </a:r>
          </a:p>
          <a:p>
            <a:pPr lvl="0" algn="ctr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remainder is 4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is my number?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2669619" y="1589377"/>
            <a:ext cx="4594058" cy="1005840"/>
          </a:xfrm>
          <a:prstGeom prst="roundRect">
            <a:avLst/>
          </a:prstGeom>
          <a:solidFill>
            <a:srgbClr val="70AD47">
              <a:alpha val="20000"/>
            </a:srgbClr>
          </a:solidFill>
          <a:ln w="25400" cap="flat" cmpd="sng" algn="ctr">
            <a:solidFill>
              <a:srgbClr val="70AD47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2620662" y="2876114"/>
            <a:ext cx="4594058" cy="1005840"/>
          </a:xfrm>
          <a:prstGeom prst="roundRect">
            <a:avLst/>
          </a:prstGeom>
          <a:solidFill>
            <a:srgbClr val="70AD47">
              <a:alpha val="20000"/>
            </a:srgbClr>
          </a:solidFill>
          <a:ln w="25400" cap="flat" cmpd="sng" algn="ctr">
            <a:solidFill>
              <a:srgbClr val="70AD47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2669619" y="4131974"/>
            <a:ext cx="4594058" cy="1005840"/>
          </a:xfrm>
          <a:prstGeom prst="roundRect">
            <a:avLst/>
          </a:prstGeom>
          <a:solidFill>
            <a:srgbClr val="70AD47">
              <a:alpha val="20000"/>
            </a:srgbClr>
          </a:solidFill>
          <a:ln w="25400" cap="flat" cmpd="sng" algn="ctr">
            <a:solidFill>
              <a:srgbClr val="70AD47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27377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458587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4000" b="1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Always, Sometimes, Never?</a:t>
                </a:r>
              </a:p>
              <a:p>
                <a:pPr lvl="0" algn="ctr">
                  <a:defRPr/>
                </a:pPr>
                <a:endParaRPr lang="en-GB" sz="2800" b="1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765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191 remainder 1</a:t>
                </a:r>
              </a:p>
              <a:p>
                <a:pPr lvl="0" algn="ctr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How many possible examples can you find?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4585871"/>
              </a:xfrm>
              <a:prstGeom prst="rect">
                <a:avLst/>
              </a:prstGeom>
              <a:blipFill>
                <a:blip r:embed="rId3"/>
                <a:stretch>
                  <a:fillRect l="-2725" t="-2394" b="-279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ounded Rectangle 3"/>
          <p:cNvSpPr/>
          <p:nvPr/>
        </p:nvSpPr>
        <p:spPr>
          <a:xfrm>
            <a:off x="1776387" y="1567542"/>
            <a:ext cx="6282608" cy="2207391"/>
          </a:xfrm>
          <a:prstGeom prst="roundRect">
            <a:avLst/>
          </a:prstGeom>
          <a:solidFill>
            <a:srgbClr val="FFC000">
              <a:lumMod val="20000"/>
              <a:lumOff val="80000"/>
            </a:srgbClr>
          </a:solidFill>
          <a:ln w="28575" cap="flat" cmpd="sng" algn="ctr">
            <a:solidFill>
              <a:srgbClr val="FFC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A three-digit number made of consecutive descending digits divided by the next descending digit always has a remainder of 1</a:t>
            </a:r>
            <a:endParaRPr kumimoji="0" lang="en-GB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44791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7BBA110A-F0D6-4815-A530-12842E058620}" vid="{DBCC5AE0-762A-486A-A91B-EF3AE4503DE8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6" ma:contentTypeDescription="Create a new document." ma:contentTypeScope="" ma:versionID="2245d72f9f22c961ac9c11b4021a29a4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c713bd9f538da43dbf4536b41f92027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733C0BC-C241-46AF-963C-CBDED36083B0}">
  <ds:schemaRefs>
    <ds:schemaRef ds:uri="http://www.w3.org/XML/1998/namespace"/>
    <ds:schemaRef ds:uri="http://schemas.microsoft.com/office/2006/documentManagement/types"/>
    <ds:schemaRef ds:uri="http://purl.org/dc/elements/1.1/"/>
    <ds:schemaRef ds:uri="http://schemas.openxmlformats.org/package/2006/metadata/core-properties"/>
    <ds:schemaRef ds:uri="http://purl.org/dc/dcmitype/"/>
    <ds:schemaRef ds:uri="http://purl.org/dc/terms/"/>
    <ds:schemaRef ds:uri="http://schemas.microsoft.com/office/infopath/2007/PartnerControls"/>
    <ds:schemaRef ds:uri="522d4c35-b548-4432-90ae-af4376e1c4b4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EC4A12B6-53FC-4652-B09C-9D089BA126C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79A85AF-D0F0-4964-95F2-C3766E35481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1800</TotalTime>
  <Words>573</Words>
  <Application>Microsoft Office PowerPoint</Application>
  <PresentationFormat>A4 Paper (210x297 mm)</PresentationFormat>
  <Paragraphs>212</Paragraphs>
  <Slides>17</Slides>
  <Notes>16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17</vt:i4>
      </vt:variant>
    </vt:vector>
  </HeadingPairs>
  <TitlesOfParts>
    <vt:vector size="26" baseType="lpstr">
      <vt:lpstr>Arial</vt:lpstr>
      <vt:lpstr>Bariol</vt:lpstr>
      <vt:lpstr>Calibri</vt:lpstr>
      <vt:lpstr>Calibri Light</vt:lpstr>
      <vt:lpstr>Cambria Math</vt:lpstr>
      <vt:lpstr>Gill Sans MT</vt:lpstr>
      <vt:lpstr>Times New Roman</vt:lpstr>
      <vt:lpstr>Custom Design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Trinity Academy Halifax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Brown</dc:creator>
  <cp:lastModifiedBy>James Clegg</cp:lastModifiedBy>
  <cp:revision>68</cp:revision>
  <dcterms:created xsi:type="dcterms:W3CDTF">2019-02-04T08:17:32Z</dcterms:created>
  <dcterms:modified xsi:type="dcterms:W3CDTF">2019-11-11T16:05:30Z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