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1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5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ableStyles" Target="tableStyles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8156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6116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7688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992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7088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508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4913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1332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0401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7848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948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1199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3017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675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4160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9301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8715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9968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0495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6150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7553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84110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472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0.png"/><Relationship Id="rId3" Type="http://schemas.openxmlformats.org/officeDocument/2006/relationships/image" Target="../media/image160.png"/><Relationship Id="rId7" Type="http://schemas.openxmlformats.org/officeDocument/2006/relationships/image" Target="../media/image20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0.png"/><Relationship Id="rId5" Type="http://schemas.openxmlformats.org/officeDocument/2006/relationships/image" Target="../media/image180.png"/><Relationship Id="rId4" Type="http://schemas.openxmlformats.org/officeDocument/2006/relationships/image" Target="../media/image170.png"/><Relationship Id="rId9" Type="http://schemas.openxmlformats.org/officeDocument/2006/relationships/image" Target="../media/image2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4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10266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ill Sans MT" panose="020B0502020104020203" pitchFamily="34" charset="0"/>
              </a:rPr>
              <a:t>Multiplication &amp;</a:t>
            </a:r>
            <a:r>
              <a:rPr kumimoji="0" lang="en-GB" altLang="en-US" sz="4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ill Sans MT" panose="020B0502020104020203" pitchFamily="34" charset="0"/>
              </a:rPr>
              <a:t> Division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741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Always, Sometimes, Never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you write a whole number in a place value grid and multiply it by 10, all the digits move one column to the left.</a:t>
            </a:r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 has multiplied a whole number by 10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 answer is between 440 and 540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her original calculation be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possibilities can you find?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02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representation does </a:t>
            </a:r>
            <a:r>
              <a:rPr lang="en-US" sz="2800" b="1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not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show multiplying by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100? Explain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answer.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4349534" y="3310930"/>
            <a:ext cx="1049004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>
            <a:off x="4211751" y="3746129"/>
            <a:ext cx="1505171" cy="1435932"/>
            <a:chOff x="825042" y="4155716"/>
            <a:chExt cx="1505171" cy="1435932"/>
          </a:xfrm>
        </p:grpSpPr>
        <p:grpSp>
          <p:nvGrpSpPr>
            <p:cNvPr id="21" name="Group 20"/>
            <p:cNvGrpSpPr/>
            <p:nvPr/>
          </p:nvGrpSpPr>
          <p:grpSpPr>
            <a:xfrm rot="16200000">
              <a:off x="861972" y="4170171"/>
              <a:ext cx="1435932" cy="1407022"/>
              <a:chOff x="268171" y="249049"/>
              <a:chExt cx="2498576" cy="2448272"/>
            </a:xfrm>
          </p:grpSpPr>
          <p:sp>
            <p:nvSpPr>
              <p:cNvPr id="22" name="Oval 21"/>
              <p:cNvSpPr/>
              <p:nvPr/>
            </p:nvSpPr>
            <p:spPr>
              <a:xfrm>
                <a:off x="1081963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cxnSp>
            <p:nvCxnSpPr>
              <p:cNvPr id="25" name="Straight Connector 24"/>
              <p:cNvCxnSpPr>
                <a:stCxn id="22" idx="3"/>
              </p:cNvCxnSpPr>
              <p:nvPr/>
            </p:nvCxnSpPr>
            <p:spPr>
              <a:xfrm flipH="1">
                <a:off x="844235" y="1029538"/>
                <a:ext cx="371639" cy="75338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>
                <a:stCxn id="22" idx="5"/>
              </p:cNvCxnSpPr>
              <p:nvPr/>
            </p:nvCxnSpPr>
            <p:spPr>
              <a:xfrm>
                <a:off x="1862452" y="1029537"/>
                <a:ext cx="349935" cy="75600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" name="TextBox 26"/>
            <p:cNvSpPr txBox="1"/>
            <p:nvPr/>
          </p:nvSpPr>
          <p:spPr>
            <a:xfrm>
              <a:off x="825042" y="4655443"/>
              <a:ext cx="6463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300</a:t>
              </a:r>
            </a:p>
          </p:txBody>
        </p:sp>
        <p:sp>
          <p:nvSpPr>
            <p:cNvPr id="28" name="TextBox 27"/>
            <p:cNvSpPr txBox="1">
              <a:spLocks noChangeAspect="1"/>
            </p:cNvSpPr>
            <p:nvPr/>
          </p:nvSpPr>
          <p:spPr>
            <a:xfrm>
              <a:off x="1683882" y="4179703"/>
              <a:ext cx="6463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100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851905" y="5092996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3</a:t>
              </a:r>
            </a:p>
          </p:txBody>
        </p:sp>
      </p:grpSp>
      <p:cxnSp>
        <p:nvCxnSpPr>
          <p:cNvPr id="31" name="Straight Arrow Connector 30"/>
          <p:cNvCxnSpPr/>
          <p:nvPr/>
        </p:nvCxnSpPr>
        <p:spPr>
          <a:xfrm>
            <a:off x="3764138" y="5891377"/>
            <a:ext cx="979474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469" y="5531369"/>
            <a:ext cx="739813" cy="74160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7626" y="5725804"/>
            <a:ext cx="137931" cy="20420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561" y="5531369"/>
            <a:ext cx="739813" cy="74160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015" y="5531369"/>
            <a:ext cx="739813" cy="74160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782" y="5941459"/>
            <a:ext cx="137931" cy="20420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880" y="5663299"/>
            <a:ext cx="137931" cy="204209"/>
          </a:xfrm>
          <a:prstGeom prst="rect">
            <a:avLst/>
          </a:prstGeom>
        </p:spPr>
      </p:pic>
      <p:cxnSp>
        <p:nvCxnSpPr>
          <p:cNvPr id="39" name="Straight Arrow Connector 38"/>
          <p:cNvCxnSpPr/>
          <p:nvPr/>
        </p:nvCxnSpPr>
        <p:spPr>
          <a:xfrm>
            <a:off x="4383775" y="2540817"/>
            <a:ext cx="1009121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586" y="2281760"/>
            <a:ext cx="531811" cy="51871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087" y="2281760"/>
            <a:ext cx="531811" cy="51871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338" y="2281760"/>
            <a:ext cx="531811" cy="51871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090" y="2281760"/>
            <a:ext cx="531811" cy="51871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3062" y="2281760"/>
            <a:ext cx="531811" cy="51871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2038" y="2281760"/>
            <a:ext cx="531811" cy="51871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991" y="2921425"/>
            <a:ext cx="783737" cy="7207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2896" y="2925288"/>
            <a:ext cx="783736" cy="69056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211" y="2925288"/>
            <a:ext cx="783736" cy="69056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526" y="2925288"/>
            <a:ext cx="783736" cy="69056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487" y="2921425"/>
            <a:ext cx="783737" cy="720709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982" y="2921425"/>
            <a:ext cx="783737" cy="7207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922763"/>
            <a:ext cx="1126857" cy="100399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2008" y="68179"/>
            <a:ext cx="1003991" cy="9934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7432" y="1736403"/>
            <a:ext cx="1003991" cy="10039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2008" y="2534001"/>
            <a:ext cx="1068936" cy="121212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9461" y="4422967"/>
            <a:ext cx="530107" cy="51705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750" y="3905916"/>
            <a:ext cx="530107" cy="51705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750" y="4422967"/>
            <a:ext cx="530107" cy="51705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757" y="3905916"/>
            <a:ext cx="531811" cy="518713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0181" y="5691403"/>
            <a:ext cx="191989" cy="28424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9159" y="5273652"/>
            <a:ext cx="219416" cy="110456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5055" y="5317398"/>
            <a:ext cx="1029760" cy="103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575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3916" y="720702"/>
            <a:ext cx="8056280" cy="20672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>
              <a:lnSpc>
                <a:spcPts val="1664"/>
              </a:lnSpc>
              <a:spcBef>
                <a:spcPts val="700"/>
              </a:spcBef>
              <a:defRPr/>
            </a:pPr>
            <a:endParaRPr lang="en-GB" sz="2800" spc="-5" dirty="0" smtClean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lvl="0" fontAlgn="t">
              <a:lnSpc>
                <a:spcPts val="1664"/>
              </a:lnSpc>
              <a:defRPr/>
            </a:pPr>
            <a:r>
              <a:rPr lang="en-GB" sz="2800" spc="-5" dirty="0" smtClean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The </a:t>
            </a: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perimeter of the rectangle is 26 m</a:t>
            </a:r>
            <a:r>
              <a:rPr lang="en-GB" sz="2800" spc="-5" dirty="0" smtClean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.</a:t>
            </a:r>
          </a:p>
          <a:p>
            <a:pPr lvl="0" fontAlgn="t">
              <a:lnSpc>
                <a:spcPts val="1664"/>
              </a:lnSpc>
              <a:spcBef>
                <a:spcPts val="700"/>
              </a:spcBef>
              <a:defRPr/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lvl="0" fontAlgn="t">
              <a:lnSpc>
                <a:spcPts val="1664"/>
              </a:lnSpc>
              <a:spcBef>
                <a:spcPts val="700"/>
              </a:spcBef>
              <a:defRPr/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</a:rPr>
              <a:t>Find the length of the missing side</a:t>
            </a:r>
            <a:r>
              <a:rPr lang="en-GB" sz="2800" spc="-5" dirty="0" smtClean="0">
                <a:solidFill>
                  <a:srgbClr val="000000"/>
                </a:solidFill>
                <a:latin typeface="Gill Sans MT" panose="020B0502020104020203" pitchFamily="34" charset="0"/>
              </a:rPr>
              <a:t>.</a:t>
            </a:r>
          </a:p>
          <a:p>
            <a:pPr lvl="0" fontAlgn="t">
              <a:lnSpc>
                <a:spcPts val="1664"/>
              </a:lnSpc>
              <a:spcBef>
                <a:spcPts val="700"/>
              </a:spcBef>
              <a:defRPr/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</a:endParaRPr>
          </a:p>
          <a:p>
            <a:pPr lvl="0" fontAlgn="t">
              <a:lnSpc>
                <a:spcPts val="1664"/>
              </a:lnSpc>
              <a:spcBef>
                <a:spcPts val="700"/>
              </a:spcBef>
              <a:defRPr/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</a:rPr>
              <a:t>Give your answer in cm</a:t>
            </a:r>
            <a:r>
              <a:rPr lang="en-GB" sz="2800" spc="-5" dirty="0" smtClean="0">
                <a:solidFill>
                  <a:srgbClr val="000000"/>
                </a:solidFill>
                <a:latin typeface="Gill Sans MT" panose="020B0502020104020203" pitchFamily="34" charset="0"/>
              </a:rPr>
              <a:t>.</a:t>
            </a:r>
          </a:p>
          <a:p>
            <a:pPr lvl="0" fontAlgn="t">
              <a:lnSpc>
                <a:spcPts val="1664"/>
              </a:lnSpc>
              <a:spcBef>
                <a:spcPts val="700"/>
              </a:spcBef>
              <a:defRPr/>
            </a:pPr>
            <a:endParaRPr lang="en-US" sz="28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2418412" y="2855864"/>
            <a:ext cx="4881899" cy="2482012"/>
            <a:chOff x="5694321" y="3232203"/>
            <a:chExt cx="1912454" cy="972313"/>
          </a:xfrm>
        </p:grpSpPr>
        <p:sp>
          <p:nvSpPr>
            <p:cNvPr id="4" name="Rectangle 3"/>
            <p:cNvSpPr/>
            <p:nvPr/>
          </p:nvSpPr>
          <p:spPr>
            <a:xfrm>
              <a:off x="5694321" y="3437171"/>
              <a:ext cx="1708007" cy="767345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403202" y="3232203"/>
              <a:ext cx="290246" cy="204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7 m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487335" y="3718359"/>
              <a:ext cx="119440" cy="204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5482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Four children are in a race.  The numbers on their vests are: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clues to match each vest number to a child.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Jack's number is ten times smaller than Mo's.  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Alex's number is not ten times smaller than Jack's or Dora's or Mo's.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Dora's number is ten times smaller than Jack's.</a:t>
            </a:r>
          </a:p>
        </p:txBody>
      </p:sp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2646050" y="1754661"/>
            <a:ext cx="4613901" cy="1824562"/>
            <a:chOff x="722788" y="2721313"/>
            <a:chExt cx="2066859" cy="817337"/>
          </a:xfrm>
        </p:grpSpPr>
        <p:sp>
          <p:nvSpPr>
            <p:cNvPr id="4" name="Rounded Rectangle 3"/>
            <p:cNvSpPr/>
            <p:nvPr/>
          </p:nvSpPr>
          <p:spPr>
            <a:xfrm>
              <a:off x="722788" y="2725799"/>
              <a:ext cx="953587" cy="360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350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722789" y="3178650"/>
              <a:ext cx="953586" cy="360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3,500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1836060" y="2721313"/>
              <a:ext cx="953587" cy="360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35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836059" y="3178650"/>
              <a:ext cx="953587" cy="360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53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29671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While in Wonderland,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Alice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drank a potion and everything shrank.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All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items around her became ten times smaller! 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Are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these measurements correct? </a:t>
            </a: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Can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fill in the missing measurement?  </a:t>
            </a: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Can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explain what Alice did wrong?  </a:t>
            </a: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Write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calculation to help you explain each item.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2318415"/>
              </p:ext>
            </p:extLst>
          </p:nvPr>
        </p:nvGraphicFramePr>
        <p:xfrm>
          <a:off x="1554576" y="2161804"/>
          <a:ext cx="6961226" cy="289352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631186">
                  <a:extLst>
                    <a:ext uri="{9D8B030D-6E8A-4147-A177-3AD203B41FA5}">
                      <a16:colId xmlns:a16="http://schemas.microsoft.com/office/drawing/2014/main" val="755138368"/>
                    </a:ext>
                  </a:extLst>
                </a:gridCol>
                <a:gridCol w="2269017">
                  <a:extLst>
                    <a:ext uri="{9D8B030D-6E8A-4147-A177-3AD203B41FA5}">
                      <a16:colId xmlns:a16="http://schemas.microsoft.com/office/drawing/2014/main" val="1152793155"/>
                    </a:ext>
                  </a:extLst>
                </a:gridCol>
                <a:gridCol w="2061023">
                  <a:extLst>
                    <a:ext uri="{9D8B030D-6E8A-4147-A177-3AD203B41FA5}">
                      <a16:colId xmlns:a16="http://schemas.microsoft.com/office/drawing/2014/main" val="1266280825"/>
                    </a:ext>
                  </a:extLst>
                </a:gridCol>
              </a:tblGrid>
              <a:tr h="8043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Gill Sans MT" panose="020B0502020104020203" pitchFamily="34" charset="0"/>
                        </a:rPr>
                        <a:t>Item</a:t>
                      </a:r>
                      <a:endParaRPr lang="en-GB" sz="2400" b="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Gill Sans MT" panose="020B0502020104020203" pitchFamily="34" charset="0"/>
                        </a:rPr>
                        <a:t>Original measurement</a:t>
                      </a:r>
                      <a:endParaRPr lang="en-GB" sz="2400" b="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Gill Sans MT" panose="020B0502020104020203" pitchFamily="34" charset="0"/>
                        </a:rPr>
                        <a:t>After shrinking</a:t>
                      </a:r>
                      <a:endParaRPr lang="en-GB" sz="2400" b="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0540885"/>
                  </a:ext>
                </a:extLst>
              </a:tr>
              <a:tr h="5074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Height of a door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  <a:latin typeface="Gill Sans MT" panose="020B0502020104020203" pitchFamily="34" charset="0"/>
                        </a:rPr>
                        <a:t>220 </a:t>
                      </a: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cm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  <a:latin typeface="Gill Sans MT" panose="020B0502020104020203" pitchFamily="34" charset="0"/>
                        </a:rPr>
                        <a:t>2,200 </a:t>
                      </a: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cm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73973733"/>
                  </a:ext>
                </a:extLst>
              </a:tr>
              <a:tr h="5074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Her height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160 cm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  <a:latin typeface="Gill Sans MT" panose="020B0502020104020203" pitchFamily="34" charset="0"/>
                        </a:rPr>
                        <a:t>16 </a:t>
                      </a: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cm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92397963"/>
                  </a:ext>
                </a:extLst>
              </a:tr>
              <a:tr h="53717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Length of a book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  <a:latin typeface="Gill Sans MT" panose="020B0502020104020203" pitchFamily="34" charset="0"/>
                        </a:rPr>
                        <a:t>340 </a:t>
                      </a: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mm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  <a:latin typeface="Gill Sans MT" panose="020B0502020104020203" pitchFamily="34" charset="0"/>
                        </a:rPr>
                        <a:t>43 </a:t>
                      </a: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mm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16890608"/>
                  </a:ext>
                </a:extLst>
              </a:tr>
              <a:tr h="53717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Height of a mug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220 mm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?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792165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2648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 and Whitney are dividing numbers by 10 and 100</a:t>
            </a: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They both start with the same 4-digit number.</a:t>
            </a:r>
          </a:p>
          <a:p>
            <a:pPr lvl="0">
              <a:lnSpc>
                <a:spcPct val="115000"/>
              </a:lnSpc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They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some clues about their answer.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15000"/>
              </a:lnSpc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15000"/>
              </a:lnSpc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Whitney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 did they both start with?</a:t>
            </a: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divided by what?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76" y="2096768"/>
            <a:ext cx="1153558" cy="1629865"/>
          </a:xfrm>
          <a:prstGeom prst="rect">
            <a:avLst/>
          </a:prstGeom>
        </p:spPr>
      </p:pic>
      <p:sp>
        <p:nvSpPr>
          <p:cNvPr id="6" name="Rounded Rectangular Callout 5"/>
          <p:cNvSpPr>
            <a:spLocks noChangeAspect="1"/>
          </p:cNvSpPr>
          <p:nvPr/>
        </p:nvSpPr>
        <p:spPr>
          <a:xfrm>
            <a:off x="2376743" y="2354890"/>
            <a:ext cx="3808034" cy="1189589"/>
          </a:xfrm>
          <a:prstGeom prst="wedgeRoundRectCallout">
            <a:avLst>
              <a:gd name="adj1" fmla="val -63837"/>
              <a:gd name="adj2" fmla="val 336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answer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has 8 ones and 2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tens.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968" y="3544479"/>
            <a:ext cx="1119073" cy="1581142"/>
          </a:xfrm>
          <a:prstGeom prst="rect">
            <a:avLst/>
          </a:prstGeom>
        </p:spPr>
      </p:pic>
      <p:sp>
        <p:nvSpPr>
          <p:cNvPr id="8" name="Rounded Rectangular Callout 7"/>
          <p:cNvSpPr>
            <a:spLocks noChangeAspect="1"/>
          </p:cNvSpPr>
          <p:nvPr/>
        </p:nvSpPr>
        <p:spPr>
          <a:xfrm>
            <a:off x="3311237" y="3784693"/>
            <a:ext cx="3947582" cy="1340927"/>
          </a:xfrm>
          <a:prstGeom prst="wedgeRoundRectCallout">
            <a:avLst>
              <a:gd name="adj1" fmla="val 64131"/>
              <a:gd name="adj2" fmla="val 13234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answer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has 2 hundreds, 8 tens and 0 ones.</a:t>
            </a:r>
          </a:p>
        </p:txBody>
      </p:sp>
    </p:spTree>
    <p:extLst>
      <p:ext uri="{BB962C8B-B14F-4D97-AF65-F5344CB8AC3E}">
        <p14:creationId xmlns:p14="http://schemas.microsoft.com/office/powerpoint/2010/main" val="270587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24860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the digit cards to fill in the missing digits.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170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 __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__20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3,__00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1,8__0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1__6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5,__00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6,400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4860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1924033" y="1394077"/>
            <a:ext cx="559468" cy="78742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611341" y="1394077"/>
            <a:ext cx="559468" cy="78742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298650" y="1394077"/>
            <a:ext cx="559468" cy="78742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985958" y="1394077"/>
            <a:ext cx="559468" cy="78742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673266" y="1394077"/>
            <a:ext cx="559468" cy="78742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360575" y="1394077"/>
            <a:ext cx="559468" cy="78742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047883" y="1394077"/>
            <a:ext cx="559468" cy="78742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7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735192" y="1394077"/>
            <a:ext cx="559468" cy="78742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8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422500" y="1394077"/>
            <a:ext cx="559468" cy="78742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89637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answer could be the odd one out? 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makes it the odd one out?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0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0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0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 the answer is different.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  <a:blipFill>
                <a:blip r:embed="rId3"/>
                <a:stretch>
                  <a:fillRect l="-1590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7510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772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Circle the incorrect calculations and write them correctly.</a:t>
            </a:r>
          </a:p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Choose one calculation and create a drawing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to show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it.</a:t>
            </a:r>
          </a:p>
        </p:txBody>
      </p:sp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2963547" y="1245492"/>
            <a:ext cx="4273276" cy="4308998"/>
            <a:chOff x="5213538" y="2652228"/>
            <a:chExt cx="2841118" cy="286486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Rounded Rectangle 3"/>
                <p:cNvSpPr/>
                <p:nvPr/>
              </p:nvSpPr>
              <p:spPr>
                <a:xfrm>
                  <a:off x="5214120" y="2652228"/>
                  <a:ext cx="1392071" cy="502679"/>
                </a:xfrm>
                <a:prstGeom prst="roundRect">
                  <a:avLst/>
                </a:prstGeom>
                <a:solidFill>
                  <a:schemeClr val="accent6">
                    <a:alpha val="20000"/>
                  </a:schemeClr>
                </a:solidFill>
                <a:ln w="28575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5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0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50</a:t>
                  </a:r>
                </a:p>
              </p:txBody>
            </p:sp>
          </mc:Choice>
          <mc:Fallback xmlns="">
            <p:sp>
              <p:nvSpPr>
                <p:cNvPr id="4" name="Rounded Rectangle 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14120" y="2652228"/>
                  <a:ext cx="1392071" cy="502679"/>
                </a:xfrm>
                <a:prstGeom prst="roundRect">
                  <a:avLst/>
                </a:prstGeom>
                <a:blipFill>
                  <a:blip r:embed="rId3"/>
                  <a:stretch>
                    <a:fillRect b="-4651"/>
                  </a:stretch>
                </a:blipFill>
                <a:ln w="28575">
                  <a:solidFill>
                    <a:schemeClr val="accent6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Rounded Rectangle 5"/>
                <p:cNvSpPr/>
                <p:nvPr/>
              </p:nvSpPr>
              <p:spPr>
                <a:xfrm>
                  <a:off x="5213538" y="3439624"/>
                  <a:ext cx="1392071" cy="502679"/>
                </a:xfrm>
                <a:prstGeom prst="roundRect">
                  <a:avLst/>
                </a:prstGeom>
                <a:solidFill>
                  <a:schemeClr val="accent6">
                    <a:alpha val="20000"/>
                  </a:schemeClr>
                </a:solidFill>
                <a:ln w="28575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7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0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7</a:t>
                  </a:r>
                </a:p>
              </p:txBody>
            </p:sp>
          </mc:Choice>
          <mc:Fallback xmlns="">
            <p:sp>
              <p:nvSpPr>
                <p:cNvPr id="6" name="Rounded Rectangle 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13538" y="3439624"/>
                  <a:ext cx="1392071" cy="502679"/>
                </a:xfrm>
                <a:prstGeom prst="roundRect">
                  <a:avLst/>
                </a:prstGeom>
                <a:blipFill>
                  <a:blip r:embed="rId4"/>
                  <a:stretch>
                    <a:fillRect b="-3876"/>
                  </a:stretch>
                </a:blipFill>
                <a:ln w="28575">
                  <a:solidFill>
                    <a:schemeClr val="accent6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Rounded Rectangle 6"/>
                <p:cNvSpPr/>
                <p:nvPr/>
              </p:nvSpPr>
              <p:spPr>
                <a:xfrm>
                  <a:off x="6662585" y="3022791"/>
                  <a:ext cx="1392071" cy="502679"/>
                </a:xfrm>
                <a:prstGeom prst="roundRect">
                  <a:avLst/>
                </a:prstGeom>
                <a:solidFill>
                  <a:schemeClr val="accent6">
                    <a:alpha val="20000"/>
                  </a:schemeClr>
                </a:solidFill>
                <a:ln w="28575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19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1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19</a:t>
                  </a:r>
                </a:p>
              </p:txBody>
            </p:sp>
          </mc:Choice>
          <mc:Fallback xmlns="">
            <p:sp>
              <p:nvSpPr>
                <p:cNvPr id="7" name="Rounded Rectangle 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62585" y="3022791"/>
                  <a:ext cx="1392071" cy="502679"/>
                </a:xfrm>
                <a:prstGeom prst="roundRect">
                  <a:avLst/>
                </a:prstGeom>
                <a:blipFill>
                  <a:blip r:embed="rId5"/>
                  <a:stretch>
                    <a:fillRect l="-2874" r="-2299" b="-3876"/>
                  </a:stretch>
                </a:blipFill>
                <a:ln w="28575">
                  <a:solidFill>
                    <a:schemeClr val="accent6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Rounded Rectangle 7"/>
                <p:cNvSpPr/>
                <p:nvPr/>
              </p:nvSpPr>
              <p:spPr>
                <a:xfrm>
                  <a:off x="6662003" y="3828432"/>
                  <a:ext cx="1392071" cy="502679"/>
                </a:xfrm>
                <a:prstGeom prst="roundRect">
                  <a:avLst/>
                </a:prstGeom>
                <a:solidFill>
                  <a:schemeClr val="accent6">
                    <a:alpha val="20000"/>
                  </a:schemeClr>
                </a:solidFill>
                <a:ln w="28575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1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1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2</a:t>
                  </a:r>
                </a:p>
              </p:txBody>
            </p:sp>
          </mc:Choice>
          <mc:Fallback xmlns="">
            <p:sp>
              <p:nvSpPr>
                <p:cNvPr id="8" name="Rounded Rectangle 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62003" y="3828432"/>
                  <a:ext cx="1392071" cy="502679"/>
                </a:xfrm>
                <a:prstGeom prst="roundRect">
                  <a:avLst/>
                </a:prstGeom>
                <a:blipFill>
                  <a:blip r:embed="rId6"/>
                  <a:stretch>
                    <a:fillRect b="-3876"/>
                  </a:stretch>
                </a:blipFill>
                <a:ln w="28575">
                  <a:solidFill>
                    <a:schemeClr val="accent6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Rounded Rectangle 8"/>
                <p:cNvSpPr/>
                <p:nvPr/>
              </p:nvSpPr>
              <p:spPr>
                <a:xfrm>
                  <a:off x="5213538" y="4227020"/>
                  <a:ext cx="1392071" cy="502679"/>
                </a:xfrm>
                <a:prstGeom prst="roundRect">
                  <a:avLst/>
                </a:prstGeom>
                <a:solidFill>
                  <a:schemeClr val="accent6">
                    <a:alpha val="20000"/>
                  </a:schemeClr>
                </a:solidFill>
                <a:ln w="28575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0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35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0</a:t>
                  </a:r>
                </a:p>
              </p:txBody>
            </p:sp>
          </mc:Choice>
          <mc:Fallback xmlns="">
            <p:sp>
              <p:nvSpPr>
                <p:cNvPr id="9" name="Rounded Rectangle 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13538" y="4227020"/>
                  <a:ext cx="1392071" cy="502679"/>
                </a:xfrm>
                <a:prstGeom prst="roundRect">
                  <a:avLst/>
                </a:prstGeom>
                <a:blipFill>
                  <a:blip r:embed="rId7"/>
                  <a:stretch>
                    <a:fillRect b="-3876"/>
                  </a:stretch>
                </a:blipFill>
                <a:ln w="28575">
                  <a:solidFill>
                    <a:schemeClr val="accent6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Rounded Rectangle 9"/>
                <p:cNvSpPr/>
                <p:nvPr/>
              </p:nvSpPr>
              <p:spPr>
                <a:xfrm>
                  <a:off x="6662002" y="4634073"/>
                  <a:ext cx="1392071" cy="502679"/>
                </a:xfrm>
                <a:prstGeom prst="roundRect">
                  <a:avLst/>
                </a:prstGeom>
                <a:solidFill>
                  <a:schemeClr val="accent6">
                    <a:alpha val="20000"/>
                  </a:schemeClr>
                </a:solidFill>
                <a:ln w="28575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0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0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1</a:t>
                  </a:r>
                </a:p>
              </p:txBody>
            </p:sp>
          </mc:Choice>
          <mc:Fallback xmlns="">
            <p:sp>
              <p:nvSpPr>
                <p:cNvPr id="10" name="Rounded Rectangle 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62002" y="4634073"/>
                  <a:ext cx="1392071" cy="502679"/>
                </a:xfrm>
                <a:prstGeom prst="roundRect">
                  <a:avLst/>
                </a:prstGeom>
                <a:blipFill>
                  <a:blip r:embed="rId8"/>
                  <a:stretch>
                    <a:fillRect b="-4651"/>
                  </a:stretch>
                </a:blipFill>
                <a:ln w="28575">
                  <a:solidFill>
                    <a:schemeClr val="accent6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Rounded Rectangle 10"/>
                <p:cNvSpPr/>
                <p:nvPr/>
              </p:nvSpPr>
              <p:spPr>
                <a:xfrm>
                  <a:off x="5213538" y="5014417"/>
                  <a:ext cx="1392071" cy="502679"/>
                </a:xfrm>
                <a:prstGeom prst="roundRect">
                  <a:avLst/>
                </a:prstGeom>
                <a:solidFill>
                  <a:schemeClr val="accent6">
                    <a:alpha val="20000"/>
                  </a:schemeClr>
                </a:solidFill>
                <a:ln w="28575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1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8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9</a:t>
                  </a:r>
                </a:p>
              </p:txBody>
            </p:sp>
          </mc:Choice>
          <mc:Fallback xmlns="">
            <p:sp>
              <p:nvSpPr>
                <p:cNvPr id="11" name="Rounded Rectangle 1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13538" y="5014417"/>
                  <a:ext cx="1392071" cy="502679"/>
                </a:xfrm>
                <a:prstGeom prst="roundRect">
                  <a:avLst/>
                </a:prstGeom>
                <a:blipFill>
                  <a:blip r:embed="rId9"/>
                  <a:stretch>
                    <a:fillRect b="-4651"/>
                  </a:stretch>
                </a:blipFill>
                <a:ln w="28575">
                  <a:solidFill>
                    <a:schemeClr val="accent6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056491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to complete the following: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Draw an image for each one to show that you are correct.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901909507"/>
                  </p:ext>
                </p:extLst>
              </p:nvPr>
            </p:nvGraphicFramePr>
            <p:xfrm>
              <a:off x="2566798" y="1561385"/>
              <a:ext cx="4772404" cy="372907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81772">
                      <a:extLst>
                        <a:ext uri="{9D8B030D-6E8A-4147-A177-3AD203B41FA5}">
                          <a16:colId xmlns:a16="http://schemas.microsoft.com/office/drawing/2014/main" val="352678115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1148329929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2791542928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196767273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1879206560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3552698508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972837563"/>
                        </a:ext>
                      </a:extLst>
                    </a:gridCol>
                  </a:tblGrid>
                  <a:tr h="124302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8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÷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7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÷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20722068"/>
                      </a:ext>
                    </a:extLst>
                  </a:tr>
                  <a:tr h="124302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6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÷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6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5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÷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5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789132317"/>
                      </a:ext>
                    </a:extLst>
                  </a:tr>
                  <a:tr h="124302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÷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÷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57225711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901909507"/>
                  </p:ext>
                </p:extLst>
              </p:nvPr>
            </p:nvGraphicFramePr>
            <p:xfrm>
              <a:off x="2566798" y="1561385"/>
              <a:ext cx="4772404" cy="372907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81772">
                      <a:extLst>
                        <a:ext uri="{9D8B030D-6E8A-4147-A177-3AD203B41FA5}">
                          <a16:colId xmlns:a16="http://schemas.microsoft.com/office/drawing/2014/main" val="352678115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1148329929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2791542928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196767273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1879206560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3552698508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972837563"/>
                        </a:ext>
                      </a:extLst>
                    </a:gridCol>
                  </a:tblGrid>
                  <a:tr h="124302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8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00000" r="-499107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7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499107" r="-100000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20722068"/>
                      </a:ext>
                    </a:extLst>
                  </a:tr>
                  <a:tr h="124302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6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00000" t="-100000" r="-499107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6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5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499107" t="-100000" r="-100000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5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789132317"/>
                      </a:ext>
                    </a:extLst>
                  </a:tr>
                  <a:tr h="124302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00000" t="-200000" r="-49910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499107" t="-200000" r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572257119"/>
                      </a:ext>
                    </a:extLst>
                  </a:tr>
                </a:tbl>
              </a:graphicData>
            </a:graphic>
          </p:graphicFrame>
        </mc:Fallback>
      </mc:AlternateContent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4497444" y="1693143"/>
            <a:ext cx="911112" cy="3465556"/>
            <a:chOff x="4133418" y="2432335"/>
            <a:chExt cx="378823" cy="1440912"/>
          </a:xfrm>
        </p:grpSpPr>
        <p:sp>
          <p:nvSpPr>
            <p:cNvPr id="6" name="Oval 5"/>
            <p:cNvSpPr>
              <a:spLocks noChangeAspect="1"/>
            </p:cNvSpPr>
            <p:nvPr/>
          </p:nvSpPr>
          <p:spPr>
            <a:xfrm>
              <a:off x="4133418" y="2432335"/>
              <a:ext cx="378823" cy="37882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Oval 6"/>
            <p:cNvSpPr>
              <a:spLocks noChangeAspect="1"/>
            </p:cNvSpPr>
            <p:nvPr/>
          </p:nvSpPr>
          <p:spPr>
            <a:xfrm>
              <a:off x="4133418" y="2958890"/>
              <a:ext cx="378823" cy="37882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4133418" y="3485445"/>
              <a:ext cx="378823" cy="38780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7225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59973" y="2097835"/>
            <a:ext cx="1921043" cy="1403010"/>
          </a:xfrm>
          <a:prstGeom prst="rect">
            <a:avLst/>
          </a:prstGeom>
        </p:spPr>
      </p:pic>
      <p:sp>
        <p:nvSpPr>
          <p:cNvPr id="6" name="Rounded Rectangular Callout 5"/>
          <p:cNvSpPr>
            <a:spLocks noChangeAspect="1"/>
          </p:cNvSpPr>
          <p:nvPr/>
        </p:nvSpPr>
        <p:spPr>
          <a:xfrm>
            <a:off x="3436011" y="1653698"/>
            <a:ext cx="3530485" cy="1655585"/>
          </a:xfrm>
          <a:prstGeom prst="wedgeRoundRectCallout">
            <a:avLst>
              <a:gd name="adj1" fmla="val -59055"/>
              <a:gd name="adj2" fmla="val 41751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25 divided by 1 is equal to 1 divided by 25</a:t>
            </a:r>
          </a:p>
        </p:txBody>
      </p:sp>
    </p:spTree>
    <p:extLst>
      <p:ext uri="{BB962C8B-B14F-4D97-AF65-F5344CB8AC3E}">
        <p14:creationId xmlns:p14="http://schemas.microsoft.com/office/powerpoint/2010/main" val="3277283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  <a:endParaRPr lang="en-US" sz="40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you multiply any whole number by 6 it will always be an even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84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correct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/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3"/>
              <p:cNvSpPr/>
              <p:nvPr/>
            </p:nvSpPr>
            <p:spPr>
              <a:xfrm>
                <a:off x="1828366" y="1900488"/>
                <a:ext cx="3372888" cy="1923800"/>
              </a:xfrm>
              <a:prstGeom prst="wedgeRoundRectCallout">
                <a:avLst>
                  <a:gd name="adj1" fmla="val 63278"/>
                  <a:gd name="adj2" fmla="val 15581"/>
                  <a:gd name="adj3" fmla="val 16667"/>
                </a:avLst>
              </a:prstGeom>
              <a:solidFill>
                <a:schemeClr val="accent5">
                  <a:alpha val="20000"/>
                </a:schemeClr>
              </a:solid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If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72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then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72 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Gill Sans MT" panose="020B0502020104020203" pitchFamily="34" charset="0"/>
                  <a:cs typeface="+mn-cs"/>
                </a:endParaRPr>
              </a:p>
            </p:txBody>
          </p:sp>
        </mc:Choice>
        <mc:Fallback xmlns=""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8366" y="1900488"/>
                <a:ext cx="3372888" cy="1923800"/>
              </a:xfrm>
              <a:prstGeom prst="wedgeRoundRectCallout">
                <a:avLst>
                  <a:gd name="adj1" fmla="val 63278"/>
                  <a:gd name="adj2" fmla="val 15581"/>
                  <a:gd name="adj3" fmla="val 16667"/>
                </a:avLst>
              </a:prstGeom>
              <a:blipFill>
                <a:blip r:embed="rId3"/>
                <a:stretch>
                  <a:fillRect b="-4688"/>
                </a:stretch>
              </a:blip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49278" y="2240065"/>
            <a:ext cx="1696648" cy="122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89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am thinking of 2 numbers where the sum of the numbers is 15 and the product is 54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are my numbers? </a:t>
            </a: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Think of your own problem for a friend to solve?</a:t>
            </a:r>
          </a:p>
        </p:txBody>
      </p:sp>
    </p:spTree>
    <p:extLst>
      <p:ext uri="{BB962C8B-B14F-4D97-AF65-F5344CB8AC3E}">
        <p14:creationId xmlns:p14="http://schemas.microsoft.com/office/powerpoint/2010/main" val="258492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If a number is a multiple of 3 it is also a multiple of 6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 you think this.</a:t>
            </a:r>
          </a:p>
        </p:txBody>
      </p:sp>
    </p:spTree>
    <p:extLst>
      <p:ext uri="{BB962C8B-B14F-4D97-AF65-F5344CB8AC3E}">
        <p14:creationId xmlns:p14="http://schemas.microsoft.com/office/powerpoint/2010/main" val="165089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Choose the correct number or symbol from the cloud to fill in the boxes.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600 ____ 10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2436291" y="1800332"/>
            <a:ext cx="5033418" cy="2536537"/>
            <a:chOff x="5204204" y="2688607"/>
            <a:chExt cx="2870709" cy="1446663"/>
          </a:xfrm>
        </p:grpSpPr>
        <p:sp>
          <p:nvSpPr>
            <p:cNvPr id="6" name="Cloud 5"/>
            <p:cNvSpPr/>
            <p:nvPr/>
          </p:nvSpPr>
          <p:spPr>
            <a:xfrm>
              <a:off x="5204204" y="2688607"/>
              <a:ext cx="2870709" cy="1446663"/>
            </a:xfrm>
            <a:prstGeom prst="cloud">
              <a:avLst/>
            </a:prstGeom>
            <a:solidFill>
              <a:schemeClr val="bg1"/>
            </a:solidFill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 rot="19591580">
              <a:off x="5647617" y="3006966"/>
              <a:ext cx="412505" cy="2984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100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 rot="286057">
              <a:off x="7171618" y="2925350"/>
              <a:ext cx="412505" cy="2984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600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 rot="20403846">
              <a:off x="6971679" y="3490959"/>
              <a:ext cx="207715" cy="2984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6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 rot="1071766">
              <a:off x="5985563" y="3582113"/>
              <a:ext cx="310111" cy="2984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10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/>
                <p:cNvSpPr txBox="1"/>
                <p:nvPr/>
              </p:nvSpPr>
              <p:spPr>
                <a:xfrm rot="20498133">
                  <a:off x="6195111" y="3200793"/>
                  <a:ext cx="314681" cy="29840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GB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=</m:t>
                        </m:r>
                      </m:oMath>
                    </m:oMathPara>
                  </a14:m>
                  <a:endPara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1" name="TextBox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20498133">
                  <a:off x="6195111" y="3200793"/>
                  <a:ext cx="314681" cy="298408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Box 11"/>
                <p:cNvSpPr txBox="1"/>
                <p:nvPr/>
              </p:nvSpPr>
              <p:spPr>
                <a:xfrm rot="21413726">
                  <a:off x="6485383" y="3531291"/>
                  <a:ext cx="314681" cy="29840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÷</m:t>
                        </m:r>
                      </m:oMath>
                    </m:oMathPara>
                  </a14:m>
                  <a:endPara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2" name="TextBox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21413726">
                  <a:off x="6485383" y="3531291"/>
                  <a:ext cx="314681" cy="298408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6653998" y="2940931"/>
                  <a:ext cx="308282" cy="29840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GB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×</m:t>
                        </m:r>
                      </m:oMath>
                    </m:oMathPara>
                  </a14:m>
                  <a:endPara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3" name="TextBox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53998" y="2940931"/>
                  <a:ext cx="308282" cy="298408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07778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7351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defRPr/>
                </a:pPr>
                <a:r>
                  <a:rPr lang="en-US" sz="4000" b="1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True or False?</a:t>
                </a:r>
              </a:p>
              <a:p>
                <a:pPr lvl="0" algn="ctr">
                  <a:lnSpc>
                    <a:spcPct val="115000"/>
                  </a:lnSpc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ctr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</a:t>
                </a:r>
              </a:p>
              <a:p>
                <a:pPr lvl="0" algn="ctr">
                  <a:lnSpc>
                    <a:spcPct val="115000"/>
                  </a:lnSpc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ctr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9</a:t>
                </a:r>
              </a:p>
              <a:p>
                <a:pPr lvl="0">
                  <a:lnSpc>
                    <a:spcPct val="115000"/>
                  </a:lnSpc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Explain your answer.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735125"/>
              </a:xfrm>
              <a:prstGeom prst="rect">
                <a:avLst/>
              </a:prstGeom>
              <a:blipFill>
                <a:blip r:embed="rId3"/>
                <a:stretch>
                  <a:fillRect l="-2725" t="-1958" b="-35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2471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and Whitney both receive some sweets.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Amir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Whitney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has more sweets? Explain your reasoning.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581" y="1366570"/>
            <a:ext cx="1998888" cy="15419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2461" y="1290428"/>
            <a:ext cx="1504492" cy="10987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1207" y="3813298"/>
            <a:ext cx="1306784" cy="18463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658" y="3628989"/>
            <a:ext cx="3380177" cy="1107489"/>
          </a:xfrm>
          <a:prstGeom prst="rect">
            <a:avLst/>
          </a:prstGeom>
        </p:spPr>
      </p:pic>
      <p:sp>
        <p:nvSpPr>
          <p:cNvPr id="10" name="Rounded Rectangular Callout 9"/>
          <p:cNvSpPr>
            <a:spLocks noChangeAspect="1"/>
          </p:cNvSpPr>
          <p:nvPr/>
        </p:nvSpPr>
        <p:spPr>
          <a:xfrm>
            <a:off x="2505533" y="1382123"/>
            <a:ext cx="3039365" cy="1471025"/>
          </a:xfrm>
          <a:prstGeom prst="wedgeRoundRectCallout">
            <a:avLst>
              <a:gd name="adj1" fmla="val -60863"/>
              <a:gd name="adj2" fmla="val 7376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have more sweets because I have more rows.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2" name="Rounded Rectangular Callout 11"/>
          <p:cNvSpPr>
            <a:spLocks noChangeAspect="1"/>
          </p:cNvSpPr>
          <p:nvPr/>
        </p:nvSpPr>
        <p:spPr>
          <a:xfrm>
            <a:off x="2505533" y="3283834"/>
            <a:ext cx="3039365" cy="1797798"/>
          </a:xfrm>
          <a:prstGeom prst="wedgeRoundRectCallout">
            <a:avLst>
              <a:gd name="adj1" fmla="val -61123"/>
              <a:gd name="adj2" fmla="val 38002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have more sweets because I have more in each row.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30" b="30261"/>
          <a:stretch/>
        </p:blipFill>
        <p:spPr>
          <a:xfrm>
            <a:off x="9936320" y="1467729"/>
            <a:ext cx="1481141" cy="69496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55" b="30411"/>
          <a:stretch/>
        </p:blipFill>
        <p:spPr>
          <a:xfrm>
            <a:off x="9977884" y="2238728"/>
            <a:ext cx="1481141" cy="743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85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complete the calculations using some of the symbols or numbers in the box?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9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90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900 ____ 10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90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2179470" y="2170877"/>
            <a:ext cx="5547060" cy="1591225"/>
            <a:chOff x="366925" y="2824021"/>
            <a:chExt cx="2797791" cy="802572"/>
          </a:xfrm>
        </p:grpSpPr>
        <p:sp>
          <p:nvSpPr>
            <p:cNvPr id="4" name="Rounded Rectangle 3"/>
            <p:cNvSpPr/>
            <p:nvPr/>
          </p:nvSpPr>
          <p:spPr>
            <a:xfrm>
              <a:off x="366925" y="2824021"/>
              <a:ext cx="2797791" cy="802572"/>
            </a:xfrm>
            <a:prstGeom prst="roundRect">
              <a:avLst/>
            </a:prstGeom>
            <a:solidFill>
              <a:schemeClr val="accent2">
                <a:alpha val="20000"/>
              </a:schemeClr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Box 5"/>
                <p:cNvSpPr txBox="1"/>
                <p:nvPr/>
              </p:nvSpPr>
              <p:spPr>
                <a:xfrm>
                  <a:off x="593678" y="2947693"/>
                  <a:ext cx="176256" cy="217328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÷</m:t>
                        </m:r>
                      </m:oMath>
                    </m:oMathPara>
                  </a14:m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6" name="TextBox 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93678" y="2947693"/>
                  <a:ext cx="176256" cy="217328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/>
                <p:cNvSpPr txBox="1"/>
                <p:nvPr/>
              </p:nvSpPr>
              <p:spPr>
                <a:xfrm>
                  <a:off x="2727431" y="3224692"/>
                  <a:ext cx="176256" cy="217328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=</m:t>
                        </m:r>
                      </m:oMath>
                    </m:oMathPara>
                  </a14:m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7" name="TextBox 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27431" y="3224692"/>
                  <a:ext cx="176256" cy="217328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" name="TextBox 7"/>
            <p:cNvSpPr txBox="1"/>
            <p:nvPr/>
          </p:nvSpPr>
          <p:spPr>
            <a:xfrm>
              <a:off x="829932" y="3194529"/>
              <a:ext cx="274248" cy="2638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10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141357" y="2901526"/>
              <a:ext cx="364801" cy="2638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100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308784" y="2857158"/>
              <a:ext cx="183694" cy="2638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9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624896" y="3181834"/>
              <a:ext cx="364801" cy="2638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900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5326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513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2800" dirty="0" err="1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Mrs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White’s class are selling tickets at £2 each for the school play. 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class can sell one ticket for each chair in the hall. 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There are 7 rows of chairs in the hall. Each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row contains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 chairs. 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much money will they make? </a:t>
            </a:r>
          </a:p>
        </p:txBody>
      </p:sp>
    </p:spTree>
    <p:extLst>
      <p:ext uri="{BB962C8B-B14F-4D97-AF65-F5344CB8AC3E}">
        <p14:creationId xmlns:p14="http://schemas.microsoft.com/office/powerpoint/2010/main" val="227218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047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>
              <a:spcBef>
                <a:spcPts val="90"/>
              </a:spcBef>
              <a:defRPr/>
            </a:pPr>
            <a:r>
              <a:rPr lang="en-US" sz="2800" spc="-1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What do you notice about the pattern when counting in 7s from 0</a:t>
            </a:r>
            <a:r>
              <a:rPr lang="en-US" sz="2800" spc="-1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?</a:t>
            </a:r>
          </a:p>
          <a:p>
            <a:pPr marL="12700" lvl="0">
              <a:spcBef>
                <a:spcPts val="90"/>
              </a:spcBef>
              <a:defRPr/>
            </a:pPr>
            <a:endParaRPr lang="en-US" sz="2800" spc="-1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90"/>
              </a:spcBef>
              <a:defRPr/>
            </a:pPr>
            <a:r>
              <a:rPr lang="en-US" sz="2800" spc="-1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Does this continue beyond 7 times 12? </a:t>
            </a:r>
          </a:p>
          <a:p>
            <a:pPr marL="12700" lvl="0">
              <a:spcBef>
                <a:spcPts val="90"/>
              </a:spcBef>
              <a:defRPr/>
            </a:pPr>
            <a:endParaRPr lang="en-US" sz="2800" spc="-1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90"/>
              </a:spcBef>
              <a:defRPr/>
            </a:pPr>
            <a:r>
              <a:rPr lang="en-US" sz="2800" spc="-1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Can you explain why?</a:t>
            </a:r>
          </a:p>
          <a:p>
            <a:pPr marL="12700" lvl="0">
              <a:spcBef>
                <a:spcPts val="90"/>
              </a:spcBef>
              <a:defRPr/>
            </a:pPr>
            <a:endParaRPr lang="en-US" sz="2800" spc="-1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90"/>
              </a:spcBef>
              <a:defRPr/>
            </a:pPr>
            <a:r>
              <a:rPr lang="en-US" sz="2800" spc="-1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In which other times tables will you see the same pattern?</a:t>
            </a:r>
          </a:p>
        </p:txBody>
      </p:sp>
    </p:spTree>
    <p:extLst>
      <p:ext uri="{BB962C8B-B14F-4D97-AF65-F5344CB8AC3E}">
        <p14:creationId xmlns:p14="http://schemas.microsoft.com/office/powerpoint/2010/main" val="341573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0041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defRPr/>
                </a:pPr>
                <a:r>
                  <a:rPr lang="en-US" sz="4000" b="1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True or False?</a:t>
                </a:r>
              </a:p>
              <a:p>
                <a:pPr lvl="0">
                  <a:lnSpc>
                    <a:spcPct val="115000"/>
                  </a:lnSpc>
                  <a:defRPr/>
                </a:pPr>
                <a:endParaRPr lang="en-US" sz="2800" b="1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</a:t>
                </a:r>
              </a:p>
              <a:p>
                <a:pPr lvl="0">
                  <a:defRPr/>
                </a:pPr>
                <a:endParaRPr lang="en-GB" sz="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your answer to a friend.  Prove using a drawing.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004173"/>
              </a:xfrm>
              <a:prstGeom prst="rect">
                <a:avLst/>
              </a:prstGeom>
              <a:blipFill>
                <a:blip r:embed="rId3"/>
                <a:stretch>
                  <a:fillRect l="-2725" t="-1826" b="-33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71815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Children were arranged into rows of seven.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were 5 girls and 2 boys in each row.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Use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your times table knowledge to show how many girls would be in 10 rows and in 100 rows.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Show as many number sentences using multiplication and division as you can which are linked to this picture.       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children in total are there in 200 rows? How many girls?  How many boys?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553" y="1684945"/>
            <a:ext cx="2314734" cy="837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08406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1802</TotalTime>
  <Words>1027</Words>
  <Application>Microsoft Office PowerPoint</Application>
  <PresentationFormat>A4 Paper (210x297 mm)</PresentationFormat>
  <Paragraphs>343</Paragraphs>
  <Slides>25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73</cp:revision>
  <dcterms:created xsi:type="dcterms:W3CDTF">2019-02-04T08:17:32Z</dcterms:created>
  <dcterms:modified xsi:type="dcterms:W3CDTF">2019-09-11T10:50:35Z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