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" ContentType="image/tiff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9"/>
  </p:notesMasterIdLst>
  <p:sldIdLst>
    <p:sldId id="271" r:id="rId6"/>
    <p:sldId id="410" r:id="rId7"/>
    <p:sldId id="411" r:id="rId8"/>
    <p:sldId id="412" r:id="rId9"/>
    <p:sldId id="413" r:id="rId10"/>
    <p:sldId id="432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198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423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15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834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4198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1038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301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3296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7608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5816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308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7233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4893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3111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7355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3159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5149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0851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388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0843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58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17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19.jpg"/><Relationship Id="rId10" Type="http://schemas.openxmlformats.org/officeDocument/2006/relationships/image" Target="../media/image11.png"/><Relationship Id="rId4" Type="http://schemas.openxmlformats.org/officeDocument/2006/relationships/image" Target="../media/image18.jp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0.png"/><Relationship Id="rId4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0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22.tif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11.png"/><Relationship Id="rId5" Type="http://schemas.openxmlformats.org/officeDocument/2006/relationships/image" Target="../media/image24.png"/><Relationship Id="rId10" Type="http://schemas.openxmlformats.org/officeDocument/2006/relationships/image" Target="../media/image10.png"/><Relationship Id="rId4" Type="http://schemas.openxmlformats.org/officeDocument/2006/relationships/image" Target="../media/image23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7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28.png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9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&amp; Subtraction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questions are easy?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questions are hard?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latin typeface="Gill Sans MT" panose="020B0502020104020203" pitchFamily="34" charset="0"/>
                  </a:rPr>
                  <a:t>8,273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8,273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8,273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8,273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thousands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Why are some easier than others?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Mo correct? 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1186315" y="1759301"/>
            <a:ext cx="3806718" cy="2734322"/>
          </a:xfrm>
          <a:prstGeom prst="wedgeRoundRectCallout">
            <a:avLst>
              <a:gd name="adj1" fmla="val 80055"/>
              <a:gd name="adj2" fmla="val 14488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 add hundreds to a number, only the hundreds column will change.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092" y="2118754"/>
            <a:ext cx="2547634" cy="182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55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2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lvl="0">
              <a:defRPr/>
            </a:pP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Rosie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adds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2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numbers together that </a:t>
            </a: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total</a:t>
            </a:r>
            <a:r>
              <a:rPr lang="en-GB" sz="2800" spc="-7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4,444</a:t>
            </a:r>
          </a:p>
          <a:p>
            <a:pPr marR="5080"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L="12700" marR="5080" lvl="0">
              <a:lnSpc>
                <a:spcPts val="1550"/>
              </a:lnSpc>
              <a:spcBef>
                <a:spcPts val="265"/>
              </a:spcBef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could the numbers be</a:t>
            </a: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?</a:t>
            </a:r>
          </a:p>
          <a:p>
            <a:pPr marR="5080" lvl="0">
              <a:defRPr/>
            </a:pPr>
            <a:r>
              <a:rPr lang="en-GB" sz="16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endParaRPr lang="en-GB" sz="16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Prove it</a:t>
            </a: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.</a:t>
            </a:r>
          </a:p>
          <a:p>
            <a:pPr marR="5080" lvl="0">
              <a:defRPr/>
            </a:pPr>
            <a:endParaRPr lang="en-GB" sz="16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many ways can you find?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  <p:sp>
        <p:nvSpPr>
          <p:cNvPr id="7" name="Rounded Rectangular Callout 6"/>
          <p:cNvSpPr>
            <a:spLocks noChangeAspect="1"/>
          </p:cNvSpPr>
          <p:nvPr/>
        </p:nvSpPr>
        <p:spPr>
          <a:xfrm>
            <a:off x="3695449" y="1472739"/>
            <a:ext cx="3597172" cy="3103322"/>
          </a:xfrm>
          <a:prstGeom prst="wedgeRoundRectCallout">
            <a:avLst>
              <a:gd name="adj1" fmla="val -59000"/>
              <a:gd name="adj2" fmla="val -19399"/>
              <a:gd name="adj3" fmla="val 16667"/>
            </a:avLst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Both numbers have 4 digits.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All the digits in both numbers are even.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417" y="1472739"/>
            <a:ext cx="1555693" cy="2192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836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R="5080"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Two 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children completed the </a:t>
                </a:r>
                <a:r>
                  <a:rPr lang="en-GB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following calculation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: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		</a:t>
                </a:r>
                <a:endParaRPr lang="en-GB" sz="2800" spc="-5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							1,234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Bariol Regular"/>
                      </a:rPr>
                      <m:t>+</m:t>
                    </m:r>
                  </m:oMath>
                </a14:m>
                <a:r>
                  <a:rPr lang="en-GB" sz="2800" spc="-7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345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  Dora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 algn="r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Alex  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Both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of 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the children have made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a </a:t>
                </a:r>
                <a:r>
                  <a:rPr lang="en-GB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mistake 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in their</a:t>
                </a:r>
                <a:r>
                  <a:rPr lang="en-GB" sz="2800" spc="-5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endParaRPr lang="en-GB" sz="2800" spc="-55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spc="-5" dirty="0" smtClean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calculations.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Calculate the actual answer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to 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the </a:t>
                </a:r>
                <a:r>
                  <a:rPr lang="en-GB" sz="2800" spc="-5" dirty="0" smtClean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question.</a:t>
                </a: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  <a:p>
                <a:pPr marL="12700" marR="5080" lvl="0">
                  <a:lnSpc>
                    <a:spcPts val="1550"/>
                  </a:lnSpc>
                  <a:spcBef>
                    <a:spcPts val="265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What </a:t>
                </a:r>
                <a:r>
                  <a:rPr lang="en-GB" sz="2800" spc="-5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mistakes did they</a:t>
                </a:r>
                <a:r>
                  <a:rPr lang="en-GB" sz="2800" spc="-8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make?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83662"/>
              </a:xfrm>
              <a:prstGeom prst="rect">
                <a:avLst/>
              </a:prstGeom>
              <a:blipFill>
                <a:blip r:embed="rId3"/>
                <a:stretch>
                  <a:fillRect l="-1590" t="-1140" r="-3936" b="-25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90"/>
          <p:cNvSpPr/>
          <p:nvPr/>
        </p:nvSpPr>
        <p:spPr>
          <a:xfrm>
            <a:off x="1159876" y="1940877"/>
            <a:ext cx="943243" cy="8676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541239" y="1940877"/>
            <a:ext cx="2801470" cy="1140960"/>
          </a:xfrm>
          <a:prstGeom prst="wedgeRoundRectCallout">
            <a:avLst>
              <a:gd name="adj1" fmla="val -59000"/>
              <a:gd name="adj2" fmla="val 12284"/>
              <a:gd name="adj3" fmla="val 16667"/>
            </a:avLst>
          </a:prstGeom>
          <a:solidFill>
            <a:schemeClr val="accent6">
              <a:alpha val="1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answer is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1,589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469752" y="3370998"/>
            <a:ext cx="2852670" cy="1070376"/>
          </a:xfrm>
          <a:prstGeom prst="wedgeRoundRectCallout">
            <a:avLst>
              <a:gd name="adj1" fmla="val 60639"/>
              <a:gd name="adj2" fmla="val 22845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answer is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4,684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object 91"/>
          <p:cNvSpPr/>
          <p:nvPr/>
        </p:nvSpPr>
        <p:spPr>
          <a:xfrm>
            <a:off x="6694926" y="3526970"/>
            <a:ext cx="1294173" cy="9144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4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missing 4-digit number?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le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9917091"/>
                  </p:ext>
                </p:extLst>
              </p:nvPr>
            </p:nvGraphicFramePr>
            <p:xfrm>
              <a:off x="2486135" y="1512705"/>
              <a:ext cx="5076605" cy="4754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15321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32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le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99917091"/>
                  </p:ext>
                </p:extLst>
              </p:nvPr>
            </p:nvGraphicFramePr>
            <p:xfrm>
              <a:off x="2486135" y="1512705"/>
              <a:ext cx="5076605" cy="47548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15321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1015321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___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99" t="-201026" r="-401198" b="-10102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1188720">
                    <a:tc>
                      <a:txBody>
                        <a:bodyPr/>
                        <a:lstStyle/>
                        <a:p>
                          <a:pPr algn="ctr"/>
                          <a:endParaRPr lang="en-GB" sz="32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32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44682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9554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Annie, Mo and Alex are working out the solution to the calculation 6,374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2,823</a:t>
                </a: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Annie’s </a:t>
                </a:r>
                <a:r>
                  <a:rPr lang="en-GB" sz="28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Strategy	                  		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Alex’s </a:t>
                </a: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Strategy</a:t>
                </a: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3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6,000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2,000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8,000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110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8,000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90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8,207</a:t>
                </a:r>
              </a:p>
              <a:p>
                <a:pPr lvl="0">
                  <a:defRPr/>
                </a:pPr>
                <a:endParaRPr lang="en-US" sz="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Mo’s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Strategy</a:t>
                </a:r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b="1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				Who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correct?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955476"/>
              </a:xfrm>
              <a:prstGeom prst="rect">
                <a:avLst/>
              </a:prstGeom>
              <a:blipFill>
                <a:blip r:embed="rId3"/>
                <a:stretch>
                  <a:fillRect l="-1590" t="-1126" b="-1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4697703"/>
                  </p:ext>
                </p:extLst>
              </p:nvPr>
            </p:nvGraphicFramePr>
            <p:xfrm>
              <a:off x="995489" y="4965691"/>
              <a:ext cx="2592000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184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504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504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504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34697703"/>
                  </p:ext>
                </p:extLst>
              </p:nvPr>
            </p:nvGraphicFramePr>
            <p:xfrm>
              <a:off x="995489" y="4965691"/>
              <a:ext cx="2592000" cy="155448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184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176" t="-110465" r="-404706" b="-1313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8055259"/>
                  </p:ext>
                </p:extLst>
              </p:nvPr>
            </p:nvGraphicFramePr>
            <p:xfrm>
              <a:off x="6043612" y="2255178"/>
              <a:ext cx="2592000" cy="3627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184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3108097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742268089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961678605"/>
                      </a:ext>
                    </a:extLst>
                  </a:tr>
                  <a:tr h="377043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7028913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88055259"/>
                  </p:ext>
                </p:extLst>
              </p:nvPr>
            </p:nvGraphicFramePr>
            <p:xfrm>
              <a:off x="6043612" y="2255178"/>
              <a:ext cx="2592000" cy="36271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184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5184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4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176" t="-111765" r="-404706" b="-5341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32310809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742268089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0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961678605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1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7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70289138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9052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reasoning.</a:t>
            </a:r>
          </a:p>
        </p:txBody>
      </p:sp>
      <p:sp>
        <p:nvSpPr>
          <p:cNvPr id="4" name="object 29"/>
          <p:cNvSpPr/>
          <p:nvPr/>
        </p:nvSpPr>
        <p:spPr>
          <a:xfrm flipH="1">
            <a:off x="889549" y="1395397"/>
            <a:ext cx="2167160" cy="170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3563905" y="1299022"/>
            <a:ext cx="4283558" cy="2420044"/>
          </a:xfrm>
          <a:prstGeom prst="wedgeRoundRectCallout">
            <a:avLst>
              <a:gd name="adj1" fmla="val -61140"/>
              <a:gd name="adj2" fmla="val -2018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 add two numbers together I will only ever make up to one exchange in each column.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83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 that there is more than one possible answer for the missing numbers in the hundreds column.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1047690"/>
                  </p:ext>
                </p:extLst>
              </p:nvPr>
            </p:nvGraphicFramePr>
            <p:xfrm>
              <a:off x="1802786" y="1369178"/>
              <a:ext cx="5721420" cy="320282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44284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1047690"/>
                  </p:ext>
                </p:extLst>
              </p:nvPr>
            </p:nvGraphicFramePr>
            <p:xfrm>
              <a:off x="1802786" y="1369178"/>
              <a:ext cx="5721420" cy="3202824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44284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1144284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6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532" t="-202290" r="-401064" b="-1038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8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b="1" dirty="0">
                              <a:solidFill>
                                <a:schemeClr val="accent1"/>
                              </a:solidFill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800706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9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3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5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2762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is performing a column subtraction with two four digit numbers.</a:t>
            </a:r>
          </a:p>
          <a:p>
            <a:pPr lvl="0" fontAlgn="t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larger number has a digit total of 35</a:t>
            </a:r>
          </a:p>
          <a:p>
            <a:pPr lvl="0" fontAlgn="t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smaller number has a digit total of 2</a:t>
            </a:r>
          </a:p>
          <a:p>
            <a:pPr lvl="0" fontAlgn="t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Use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cards to help you find the numbers.</a:t>
            </a:r>
          </a:p>
          <a:p>
            <a:pPr lvl="0" fontAlgn="t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could Eva’s subtraction be?</a:t>
            </a:r>
          </a:p>
          <a:p>
            <a:pPr lvl="0" fontAlgn="t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options can you find?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643" y="1370879"/>
            <a:ext cx="1801092" cy="11398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694" y="1379316"/>
            <a:ext cx="1801092" cy="11398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39" y="1377089"/>
            <a:ext cx="1801092" cy="1139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568" y="1409425"/>
            <a:ext cx="1801092" cy="113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0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510" y="1686665"/>
            <a:ext cx="3494981" cy="331420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50548"/>
            <a:ext cx="8056280" cy="5923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are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counters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value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of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3,470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on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 table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but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some have been  covered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by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the</a:t>
            </a:r>
            <a:r>
              <a:rPr lang="en-GB" sz="2800" spc="-6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splat.</a:t>
            </a: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endParaRPr lang="en-GB" sz="2800" spc="-5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What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is the total of the counters covered?</a:t>
            </a:r>
          </a:p>
          <a:p>
            <a:pPr marR="5080" lvl="0">
              <a:lnSpc>
                <a:spcPct val="91900"/>
              </a:lnSpc>
              <a:spcBef>
                <a:spcPts val="240"/>
              </a:spcBef>
              <a:defRPr/>
            </a:pP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How many different ways can you </a:t>
            </a:r>
            <a:r>
              <a:rPr lang="en-GB" sz="2800" spc="-5" dirty="0" smtClean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make the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missing</a:t>
            </a:r>
            <a:r>
              <a:rPr lang="en-GB" sz="2800" spc="-5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 </a:t>
            </a:r>
            <a:r>
              <a:rPr lang="en-GB" sz="2800" spc="-5" dirty="0">
                <a:solidFill>
                  <a:prstClr val="black"/>
                </a:solidFill>
                <a:latin typeface="Gill Sans MT" panose="020B0502020104020203" pitchFamily="34" charset="0"/>
                <a:cs typeface="Bariol Regular"/>
              </a:rPr>
              <a:t>total?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cs typeface="Bariol Regular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47" y="2405683"/>
            <a:ext cx="867879" cy="8465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455" y="1795070"/>
            <a:ext cx="867879" cy="84650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667" y="3420098"/>
            <a:ext cx="867879" cy="8465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182" y="1621913"/>
            <a:ext cx="867879" cy="8465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142" y="2819210"/>
            <a:ext cx="867879" cy="8465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726" y="3930776"/>
            <a:ext cx="867879" cy="84650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704" y="4561095"/>
            <a:ext cx="867879" cy="84650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816" y="4266601"/>
            <a:ext cx="867879" cy="84650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59" y="1406434"/>
            <a:ext cx="867879" cy="84650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11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>
              <a:defRPr/>
            </a:pPr>
            <a:endParaRPr lang="en-GB" sz="2800" dirty="0" smtClean="0">
              <a:latin typeface="Gill Sans MT" panose="020B0502020104020203" pitchFamily="34" charset="0"/>
            </a:endParaRP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endParaRPr lang="en-GB" sz="2800" dirty="0" smtClean="0">
              <a:latin typeface="Gill Sans MT" panose="020B0502020104020203" pitchFamily="34" charset="0"/>
            </a:endParaRP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1,235 </a:t>
            </a:r>
            <a:r>
              <a:rPr lang="en-GB" sz="2800" dirty="0">
                <a:latin typeface="Gill Sans MT" panose="020B0502020104020203" pitchFamily="34" charset="0"/>
              </a:rPr>
              <a:t>people go on a school trip. </a:t>
            </a: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>
                <a:latin typeface="Gill Sans MT" panose="020B0502020104020203" pitchFamily="34" charset="0"/>
              </a:rPr>
              <a:t>There are 1,179 children and 27 teachers. </a:t>
            </a:r>
            <a:r>
              <a:rPr lang="en-GB" sz="2800" dirty="0" smtClean="0">
                <a:latin typeface="Gill Sans MT" panose="020B0502020104020203" pitchFamily="34" charset="0"/>
              </a:rPr>
              <a:t> </a:t>
            </a: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 smtClean="0">
                <a:latin typeface="Gill Sans MT" panose="020B0502020104020203" pitchFamily="34" charset="0"/>
              </a:rPr>
              <a:t>The </a:t>
            </a:r>
            <a:r>
              <a:rPr lang="en-GB" sz="2800" dirty="0">
                <a:latin typeface="Gill Sans MT" panose="020B0502020104020203" pitchFamily="34" charset="0"/>
              </a:rPr>
              <a:t>rest are parents.</a:t>
            </a: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>
                <a:latin typeface="Gill Sans MT" panose="020B0502020104020203" pitchFamily="34" charset="0"/>
              </a:rPr>
              <a:t>How many parents are there?</a:t>
            </a:r>
          </a:p>
          <a:p>
            <a:pPr lvl="0" fontAlgn="t">
              <a:defRPr/>
            </a:pPr>
            <a:endParaRPr lang="en-GB" sz="2800" dirty="0">
              <a:latin typeface="Gill Sans MT" panose="020B0502020104020203" pitchFamily="34" charset="0"/>
            </a:endParaRPr>
          </a:p>
          <a:p>
            <a:pPr lvl="0" fontAlgn="t">
              <a:defRPr/>
            </a:pPr>
            <a:r>
              <a:rPr lang="en-GB" sz="2800" dirty="0">
                <a:latin typeface="Gill Sans MT" panose="020B0502020104020203" pitchFamily="34" charset="0"/>
              </a:rPr>
              <a:t>Explain your method to a friend.</a:t>
            </a:r>
          </a:p>
        </p:txBody>
      </p:sp>
      <p:sp>
        <p:nvSpPr>
          <p:cNvPr id="4" name="object 5"/>
          <p:cNvSpPr/>
          <p:nvPr/>
        </p:nvSpPr>
        <p:spPr>
          <a:xfrm>
            <a:off x="3624886" y="736900"/>
            <a:ext cx="2656229" cy="19017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21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0016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Find the missing numbers that could go  into the spaces.</a:t>
                </a: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Give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reasons for your answers.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3600" dirty="0">
                    <a:solidFill>
                      <a:prstClr val="black"/>
                    </a:solidFill>
                  </a:rPr>
                  <a:t>____ </a:t>
                </a:r>
                <a14:m>
                  <m:oMath xmlns:m="http://schemas.openxmlformats.org/officeDocument/2006/math">
                    <m:r>
                      <a:rPr lang="en-US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1,345  </a:t>
                </a:r>
                <a14:m>
                  <m:oMath xmlns:m="http://schemas.openxmlformats.org/officeDocument/2006/math">
                    <m:r>
                      <a:rPr lang="en-US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3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4__6</a:t>
                </a:r>
              </a:p>
              <a:p>
                <a:pPr lvl="0">
                  <a:defRPr/>
                </a:pPr>
                <a:endParaRPr lang="en-US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the greatest number that could go in the first space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1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 smallest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1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many possible answers could you  have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1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 pattern between the  numbers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1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method did you use?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001643"/>
              </a:xfrm>
              <a:prstGeom prst="rect">
                <a:avLst/>
              </a:prstGeom>
              <a:blipFill>
                <a:blip r:embed="rId3"/>
                <a:stretch>
                  <a:fillRect l="-1590" t="-1118" r="-113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5344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and Tommy solve a problem.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Amir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correct?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Why is one of the answers wrong?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722" y="1551114"/>
            <a:ext cx="1404240" cy="9995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159" y="3210606"/>
            <a:ext cx="1498394" cy="113631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2603249" y="3210606"/>
            <a:ext cx="4307001" cy="1437506"/>
          </a:xfrm>
          <a:prstGeom prst="wedgeRoundRectCallout">
            <a:avLst>
              <a:gd name="adj1" fmla="val -63584"/>
              <a:gd name="adj2" fmla="val 20506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 subtract 546 from 3,232 my answer is 2,686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213463" y="1332116"/>
            <a:ext cx="4179661" cy="1437506"/>
          </a:xfrm>
          <a:prstGeom prst="wedgeRoundRectCallout">
            <a:avLst>
              <a:gd name="adj1" fmla="val 64887"/>
              <a:gd name="adj2" fmla="val 20506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I subtract 546 from 3,232 my answer is 2,714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4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were 2,114 visitors to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museum on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Saturday.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650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more people visited the museum  on Saturday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than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Sunday.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Altogether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people visited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museum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over the two days?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need to do first to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solve this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problem?</a:t>
            </a:r>
          </a:p>
        </p:txBody>
      </p:sp>
      <p:sp>
        <p:nvSpPr>
          <p:cNvPr id="4" name="object 7"/>
          <p:cNvSpPr/>
          <p:nvPr/>
        </p:nvSpPr>
        <p:spPr>
          <a:xfrm>
            <a:off x="3985578" y="2069819"/>
            <a:ext cx="2323782" cy="24891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517878"/>
            <a:ext cx="891801" cy="893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469" y="718695"/>
            <a:ext cx="166268" cy="246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84" y="1681852"/>
            <a:ext cx="190020" cy="956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698" y="1681852"/>
            <a:ext cx="1189788" cy="11725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3534696"/>
            <a:ext cx="1019051" cy="9939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548" y="3534697"/>
            <a:ext cx="1019051" cy="9939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578" y="4602087"/>
            <a:ext cx="1019051" cy="99395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9435" y="4602087"/>
            <a:ext cx="1019051" cy="99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£1,000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buys a scooter for £345 and a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skateboard for £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110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money does he have left?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3 different methods of finding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answer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completed each one.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is the most effective method?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object 5"/>
          <p:cNvSpPr/>
          <p:nvPr/>
        </p:nvSpPr>
        <p:spPr>
          <a:xfrm>
            <a:off x="3703651" y="863691"/>
            <a:ext cx="1371581" cy="1160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55289" y="1044524"/>
            <a:ext cx="1272082" cy="7986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504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Look at each pair of calculations.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one out of each pair has the same difference as 2,450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1,830?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When is it useful to use difference to solve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subtractions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2347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33423761"/>
                  </p:ext>
                </p:extLst>
              </p:nvPr>
            </p:nvGraphicFramePr>
            <p:xfrm>
              <a:off x="2650792" y="2237010"/>
              <a:ext cx="4533798" cy="29326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66899">
                      <a:extLst>
                        <a:ext uri="{9D8B030D-6E8A-4147-A177-3AD203B41FA5}">
                          <a16:colId xmlns:a16="http://schemas.microsoft.com/office/drawing/2014/main" val="3621257298"/>
                        </a:ext>
                      </a:extLst>
                    </a:gridCol>
                    <a:gridCol w="2266899">
                      <a:extLst>
                        <a:ext uri="{9D8B030D-6E8A-4147-A177-3AD203B41FA5}">
                          <a16:colId xmlns:a16="http://schemas.microsoft.com/office/drawing/2014/main" val="57859480"/>
                        </a:ext>
                      </a:extLst>
                    </a:gridCol>
                  </a:tblGrid>
                  <a:tr h="9775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2,451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1,831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2,451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1,829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107939398"/>
                      </a:ext>
                    </a:extLst>
                  </a:tr>
                  <a:tr h="9775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2,500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1,880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2,500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1,780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530274434"/>
                      </a:ext>
                    </a:extLst>
                  </a:tr>
                  <a:tr h="9775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2,449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1,829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2,449</a:t>
                          </a:r>
                          <a:r>
                            <a:rPr lang="en-GB" sz="2800" baseline="0" dirty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</m:oMath>
                          </a14:m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 1,831</a:t>
                          </a: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495127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33423761"/>
                  </p:ext>
                </p:extLst>
              </p:nvPr>
            </p:nvGraphicFramePr>
            <p:xfrm>
              <a:off x="2650792" y="2237010"/>
              <a:ext cx="4533798" cy="293262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266899">
                      <a:extLst>
                        <a:ext uri="{9D8B030D-6E8A-4147-A177-3AD203B41FA5}">
                          <a16:colId xmlns:a16="http://schemas.microsoft.com/office/drawing/2014/main" val="3621257298"/>
                        </a:ext>
                      </a:extLst>
                    </a:gridCol>
                    <a:gridCol w="2266899">
                      <a:extLst>
                        <a:ext uri="{9D8B030D-6E8A-4147-A177-3AD203B41FA5}">
                          <a16:colId xmlns:a16="http://schemas.microsoft.com/office/drawing/2014/main" val="57859480"/>
                        </a:ext>
                      </a:extLst>
                    </a:gridCol>
                  </a:tblGrid>
                  <a:tr h="9775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r="-99732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269" b="-2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107939398"/>
                      </a:ext>
                    </a:extLst>
                  </a:tr>
                  <a:tr h="9775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00000" r="-99732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269" t="-100000" b="-1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30274434"/>
                      </a:ext>
                    </a:extLst>
                  </a:tr>
                  <a:tr h="9775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200000" r="-997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00269" t="-20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4951274"/>
                      </a:ext>
                    </a:extLst>
                  </a:tr>
                </a:tbl>
              </a:graphicData>
            </a:graphic>
          </p:graphicFrame>
        </mc:Fallback>
      </mc:AlternateContent>
      <p:cxnSp>
        <p:nvCxnSpPr>
          <p:cNvPr id="6" name="Straight Connector 5"/>
          <p:cNvCxnSpPr/>
          <p:nvPr/>
        </p:nvCxnSpPr>
        <p:spPr>
          <a:xfrm flipV="1">
            <a:off x="2990409" y="4245429"/>
            <a:ext cx="3932905" cy="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990409" y="3213061"/>
            <a:ext cx="3906780" cy="40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56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Game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aim of the game is to get a number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as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close to 5,000 as possible.</a:t>
            </a:r>
          </a:p>
          <a:p>
            <a:pPr lvl="0">
              <a:defRPr/>
            </a:pP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child rolls a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1-6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die and chooses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where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 put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 on their grid.</a:t>
            </a:r>
          </a:p>
          <a:p>
            <a:pPr lvl="0">
              <a:defRPr/>
            </a:pPr>
            <a:endParaRPr lang="en-US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Once they have each filled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their grid, they add up their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totals to see who is the 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closest.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0211664"/>
                  </p:ext>
                </p:extLst>
              </p:nvPr>
            </p:nvGraphicFramePr>
            <p:xfrm>
              <a:off x="5541157" y="3770055"/>
              <a:ext cx="3060000" cy="216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120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right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00211664"/>
                  </p:ext>
                </p:extLst>
              </p:nvPr>
            </p:nvGraphicFramePr>
            <p:xfrm>
              <a:off x="5541157" y="3770055"/>
              <a:ext cx="3060000" cy="2160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12000">
                      <a:extLst>
                        <a:ext uri="{9D8B030D-6E8A-4147-A177-3AD203B41FA5}">
                          <a16:colId xmlns:a16="http://schemas.microsoft.com/office/drawing/2014/main" val="1406424704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1902022170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2959293089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654572974"/>
                        </a:ext>
                      </a:extLst>
                    </a:gridCol>
                    <a:gridCol w="612000">
                      <a:extLst>
                        <a:ext uri="{9D8B030D-6E8A-4147-A177-3AD203B41FA5}">
                          <a16:colId xmlns:a16="http://schemas.microsoft.com/office/drawing/2014/main" val="1350575849"/>
                        </a:ext>
                      </a:extLst>
                    </a:gridCol>
                  </a:tblGrid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Th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H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T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b="1" dirty="0">
                              <a:latin typeface="Gill Sans MT" panose="020B0502020104020203" pitchFamily="34" charset="0"/>
                            </a:rPr>
                            <a:t>O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587090033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3112693169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990" t="-203409" r="-400990" b="-1045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>
                              <a:latin typeface="Gill Sans MT" panose="020B0502020104020203" pitchFamily="34" charset="0"/>
                            </a:rPr>
                            <a:t>?</a:t>
                          </a: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62487617"/>
                      </a:ext>
                    </a:extLst>
                  </a:tr>
                  <a:tr h="540000"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2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8503235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object 6"/>
          <p:cNvSpPr/>
          <p:nvPr/>
        </p:nvSpPr>
        <p:spPr>
          <a:xfrm>
            <a:off x="3090685" y="451783"/>
            <a:ext cx="1460861" cy="13800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27127" y="451783"/>
            <a:ext cx="1514030" cy="14302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313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estimated answer to a calculation is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3,400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numbers in the calculation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were rounded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 the nearest 100 to find an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estimate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could the numbers be in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original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calculation?</a:t>
            </a:r>
          </a:p>
        </p:txBody>
      </p:sp>
    </p:spTree>
    <p:extLst>
      <p:ext uri="{BB962C8B-B14F-4D97-AF65-F5344CB8AC3E}">
        <p14:creationId xmlns:p14="http://schemas.microsoft.com/office/powerpoint/2010/main" val="386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number cards and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three calculations with an estimated answer of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2,500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684389" y="2029948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1,295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315110" y="2045911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1,120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684389" y="3448291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4,002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315109" y="3487176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1,489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684389" y="4866634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3,812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15110" y="4866633"/>
            <a:ext cx="2169907" cy="113324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1,449</a:t>
            </a:r>
          </a:p>
        </p:txBody>
      </p:sp>
    </p:spTree>
    <p:extLst>
      <p:ext uri="{BB962C8B-B14F-4D97-AF65-F5344CB8AC3E}">
        <p14:creationId xmlns:p14="http://schemas.microsoft.com/office/powerpoint/2010/main" val="314376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Here is a number sentence.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350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278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250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Add the numbers in different orders to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find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 answer.</a:t>
                </a:r>
              </a:p>
              <a:p>
                <a:pPr lvl="0">
                  <a:defRPr/>
                </a:pPr>
                <a:endParaRPr lang="en-US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order of adding easier? Why?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Create a rule when adding more than one number of what to look for in a number.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4832092"/>
              </a:xfrm>
              <a:prstGeom prst="rect">
                <a:avLst/>
              </a:prstGeom>
              <a:blipFill>
                <a:blip r:embed="rId3"/>
                <a:stretch>
                  <a:fillRect l="-1590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583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940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completed an addition and then used the inverse to check my calculation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When I checked my calculation, the answer was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3,800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One of the other numbers was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5,200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could the calculation be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3,800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940088"/>
              </a:xfrm>
              <a:prstGeom prst="rect">
                <a:avLst/>
              </a:prstGeom>
              <a:blipFill>
                <a:blip r:embed="rId3"/>
                <a:stretch>
                  <a:fillRect l="-1590" t="-11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1968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In the number square below,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horizontal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row and vertical column adds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up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 1,200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numbers.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option?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Check the rows and columns using the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inverse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adding the numbers in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different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orders.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04982"/>
              </p:ext>
            </p:extLst>
          </p:nvPr>
        </p:nvGraphicFramePr>
        <p:xfrm>
          <a:off x="3593069" y="2679466"/>
          <a:ext cx="2719863" cy="26501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6621">
                  <a:extLst>
                    <a:ext uri="{9D8B030D-6E8A-4147-A177-3AD203B41FA5}">
                      <a16:colId xmlns:a16="http://schemas.microsoft.com/office/drawing/2014/main" val="2055618155"/>
                    </a:ext>
                  </a:extLst>
                </a:gridCol>
                <a:gridCol w="906621">
                  <a:extLst>
                    <a:ext uri="{9D8B030D-6E8A-4147-A177-3AD203B41FA5}">
                      <a16:colId xmlns:a16="http://schemas.microsoft.com/office/drawing/2014/main" val="2512426578"/>
                    </a:ext>
                  </a:extLst>
                </a:gridCol>
                <a:gridCol w="906621">
                  <a:extLst>
                    <a:ext uri="{9D8B030D-6E8A-4147-A177-3AD203B41FA5}">
                      <a16:colId xmlns:a16="http://schemas.microsoft.com/office/drawing/2014/main" val="4082875195"/>
                    </a:ext>
                  </a:extLst>
                </a:gridCol>
              </a:tblGrid>
              <a:tr h="883393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897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70382816"/>
                  </a:ext>
                </a:extLst>
              </a:tr>
              <a:tr h="883393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832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8852873"/>
                  </a:ext>
                </a:extLst>
              </a:tr>
              <a:tr h="883393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26179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61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www.w3.org/XML/1998/namespace"/>
    <ds:schemaRef ds:uri="522d4c35-b548-4432-90ae-af4376e1c4b4"/>
    <ds:schemaRef ds:uri="http://purl.org/dc/terms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1929</TotalTime>
  <Words>971</Words>
  <Application>Microsoft Office PowerPoint</Application>
  <PresentationFormat>A4 Paper (210x297 mm)</PresentationFormat>
  <Paragraphs>412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77</cp:revision>
  <dcterms:created xsi:type="dcterms:W3CDTF">2019-02-04T08:17:32Z</dcterms:created>
  <dcterms:modified xsi:type="dcterms:W3CDTF">2019-09-11T10:38:59Z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