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2"/>
  </p:notesMasterIdLst>
  <p:sldIdLst>
    <p:sldId id="271" r:id="rId6"/>
    <p:sldId id="410" r:id="rId7"/>
    <p:sldId id="411" r:id="rId8"/>
    <p:sldId id="412" r:id="rId9"/>
    <p:sldId id="413" r:id="rId10"/>
    <p:sldId id="414" r:id="rId11"/>
    <p:sldId id="425" r:id="rId12"/>
    <p:sldId id="415" r:id="rId13"/>
    <p:sldId id="416" r:id="rId14"/>
    <p:sldId id="417" r:id="rId15"/>
    <p:sldId id="418" r:id="rId16"/>
    <p:sldId id="419" r:id="rId17"/>
    <p:sldId id="421" r:id="rId18"/>
    <p:sldId id="422" r:id="rId19"/>
    <p:sldId id="423" r:id="rId20"/>
    <p:sldId id="424" r:id="rId2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>
        <p:scale>
          <a:sx n="62" d="100"/>
          <a:sy n="62" d="100"/>
        </p:scale>
        <p:origin x="696" y="234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6875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0087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1788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9729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7917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5954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1449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7073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1093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935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3385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992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2928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2705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Block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Percentages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7205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In a Maths test, Tommy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answered 62% of the questions correctly.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Rosie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answered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of the questions correctly.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Who answered more questions correctly?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Explain your answer.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720506"/>
              </a:xfrm>
              <a:prstGeom prst="rect">
                <a:avLst/>
              </a:prstGeom>
              <a:blipFill>
                <a:blip r:embed="rId3"/>
                <a:stretch>
                  <a:fillRect l="-1590" t="-1803" r="-2422" b="-37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2265016"/>
              </p:ext>
            </p:extLst>
          </p:nvPr>
        </p:nvGraphicFramePr>
        <p:xfrm>
          <a:off x="10506636" y="736900"/>
          <a:ext cx="396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66510869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27935915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91774597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15518408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0930107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0358664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91304173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511355579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35900552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444559917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76285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191401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744128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146082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399128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17382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835127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68030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989755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10297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Amir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thinks that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18</a:t>
                </a:r>
                <a:r>
                  <a:rPr lang="en-US" sz="2800" dirty="0">
                    <a:solidFill>
                      <a:prstClr val="black"/>
                    </a:solidFill>
                  </a:rPr>
                  <a:t>%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of the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grid has been shaded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Dora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thinks that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36</a:t>
                </a:r>
                <a:r>
                  <a:rPr lang="en-GB" sz="2800" dirty="0">
                    <a:solidFill>
                      <a:prstClr val="black"/>
                    </a:solidFill>
                  </a:rPr>
                  <a:t>%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of the grid has been shaded.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Who do you agree with?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reasoning.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7259769"/>
              </p:ext>
            </p:extLst>
          </p:nvPr>
        </p:nvGraphicFramePr>
        <p:xfrm>
          <a:off x="2694053" y="736900"/>
          <a:ext cx="4660770" cy="23303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6077">
                  <a:extLst>
                    <a:ext uri="{9D8B030D-6E8A-4147-A177-3AD203B41FA5}">
                      <a16:colId xmlns:a16="http://schemas.microsoft.com/office/drawing/2014/main" val="2499699062"/>
                    </a:ext>
                  </a:extLst>
                </a:gridCol>
                <a:gridCol w="466077">
                  <a:extLst>
                    <a:ext uri="{9D8B030D-6E8A-4147-A177-3AD203B41FA5}">
                      <a16:colId xmlns:a16="http://schemas.microsoft.com/office/drawing/2014/main" val="250270488"/>
                    </a:ext>
                  </a:extLst>
                </a:gridCol>
                <a:gridCol w="466077">
                  <a:extLst>
                    <a:ext uri="{9D8B030D-6E8A-4147-A177-3AD203B41FA5}">
                      <a16:colId xmlns:a16="http://schemas.microsoft.com/office/drawing/2014/main" val="3264783616"/>
                    </a:ext>
                  </a:extLst>
                </a:gridCol>
                <a:gridCol w="466077">
                  <a:extLst>
                    <a:ext uri="{9D8B030D-6E8A-4147-A177-3AD203B41FA5}">
                      <a16:colId xmlns:a16="http://schemas.microsoft.com/office/drawing/2014/main" val="3635548282"/>
                    </a:ext>
                  </a:extLst>
                </a:gridCol>
                <a:gridCol w="466077">
                  <a:extLst>
                    <a:ext uri="{9D8B030D-6E8A-4147-A177-3AD203B41FA5}">
                      <a16:colId xmlns:a16="http://schemas.microsoft.com/office/drawing/2014/main" val="4097309886"/>
                    </a:ext>
                  </a:extLst>
                </a:gridCol>
                <a:gridCol w="466077">
                  <a:extLst>
                    <a:ext uri="{9D8B030D-6E8A-4147-A177-3AD203B41FA5}">
                      <a16:colId xmlns:a16="http://schemas.microsoft.com/office/drawing/2014/main" val="3657561169"/>
                    </a:ext>
                  </a:extLst>
                </a:gridCol>
                <a:gridCol w="466077">
                  <a:extLst>
                    <a:ext uri="{9D8B030D-6E8A-4147-A177-3AD203B41FA5}">
                      <a16:colId xmlns:a16="http://schemas.microsoft.com/office/drawing/2014/main" val="1011686919"/>
                    </a:ext>
                  </a:extLst>
                </a:gridCol>
                <a:gridCol w="466077">
                  <a:extLst>
                    <a:ext uri="{9D8B030D-6E8A-4147-A177-3AD203B41FA5}">
                      <a16:colId xmlns:a16="http://schemas.microsoft.com/office/drawing/2014/main" val="1970103022"/>
                    </a:ext>
                  </a:extLst>
                </a:gridCol>
                <a:gridCol w="466077">
                  <a:extLst>
                    <a:ext uri="{9D8B030D-6E8A-4147-A177-3AD203B41FA5}">
                      <a16:colId xmlns:a16="http://schemas.microsoft.com/office/drawing/2014/main" val="2305123931"/>
                    </a:ext>
                  </a:extLst>
                </a:gridCol>
                <a:gridCol w="466077">
                  <a:extLst>
                    <a:ext uri="{9D8B030D-6E8A-4147-A177-3AD203B41FA5}">
                      <a16:colId xmlns:a16="http://schemas.microsoft.com/office/drawing/2014/main" val="3540311473"/>
                    </a:ext>
                  </a:extLst>
                </a:gridCol>
              </a:tblGrid>
              <a:tr h="466077"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extLst>
                  <a:ext uri="{0D108BD9-81ED-4DB2-BD59-A6C34878D82A}">
                    <a16:rowId xmlns:a16="http://schemas.microsoft.com/office/drawing/2014/main" val="2704763432"/>
                  </a:ext>
                </a:extLst>
              </a:tr>
              <a:tr h="466077"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extLst>
                  <a:ext uri="{0D108BD9-81ED-4DB2-BD59-A6C34878D82A}">
                    <a16:rowId xmlns:a16="http://schemas.microsoft.com/office/drawing/2014/main" val="1771936585"/>
                  </a:ext>
                </a:extLst>
              </a:tr>
              <a:tr h="466077"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extLst>
                  <a:ext uri="{0D108BD9-81ED-4DB2-BD59-A6C34878D82A}">
                    <a16:rowId xmlns:a16="http://schemas.microsoft.com/office/drawing/2014/main" val="749405806"/>
                  </a:ext>
                </a:extLst>
              </a:tr>
              <a:tr h="466077"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extLst>
                  <a:ext uri="{0D108BD9-81ED-4DB2-BD59-A6C34878D82A}">
                    <a16:rowId xmlns:a16="http://schemas.microsoft.com/office/drawing/2014/main" val="1179009462"/>
                  </a:ext>
                </a:extLst>
              </a:tr>
              <a:tr h="466077"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marL="157845" marR="157845" marT="78922" marB="78922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157845" marR="157845" marT="78922" marB="78922"/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marL="157845" marR="157845" marT="78922" marB="78922"/>
                </a:tc>
                <a:extLst>
                  <a:ext uri="{0D108BD9-81ED-4DB2-BD59-A6C34878D82A}">
                    <a16:rowId xmlns:a16="http://schemas.microsoft.com/office/drawing/2014/main" val="7813024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557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18158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Amir says 0.3 is less than 12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%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because 3 is less than 12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why Amir is wrong.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1815882"/>
              </a:xfrm>
              <a:prstGeom prst="rect">
                <a:avLst/>
              </a:prstGeom>
              <a:blipFill>
                <a:blip r:embed="rId3"/>
                <a:stretch>
                  <a:fillRect l="-1590" t="-3691" b="-83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4574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the part-whole model.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can you complete it?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6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create your own version with different values?      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413105" y="2538330"/>
            <a:ext cx="2517475" cy="2466938"/>
            <a:chOff x="3993165" y="481192"/>
            <a:chExt cx="2517475" cy="2466938"/>
          </a:xfrm>
        </p:grpSpPr>
        <p:grpSp>
          <p:nvGrpSpPr>
            <p:cNvPr id="8" name="Group 7"/>
            <p:cNvGrpSpPr/>
            <p:nvPr/>
          </p:nvGrpSpPr>
          <p:grpSpPr>
            <a:xfrm>
              <a:off x="3993165" y="481192"/>
              <a:ext cx="2517475" cy="2466938"/>
              <a:chOff x="7020751" y="1"/>
              <a:chExt cx="5720562" cy="5605726"/>
            </a:xfrm>
          </p:grpSpPr>
          <p:grpSp>
            <p:nvGrpSpPr>
              <p:cNvPr id="10" name="Group 9"/>
              <p:cNvGrpSpPr/>
              <p:nvPr/>
            </p:nvGrpSpPr>
            <p:grpSpPr>
              <a:xfrm rot="16200000">
                <a:off x="7131180" y="-4407"/>
                <a:ext cx="5605726" cy="5614541"/>
                <a:chOff x="3282511" y="219118"/>
                <a:chExt cx="5605726" cy="5614541"/>
              </a:xfrm>
            </p:grpSpPr>
            <p:sp>
              <p:nvSpPr>
                <p:cNvPr id="13" name="Oval 12"/>
                <p:cNvSpPr/>
                <p:nvPr/>
              </p:nvSpPr>
              <p:spPr>
                <a:xfrm>
                  <a:off x="4918642" y="219118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4" name="Oval 13"/>
                <p:cNvSpPr/>
                <p:nvPr/>
              </p:nvSpPr>
              <p:spPr>
                <a:xfrm>
                  <a:off x="3282511" y="3435955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" name="Oval 14"/>
                <p:cNvSpPr/>
                <p:nvPr/>
              </p:nvSpPr>
              <p:spPr>
                <a:xfrm>
                  <a:off x="6490533" y="3421621"/>
                  <a:ext cx="2397704" cy="239770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cxnSp>
              <p:nvCxnSpPr>
                <p:cNvPr id="16" name="Straight Connector 15"/>
                <p:cNvCxnSpPr>
                  <a:stCxn id="13" idx="3"/>
                  <a:endCxn id="14" idx="0"/>
                </p:cNvCxnSpPr>
                <p:nvPr/>
              </p:nvCxnSpPr>
              <p:spPr>
                <a:xfrm flipH="1">
                  <a:off x="4494063" y="2265686"/>
                  <a:ext cx="775715" cy="1170269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" name="Straight Connector 16"/>
                <p:cNvCxnSpPr>
                  <a:stCxn id="13" idx="5"/>
                  <a:endCxn id="15" idx="0"/>
                </p:cNvCxnSpPr>
                <p:nvPr/>
              </p:nvCxnSpPr>
              <p:spPr>
                <a:xfrm>
                  <a:off x="6965210" y="2265686"/>
                  <a:ext cx="724175" cy="1155935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1" name="TextBox 10"/>
              <p:cNvSpPr txBox="1"/>
              <p:nvPr/>
            </p:nvSpPr>
            <p:spPr>
              <a:xfrm>
                <a:off x="7020751" y="2224305"/>
                <a:ext cx="2519656" cy="118893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2800" dirty="0" smtClean="0">
                    <a:latin typeface="Gill Sans MT" panose="020B0502020104020203" pitchFamily="34" charset="0"/>
                  </a:rPr>
                  <a:t>100%</a:t>
                </a:r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10350056" y="604385"/>
                <a:ext cx="2352323" cy="118893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2800" dirty="0" smtClean="0">
                    <a:latin typeface="Gill Sans MT" panose="020B0502020104020203" pitchFamily="34" charset="0"/>
                  </a:rPr>
                  <a:t>A</a:t>
                </a:r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p:grpSp>
        <p:sp>
          <p:nvSpPr>
            <p:cNvPr id="9" name="TextBox 8"/>
            <p:cNvSpPr txBox="1"/>
            <p:nvPr/>
          </p:nvSpPr>
          <p:spPr>
            <a:xfrm>
              <a:off x="5455469" y="2161613"/>
              <a:ext cx="1038037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800" dirty="0" smtClean="0">
                  <a:latin typeface="Gill Sans MT" panose="020B0502020104020203" pitchFamily="34" charset="0"/>
                </a:rPr>
                <a:t>0.7</a:t>
              </a:r>
              <a:endParaRPr lang="en-GB" sz="2800" dirty="0">
                <a:latin typeface="Gill Sans MT" panose="020B0502020104020203" pitchFamily="34" charset="0"/>
              </a:endParaRPr>
            </a:p>
          </p:txBody>
        </p:sp>
      </p:grpSp>
      <p:sp>
        <p:nvSpPr>
          <p:cNvPr id="18" name="Oval 17"/>
          <p:cNvSpPr/>
          <p:nvPr/>
        </p:nvSpPr>
        <p:spPr>
          <a:xfrm rot="16200000">
            <a:off x="5283920" y="3276080"/>
            <a:ext cx="1055169" cy="1055169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 rot="16200000">
            <a:off x="5277612" y="1864311"/>
            <a:ext cx="1055169" cy="1055169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>
            <a:endCxn id="18" idx="0"/>
          </p:cNvCxnSpPr>
          <p:nvPr/>
        </p:nvCxnSpPr>
        <p:spPr>
          <a:xfrm rot="16200000" flipH="1">
            <a:off x="4855731" y="3369886"/>
            <a:ext cx="341373" cy="51500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endCxn id="19" idx="0"/>
          </p:cNvCxnSpPr>
          <p:nvPr/>
        </p:nvCxnSpPr>
        <p:spPr>
          <a:xfrm rot="16200000">
            <a:off x="4863917" y="2296892"/>
            <a:ext cx="318691" cy="5086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 rot="16200000">
            <a:off x="6703255" y="4013528"/>
            <a:ext cx="1055169" cy="1055169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 rot="16200000">
            <a:off x="6696947" y="2601759"/>
            <a:ext cx="1055169" cy="1055169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4" name="Straight Connector 23"/>
          <p:cNvCxnSpPr>
            <a:endCxn id="22" idx="0"/>
          </p:cNvCxnSpPr>
          <p:nvPr/>
        </p:nvCxnSpPr>
        <p:spPr>
          <a:xfrm rot="16200000" flipH="1">
            <a:off x="6275066" y="4107334"/>
            <a:ext cx="341373" cy="51500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endCxn id="23" idx="0"/>
          </p:cNvCxnSpPr>
          <p:nvPr/>
        </p:nvCxnSpPr>
        <p:spPr>
          <a:xfrm rot="16200000">
            <a:off x="6283252" y="3034340"/>
            <a:ext cx="318691" cy="5086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5286133" y="3574272"/>
            <a:ext cx="1108837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B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719688" y="2867733"/>
            <a:ext cx="103519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10%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748437" y="4275833"/>
            <a:ext cx="1038037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C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9" name="TextBox 28"/>
              <p:cNvSpPr txBox="1"/>
              <p:nvPr/>
            </p:nvSpPr>
            <p:spPr>
              <a:xfrm>
                <a:off x="5328168" y="1930321"/>
                <a:ext cx="1004613" cy="898964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2800" b="0" i="1" dirty="0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8168" y="1930321"/>
                <a:ext cx="1004613" cy="89896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73504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fractions can you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make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using the digit cards?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of the fractions can you convert into decimals and percentages?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698098" y="2196148"/>
            <a:ext cx="735448" cy="776347"/>
          </a:xfrm>
          <a:prstGeom prst="roundRect">
            <a:avLst/>
          </a:prstGeom>
          <a:solidFill>
            <a:srgbClr val="FFC000">
              <a:alpha val="20000"/>
            </a:srgbClr>
          </a:solidFill>
          <a:ln w="25400">
            <a:solidFill>
              <a:srgbClr val="FFC000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490073" y="2196148"/>
            <a:ext cx="735448" cy="776347"/>
          </a:xfrm>
          <a:prstGeom prst="roundRect">
            <a:avLst/>
          </a:prstGeom>
          <a:solidFill>
            <a:srgbClr val="FFC000">
              <a:alpha val="20000"/>
            </a:srgbClr>
          </a:solidFill>
          <a:ln w="25400">
            <a:solidFill>
              <a:srgbClr val="FFC000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82048" y="2196148"/>
            <a:ext cx="735448" cy="776347"/>
          </a:xfrm>
          <a:prstGeom prst="roundRect">
            <a:avLst/>
          </a:prstGeom>
          <a:solidFill>
            <a:srgbClr val="FFC000">
              <a:alpha val="20000"/>
            </a:srgbClr>
          </a:solidFill>
          <a:ln w="25400">
            <a:solidFill>
              <a:srgbClr val="FFC000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074023" y="2196148"/>
            <a:ext cx="735448" cy="776347"/>
          </a:xfrm>
          <a:prstGeom prst="roundRect">
            <a:avLst/>
          </a:prstGeom>
          <a:solidFill>
            <a:srgbClr val="FFC000">
              <a:alpha val="20000"/>
            </a:srgbClr>
          </a:solidFill>
          <a:ln w="25400">
            <a:solidFill>
              <a:srgbClr val="FFC000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865998" y="2196148"/>
            <a:ext cx="735448" cy="776347"/>
          </a:xfrm>
          <a:prstGeom prst="roundRect">
            <a:avLst/>
          </a:prstGeom>
          <a:solidFill>
            <a:srgbClr val="FFC000">
              <a:alpha val="20000"/>
            </a:srgbClr>
          </a:solidFill>
          <a:ln w="25400">
            <a:solidFill>
              <a:srgbClr val="FFC000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657974" y="2196147"/>
            <a:ext cx="735448" cy="776347"/>
          </a:xfrm>
          <a:prstGeom prst="roundRect">
            <a:avLst/>
          </a:prstGeom>
          <a:solidFill>
            <a:srgbClr val="FFC000">
              <a:alpha val="20000"/>
            </a:srgbClr>
          </a:solidFill>
          <a:ln w="25400">
            <a:solidFill>
              <a:srgbClr val="FFC000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253300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7205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In his first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Geography test,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Mo scored 38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%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In the next test he scored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16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40</m:t>
                        </m:r>
                      </m:den>
                    </m:f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Did Mo improve his score?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answer.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720506"/>
              </a:xfrm>
              <a:prstGeom prst="rect">
                <a:avLst/>
              </a:prstGeom>
              <a:blipFill>
                <a:blip r:embed="rId3"/>
                <a:stretch>
                  <a:fillRect l="-1590" t="-180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3232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61211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month did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Eva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save the most money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</a:t>
                </a:r>
              </a:p>
              <a:p>
                <a:pPr lvl="0">
                  <a:defRPr/>
                </a:pPr>
                <a:endParaRPr lang="en-GB" sz="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Estimate your answer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using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your knowledge of fractions, decimals and percentages.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why you have chosen that month.</a:t>
                </a:r>
              </a:p>
              <a:p>
                <a:pPr lvl="0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In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January,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Eva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saves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her £20 pocket money.</a:t>
                </a:r>
              </a:p>
              <a:p>
                <a:pPr lvl="0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	In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February, she saves 0.4 		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			of her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£10 pocket money.</a:t>
                </a:r>
              </a:p>
              <a:p>
                <a:pPr lvl="0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In March, she saves 45% of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her £40 pocket money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6121163"/>
              </a:xfrm>
              <a:prstGeom prst="rect">
                <a:avLst/>
              </a:prstGeom>
              <a:blipFill>
                <a:blip r:embed="rId3"/>
                <a:stretch>
                  <a:fillRect l="-1590" t="-10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2795" y="4381393"/>
            <a:ext cx="1031475" cy="56995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5233">
            <a:off x="4638252" y="3150223"/>
            <a:ext cx="1126004" cy="6338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5233">
            <a:off x="5535527" y="5716984"/>
            <a:ext cx="1126004" cy="63389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5233">
            <a:off x="5066316" y="5716983"/>
            <a:ext cx="1126004" cy="6338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1994" y="3382046"/>
            <a:ext cx="1166632" cy="102794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610" y="1837984"/>
            <a:ext cx="1309401" cy="148480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9156" y="402130"/>
            <a:ext cx="2798284" cy="1435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115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 Explain why.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2334751" y="1291227"/>
            <a:ext cx="3759501" cy="1593361"/>
          </a:xfrm>
          <a:prstGeom prst="wedgeRoundRectCallout">
            <a:avLst>
              <a:gd name="adj1" fmla="val 46173"/>
              <a:gd name="adj2" fmla="val 65499"/>
              <a:gd name="adj3" fmla="val 16667"/>
            </a:avLst>
          </a:prstGeom>
          <a:solidFill>
            <a:srgbClr val="0070C0">
              <a:alpha val="20000"/>
            </a:srgbClr>
          </a:solidFill>
          <a:ln w="25400">
            <a:solidFill>
              <a:srgbClr val="0070C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To find 10% you divide by 10, so to find 50% you divide by 50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9978" y="2518214"/>
            <a:ext cx="1470063" cy="1072151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687889"/>
              </p:ext>
            </p:extLst>
          </p:nvPr>
        </p:nvGraphicFramePr>
        <p:xfrm>
          <a:off x="10146725" y="708620"/>
          <a:ext cx="6604000" cy="5826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02000">
                  <a:extLst>
                    <a:ext uri="{9D8B030D-6E8A-4147-A177-3AD203B41FA5}">
                      <a16:colId xmlns:a16="http://schemas.microsoft.com/office/drawing/2014/main" val="515491080"/>
                    </a:ext>
                  </a:extLst>
                </a:gridCol>
                <a:gridCol w="3302000">
                  <a:extLst>
                    <a:ext uri="{9D8B030D-6E8A-4147-A177-3AD203B41FA5}">
                      <a16:colId xmlns:a16="http://schemas.microsoft.com/office/drawing/2014/main" val="3010818978"/>
                    </a:ext>
                  </a:extLst>
                </a:gridCol>
              </a:tblGrid>
              <a:tr h="58260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8220732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3826243"/>
              </p:ext>
            </p:extLst>
          </p:nvPr>
        </p:nvGraphicFramePr>
        <p:xfrm>
          <a:off x="10146725" y="1497923"/>
          <a:ext cx="6604000" cy="2117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0400">
                  <a:extLst>
                    <a:ext uri="{9D8B030D-6E8A-4147-A177-3AD203B41FA5}">
                      <a16:colId xmlns:a16="http://schemas.microsoft.com/office/drawing/2014/main" val="515491080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391141229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1978186709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2706885695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967036163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2871372815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4115509234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3614349001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1946693448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3566207567"/>
                    </a:ext>
                  </a:extLst>
                </a:gridCol>
              </a:tblGrid>
              <a:tr h="211787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8220732"/>
                  </a:ext>
                </a:extLst>
              </a:tr>
            </a:tbl>
          </a:graphicData>
        </a:graphic>
      </p:graphicFrame>
      <p:grpSp>
        <p:nvGrpSpPr>
          <p:cNvPr id="21" name="Group 20"/>
          <p:cNvGrpSpPr/>
          <p:nvPr/>
        </p:nvGrpSpPr>
        <p:grpSpPr>
          <a:xfrm>
            <a:off x="9906000" y="1760452"/>
            <a:ext cx="7270852" cy="369332"/>
            <a:chOff x="9906000" y="1760452"/>
            <a:chExt cx="7270852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9906000" y="1760452"/>
              <a:ext cx="4801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>
                  <a:latin typeface="Gill Sans MT" panose="020B0502020104020203" pitchFamily="34" charset="0"/>
                </a:rPr>
                <a:t>0%</a:t>
              </a:r>
              <a:endParaRPr lang="en-GB" dirty="0">
                <a:latin typeface="Gill Sans MT" panose="020B0502020104020203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0492909" y="1760452"/>
              <a:ext cx="6395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>
                  <a:latin typeface="Gill Sans MT" panose="020B0502020104020203" pitchFamily="34" charset="0"/>
                </a:rPr>
                <a:t>10%</a:t>
              </a:r>
              <a:endParaRPr lang="en-GB" dirty="0">
                <a:latin typeface="Gill Sans MT" panose="020B0502020104020203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1147528" y="1760452"/>
              <a:ext cx="6395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Gill Sans MT" panose="020B0502020104020203" pitchFamily="34" charset="0"/>
                </a:rPr>
                <a:t>2</a:t>
              </a:r>
              <a:r>
                <a:rPr lang="en-GB" dirty="0" smtClean="0">
                  <a:latin typeface="Gill Sans MT" panose="020B0502020104020203" pitchFamily="34" charset="0"/>
                </a:rPr>
                <a:t>0%</a:t>
              </a:r>
              <a:endParaRPr lang="en-GB" dirty="0">
                <a:latin typeface="Gill Sans MT" panose="020B0502020104020203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1813818" y="1760452"/>
              <a:ext cx="6395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>
                  <a:latin typeface="Gill Sans MT" panose="020B0502020104020203" pitchFamily="34" charset="0"/>
                </a:rPr>
                <a:t>30%</a:t>
              </a:r>
              <a:endParaRPr lang="en-GB" dirty="0">
                <a:latin typeface="Gill Sans MT" panose="020B0502020104020203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2468437" y="1760452"/>
              <a:ext cx="6395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>
                  <a:latin typeface="Gill Sans MT" panose="020B0502020104020203" pitchFamily="34" charset="0"/>
                </a:rPr>
                <a:t>40%</a:t>
              </a:r>
              <a:endParaRPr lang="en-GB" dirty="0">
                <a:latin typeface="Gill Sans MT" panose="020B0502020104020203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3134838" y="1760452"/>
              <a:ext cx="6395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Gill Sans MT" panose="020B0502020104020203" pitchFamily="34" charset="0"/>
                </a:rPr>
                <a:t>5</a:t>
              </a:r>
              <a:r>
                <a:rPr lang="en-GB" dirty="0" smtClean="0">
                  <a:latin typeface="Gill Sans MT" panose="020B0502020104020203" pitchFamily="34" charset="0"/>
                </a:rPr>
                <a:t>0%</a:t>
              </a:r>
              <a:endParaRPr lang="en-GB" dirty="0">
                <a:latin typeface="Gill Sans MT" panose="020B0502020104020203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3789457" y="1760452"/>
              <a:ext cx="6395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>
                  <a:latin typeface="Gill Sans MT" panose="020B0502020104020203" pitchFamily="34" charset="0"/>
                </a:rPr>
                <a:t>60%</a:t>
              </a:r>
              <a:endParaRPr lang="en-GB" dirty="0">
                <a:latin typeface="Gill Sans MT" panose="020B0502020104020203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4454082" y="1760452"/>
              <a:ext cx="6395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Gill Sans MT" panose="020B0502020104020203" pitchFamily="34" charset="0"/>
                </a:rPr>
                <a:t>7</a:t>
              </a:r>
              <a:r>
                <a:rPr lang="en-GB" dirty="0" smtClean="0">
                  <a:latin typeface="Gill Sans MT" panose="020B0502020104020203" pitchFamily="34" charset="0"/>
                </a:rPr>
                <a:t>0%</a:t>
              </a:r>
              <a:endParaRPr lang="en-GB" dirty="0">
                <a:latin typeface="Gill Sans MT" panose="020B0502020104020203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108701" y="1760452"/>
              <a:ext cx="6395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>
                  <a:latin typeface="Gill Sans MT" panose="020B0502020104020203" pitchFamily="34" charset="0"/>
                </a:rPr>
                <a:t>80%</a:t>
              </a:r>
              <a:endParaRPr lang="en-GB" dirty="0">
                <a:latin typeface="Gill Sans MT" panose="020B0502020104020203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5775126" y="1760452"/>
              <a:ext cx="6395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>
                  <a:latin typeface="Gill Sans MT" panose="020B0502020104020203" pitchFamily="34" charset="0"/>
                </a:rPr>
                <a:t>90%</a:t>
              </a:r>
              <a:endParaRPr lang="en-GB" dirty="0">
                <a:latin typeface="Gill Sans MT" panose="020B0502020104020203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6347141" y="1760452"/>
              <a:ext cx="82971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>
                  <a:latin typeface="Gill Sans MT" panose="020B0502020104020203" pitchFamily="34" charset="0"/>
                </a:rPr>
                <a:t>100%</a:t>
              </a:r>
              <a:endParaRPr lang="en-GB" dirty="0">
                <a:latin typeface="Gill Sans MT" panose="020B0502020104020203" pitchFamily="34" charset="0"/>
              </a:endParaRPr>
            </a:p>
          </p:txBody>
        </p:sp>
      </p:grpSp>
      <p:sp>
        <p:nvSpPr>
          <p:cNvPr id="22" name="Right Brace 21"/>
          <p:cNvSpPr/>
          <p:nvPr/>
        </p:nvSpPr>
        <p:spPr>
          <a:xfrm rot="5400000">
            <a:off x="13326514" y="-1007808"/>
            <a:ext cx="250462" cy="6597959"/>
          </a:xfrm>
          <a:prstGeom prst="rightBrac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ight Brace 22"/>
          <p:cNvSpPr/>
          <p:nvPr/>
        </p:nvSpPr>
        <p:spPr>
          <a:xfrm rot="16200000" flipV="1">
            <a:off x="11684159" y="-1205272"/>
            <a:ext cx="250462" cy="3290705"/>
          </a:xfrm>
          <a:prstGeom prst="rightBrac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898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Eva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says to find 1</a:t>
            </a:r>
            <a:r>
              <a:rPr lang="en-US" sz="2800" dirty="0">
                <a:solidFill>
                  <a:prstClr val="black"/>
                </a:solidFill>
              </a:rPr>
              <a:t>%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of a number, you divide by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100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 says to find 1</a:t>
            </a:r>
            <a:r>
              <a:rPr lang="en-US" sz="2800" dirty="0">
                <a:solidFill>
                  <a:prstClr val="black"/>
                </a:solidFill>
              </a:rPr>
              <a:t>%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of a number, you divide by 10 and then by 10 again.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do you agree with?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705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Complete the missing numbers.</a:t>
                </a: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50</a:t>
                </a:r>
                <a:r>
                  <a:rPr lang="en-US" sz="2800" dirty="0">
                    <a:solidFill>
                      <a:prstClr val="black"/>
                    </a:solidFill>
                  </a:rPr>
                  <a:t>%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40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  <a:r>
                  <a:rPr lang="en-US" sz="2800" dirty="0">
                    <a:solidFill>
                      <a:prstClr val="black"/>
                    </a:solidFill>
                  </a:rPr>
                  <a:t>%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80</a:t>
                </a: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___</a:t>
                </a:r>
                <a:r>
                  <a:rPr lang="en-US" sz="2800" dirty="0">
                    <a:solidFill>
                      <a:prstClr val="black"/>
                    </a:solidFill>
                  </a:rPr>
                  <a:t>%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of 40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</a:t>
                </a:r>
                <a:r>
                  <a:rPr lang="en-US" sz="2800" dirty="0">
                    <a:solidFill>
                      <a:prstClr val="black"/>
                    </a:solidFill>
                  </a:rPr>
                  <a:t>%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of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400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10</a:t>
                </a:r>
                <a:r>
                  <a:rPr lang="en-US" sz="2800" dirty="0">
                    <a:solidFill>
                      <a:prstClr val="black"/>
                    </a:solidFill>
                  </a:rPr>
                  <a:t>%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of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500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____</a:t>
                </a:r>
                <a:r>
                  <a:rPr lang="en-US" sz="2800" dirty="0">
                    <a:solidFill>
                      <a:prstClr val="black"/>
                    </a:solidFill>
                  </a:rPr>
                  <a:t>%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of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100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  <a:blipFill>
                <a:blip r:embed="rId3"/>
                <a:stretch>
                  <a:fillRect l="-1590" t="-138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83056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Four children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were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asked to find 20% of an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amount.</a:t>
            </a: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Whitney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				    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						Amir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</a:t>
            </a:r>
            <a:endParaRPr lang="en-GB" sz="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Alex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				   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						Jack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2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2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1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do you think has the most efficient method? Explain why.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do you think will end up getting the answer incorrect?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388" y="938389"/>
            <a:ext cx="1168918" cy="1649682"/>
          </a:xfrm>
          <a:prstGeom prst="rect">
            <a:avLst/>
          </a:prstGeom>
        </p:spPr>
      </p:pic>
      <p:sp>
        <p:nvSpPr>
          <p:cNvPr id="46" name="Rounded Rectangular Callout 45"/>
          <p:cNvSpPr/>
          <p:nvPr/>
        </p:nvSpPr>
        <p:spPr>
          <a:xfrm>
            <a:off x="4284618" y="1258413"/>
            <a:ext cx="4205500" cy="923167"/>
          </a:xfrm>
          <a:prstGeom prst="wedgeRoundRectCallout">
            <a:avLst>
              <a:gd name="adj1" fmla="val -58499"/>
              <a:gd name="adj2" fmla="val 24654"/>
              <a:gd name="adj3" fmla="val 16667"/>
            </a:avLst>
          </a:prstGeom>
          <a:solidFill>
            <a:srgbClr val="0070C0">
              <a:alpha val="20000"/>
            </a:srgbClr>
          </a:solidFill>
          <a:ln w="25400">
            <a:solidFill>
              <a:srgbClr val="0070C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Bariol" charset="0"/>
              </a:rPr>
              <a:t>I divided by 5 because 20% is the same as one fifth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Calibri"/>
              <a:cs typeface="Times New Roman"/>
            </a:endParaRPr>
          </a:p>
        </p:txBody>
      </p:sp>
      <p:sp>
        <p:nvSpPr>
          <p:cNvPr id="47" name="Rounded Rectangular Callout 46"/>
          <p:cNvSpPr/>
          <p:nvPr/>
        </p:nvSpPr>
        <p:spPr>
          <a:xfrm>
            <a:off x="340448" y="2241679"/>
            <a:ext cx="5938838" cy="923167"/>
          </a:xfrm>
          <a:prstGeom prst="wedgeRoundRectCallout">
            <a:avLst>
              <a:gd name="adj1" fmla="val 56465"/>
              <a:gd name="adj2" fmla="val 26065"/>
              <a:gd name="adj3" fmla="val 16667"/>
            </a:avLst>
          </a:prstGeom>
          <a:solidFill>
            <a:srgbClr val="92D050">
              <a:alpha val="20000"/>
            </a:srgbClr>
          </a:solidFill>
          <a:ln w="25400">
            <a:solidFill>
              <a:srgbClr val="92D05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Bariol" charset="0"/>
              </a:rPr>
              <a:t>I found one percent by dividing by 100, then I multiplied my answer by 20</a:t>
            </a: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9309" y="2350836"/>
            <a:ext cx="1106688" cy="814010"/>
          </a:xfrm>
          <a:prstGeom prst="rect">
            <a:avLst/>
          </a:prstGeom>
        </p:spPr>
      </p:pic>
      <p:sp>
        <p:nvSpPr>
          <p:cNvPr id="49" name="Rounded Rectangular Callout 48"/>
          <p:cNvSpPr/>
          <p:nvPr/>
        </p:nvSpPr>
        <p:spPr>
          <a:xfrm>
            <a:off x="4415270" y="3294396"/>
            <a:ext cx="3468362" cy="578873"/>
          </a:xfrm>
          <a:prstGeom prst="wedgeRoundRectCallout">
            <a:avLst>
              <a:gd name="adj1" fmla="val -68967"/>
              <a:gd name="adj2" fmla="val 26977"/>
              <a:gd name="adj3" fmla="val 16667"/>
            </a:avLst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Bariol" charset="0"/>
              </a:rPr>
              <a:t>I did 10% add 10%</a:t>
            </a:r>
          </a:p>
        </p:txBody>
      </p:sp>
      <p:sp>
        <p:nvSpPr>
          <p:cNvPr id="50" name="Rounded Rectangular Callout 49"/>
          <p:cNvSpPr/>
          <p:nvPr/>
        </p:nvSpPr>
        <p:spPr>
          <a:xfrm>
            <a:off x="704567" y="4001344"/>
            <a:ext cx="5574719" cy="923167"/>
          </a:xfrm>
          <a:prstGeom prst="wedgeRoundRectCallout">
            <a:avLst>
              <a:gd name="adj1" fmla="val 60073"/>
              <a:gd name="adj2" fmla="val 22505"/>
              <a:gd name="adj3" fmla="val 16667"/>
            </a:avLst>
          </a:prstGeom>
          <a:solidFill>
            <a:srgbClr val="7030A0">
              <a:alpha val="20000"/>
            </a:srgbClr>
          </a:solidFill>
          <a:ln w="25400">
            <a:solidFill>
              <a:srgbClr val="7030A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Bariol" charset="0"/>
              </a:rPr>
              <a:t>I found ten percent by dividing by 10, then I multiplied my answer by 2</a:t>
            </a:r>
          </a:p>
        </p:txBody>
      </p:sp>
      <p:pic>
        <p:nvPicPr>
          <p:cNvPr id="51" name="Pictur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757" y="2724485"/>
            <a:ext cx="1170711" cy="158228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609" y="4038448"/>
            <a:ext cx="1060956" cy="768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97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ways can you find 45</a:t>
            </a:r>
            <a:r>
              <a:rPr lang="en-US" sz="2800" dirty="0">
                <a:solidFill>
                  <a:prstClr val="black"/>
                </a:solidFill>
              </a:rPr>
              <a:t>%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of 60?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similar strategies to find 60</a:t>
            </a:r>
            <a:r>
              <a:rPr lang="en-US" sz="2800" dirty="0">
                <a:solidFill>
                  <a:prstClr val="black"/>
                </a:solidFill>
              </a:rPr>
              <a:t>%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of 45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do you notice?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Does this always happen?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find more examples?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4152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19985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percentage questions can you ask about this bar model?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1186327"/>
              </p:ext>
            </p:extLst>
          </p:nvPr>
        </p:nvGraphicFramePr>
        <p:xfrm>
          <a:off x="1722438" y="2276535"/>
          <a:ext cx="6604000" cy="93731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0800">
                  <a:extLst>
                    <a:ext uri="{9D8B030D-6E8A-4147-A177-3AD203B41FA5}">
                      <a16:colId xmlns:a16="http://schemas.microsoft.com/office/drawing/2014/main" val="274797861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3731044152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451877917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1785419862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1943329064"/>
                    </a:ext>
                  </a:extLst>
                </a:gridCol>
              </a:tblGrid>
              <a:tr h="937311">
                <a:tc>
                  <a:txBody>
                    <a:bodyPr/>
                    <a:lstStyle/>
                    <a:p>
                      <a:pPr algn="ctr"/>
                      <a:r>
                        <a:rPr lang="en-GB" sz="4400" dirty="0" smtClean="0">
                          <a:latin typeface="Gill Sans MT" panose="020B0502020104020203" pitchFamily="34" charset="0"/>
                        </a:rPr>
                        <a:t>3.5</a:t>
                      </a:r>
                      <a:endParaRPr lang="en-GB" sz="4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4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4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4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232809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199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1085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Fill in the missing values to make this statement correct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find more than one way?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25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% of         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% of 60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108543"/>
              </a:xfrm>
              <a:prstGeom prst="rect">
                <a:avLst/>
              </a:prstGeom>
              <a:blipFill>
                <a:blip r:embed="rId3"/>
                <a:stretch>
                  <a:fillRect l="-1590" t="-2157" b="-45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4013452" y="3227589"/>
            <a:ext cx="678249" cy="684209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5160913" y="3227589"/>
            <a:ext cx="678249" cy="684209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9422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golf club has 200 members.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58% of the members are male.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50% of the female members are children.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342900" lvl="0" indent="-342900">
              <a:buFontTx/>
              <a:buAutoNum type="alphaLcParenBoth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male members are in the golf club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342900" lvl="0" indent="-342900">
              <a:buFontTx/>
              <a:buAutoNum type="alphaLcParenBoth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female children are in the golf club?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999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www.w3.org/XML/1998/namespace"/>
    <ds:schemaRef ds:uri="http://purl.org/dc/dcmitype/"/>
    <ds:schemaRef ds:uri="http://schemas.microsoft.com/office/2006/documentManagement/types"/>
    <ds:schemaRef ds:uri="522d4c35-b548-4432-90ae-af4376e1c4b4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1879</TotalTime>
  <Words>506</Words>
  <Application>Microsoft Office PowerPoint</Application>
  <PresentationFormat>A4 Paper (210x297 mm)</PresentationFormat>
  <Paragraphs>187</Paragraphs>
  <Slides>16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6" baseType="lpstr">
      <vt:lpstr>Arial</vt:lpstr>
      <vt:lpstr>Bariol</vt:lpstr>
      <vt:lpstr>Calibri</vt:lpstr>
      <vt:lpstr>Calibri Light</vt:lpstr>
      <vt:lpstr>Cambria Math</vt:lpstr>
      <vt:lpstr>Gill Sans MT</vt:lpstr>
      <vt:lpstr>Mangal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77</cp:revision>
  <dcterms:created xsi:type="dcterms:W3CDTF">2019-02-04T08:17:32Z</dcterms:created>
  <dcterms:modified xsi:type="dcterms:W3CDTF">2019-10-01T11:29:10Z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