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7"/>
  </p:notesMasterIdLst>
  <p:sldIdLst>
    <p:sldId id="271" r:id="rId6"/>
    <p:sldId id="431" r:id="rId7"/>
    <p:sldId id="432" r:id="rId8"/>
    <p:sldId id="433" r:id="rId9"/>
    <p:sldId id="410" r:id="rId10"/>
    <p:sldId id="411" r:id="rId11"/>
    <p:sldId id="412" r:id="rId12"/>
    <p:sldId id="413" r:id="rId13"/>
    <p:sldId id="414" r:id="rId14"/>
    <p:sldId id="415" r:id="rId15"/>
    <p:sldId id="416" r:id="rId16"/>
    <p:sldId id="417" r:id="rId17"/>
    <p:sldId id="418" r:id="rId18"/>
    <p:sldId id="419" r:id="rId19"/>
    <p:sldId id="420" r:id="rId20"/>
    <p:sldId id="421" r:id="rId21"/>
    <p:sldId id="430" r:id="rId22"/>
    <p:sldId id="422" r:id="rId23"/>
    <p:sldId id="423" r:id="rId24"/>
    <p:sldId id="425" r:id="rId25"/>
    <p:sldId id="429" r:id="rId2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84489" autoAdjust="0"/>
  </p:normalViewPr>
  <p:slideViewPr>
    <p:cSldViewPr snapToGrid="0" showGuides="1">
      <p:cViewPr>
        <p:scale>
          <a:sx n="80" d="100"/>
          <a:sy n="80" d="100"/>
        </p:scale>
        <p:origin x="858" y="-3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092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613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0068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163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277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1773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19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4148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1689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338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4410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2811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427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80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Length &amp; Perimeter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Whitney’s ruler is broken.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could she use it to still measure items?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22"/>
          <a:stretch/>
        </p:blipFill>
        <p:spPr>
          <a:xfrm>
            <a:off x="1286432" y="3019357"/>
            <a:ext cx="7262518" cy="14966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 rot="18906351">
            <a:off x="640374" y="2906065"/>
            <a:ext cx="1488938" cy="9269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Bariol Regular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320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Tommy thinks that this chocolate bar is 4 cm long.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Is he correct?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/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/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/>
            </a:r>
            <a:br>
              <a:rPr lang="en-GB" sz="2800" dirty="0">
                <a:latin typeface="Gill Sans MT" panose="020B0502020104020203" pitchFamily="34" charset="0"/>
              </a:rPr>
            </a:br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/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/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Convince me.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658" y="2724614"/>
            <a:ext cx="6061980" cy="951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658" y="1822028"/>
            <a:ext cx="1386040" cy="1188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3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2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Three children measured the same toy car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Eva says that the car is 6 cm and 5 mm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Dexter </a:t>
            </a:r>
            <a:r>
              <a:rPr lang="en-GB" sz="2800" dirty="0">
                <a:latin typeface="Gill Sans MT" panose="020B0502020104020203" pitchFamily="34" charset="0"/>
              </a:rPr>
              <a:t>says the car is 5 </a:t>
            </a:r>
            <a:r>
              <a:rPr lang="en-GB" sz="2800" dirty="0" smtClean="0">
                <a:latin typeface="Gill Sans MT" panose="020B0502020104020203" pitchFamily="34" charset="0"/>
              </a:rPr>
              <a:t>cm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7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Annie </a:t>
            </a:r>
            <a:r>
              <a:rPr lang="en-GB" sz="2800" dirty="0">
                <a:latin typeface="Gill Sans MT" panose="020B0502020104020203" pitchFamily="34" charset="0"/>
              </a:rPr>
              <a:t>says the car is 4 cm 5 mm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3" r="7032" b="54895"/>
          <a:stretch/>
        </p:blipFill>
        <p:spPr>
          <a:xfrm>
            <a:off x="2104008" y="1582673"/>
            <a:ext cx="4986674" cy="6412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469" y="2174525"/>
            <a:ext cx="5139546" cy="806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383"/>
          <a:stretch/>
        </p:blipFill>
        <p:spPr>
          <a:xfrm>
            <a:off x="2027572" y="3305574"/>
            <a:ext cx="5176221" cy="6433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572" y="3899919"/>
            <a:ext cx="5139546" cy="8068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65"/>
          <a:stretch/>
        </p:blipFill>
        <p:spPr>
          <a:xfrm>
            <a:off x="1936132" y="5094311"/>
            <a:ext cx="4975888" cy="5779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572" y="5631785"/>
            <a:ext cx="5139546" cy="8068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33478" y="2293565"/>
            <a:ext cx="191547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Who is correct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</a:p>
          <a:p>
            <a:r>
              <a:rPr lang="en-GB" sz="2800" dirty="0" smtClean="0">
                <a:latin typeface="Gill Sans MT" panose="020B0502020104020203" pitchFamily="34" charset="0"/>
              </a:rPr>
              <a:t> 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is incorrect? </a:t>
            </a: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latin typeface="Gill Sans MT" panose="020B0502020104020203" pitchFamily="34" charset="0"/>
              </a:rPr>
              <a:t>why.</a:t>
            </a:r>
          </a:p>
        </p:txBody>
      </p:sp>
    </p:spTree>
    <p:extLst>
      <p:ext uri="{BB962C8B-B14F-4D97-AF65-F5344CB8AC3E}">
        <p14:creationId xmlns:p14="http://schemas.microsoft.com/office/powerpoint/2010/main" val="418636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Mo and Alex each have a skipping rope.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Alex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0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Mo says</a:t>
            </a:r>
            <a:r>
              <a:rPr lang="en-GB" sz="2800" dirty="0" smtClean="0">
                <a:latin typeface="Gill Sans MT" panose="020B0502020104020203" pitchFamily="34" charset="0"/>
              </a:rPr>
              <a:t>,</a:t>
            </a:r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4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is correct?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1938093"/>
            <a:ext cx="1236724" cy="16715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4400695"/>
            <a:ext cx="1326894" cy="9750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ular Callout 10"/>
              <p:cNvSpPr/>
              <p:nvPr/>
            </p:nvSpPr>
            <p:spPr>
              <a:xfrm>
                <a:off x="2610341" y="2176760"/>
                <a:ext cx="6197756" cy="1194174"/>
              </a:xfrm>
              <a:prstGeom prst="wedgeRoundRectCallout">
                <a:avLst>
                  <a:gd name="adj1" fmla="val -60777"/>
                  <a:gd name="adj2" fmla="val 25798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5400">
                <a:solidFill>
                  <a:schemeClr val="accent5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I have the longest skipping rope. My skipping rope is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metres long.</a:t>
                </a:r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0341" y="2176760"/>
                <a:ext cx="6197756" cy="1194174"/>
              </a:xfrm>
              <a:prstGeom prst="wedgeRoundRectCallout">
                <a:avLst>
                  <a:gd name="adj1" fmla="val -60777"/>
                  <a:gd name="adj2" fmla="val 25798"/>
                  <a:gd name="adj3" fmla="val 16667"/>
                </a:avLst>
              </a:prstGeom>
              <a:blipFill>
                <a:blip r:embed="rId5"/>
                <a:stretch>
                  <a:fillRect t="-1000" b="-2500"/>
                </a:stretch>
              </a:blipFill>
              <a:ln w="254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ounded Rectangular Callout 11"/>
              <p:cNvSpPr/>
              <p:nvPr/>
            </p:nvSpPr>
            <p:spPr>
              <a:xfrm>
                <a:off x="2610340" y="4247991"/>
                <a:ext cx="6197757" cy="1127769"/>
              </a:xfrm>
              <a:prstGeom prst="wedgeRoundRectCallout">
                <a:avLst>
                  <a:gd name="adj1" fmla="val -60777"/>
                  <a:gd name="adj2" fmla="val 25798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My skipping rope is the longest because it is 220 cm and 220 is greater than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0340" y="4247991"/>
                <a:ext cx="6197757" cy="1127769"/>
              </a:xfrm>
              <a:prstGeom prst="wedgeRoundRectCallout">
                <a:avLst>
                  <a:gd name="adj1" fmla="val -60777"/>
                  <a:gd name="adj2" fmla="val 25798"/>
                  <a:gd name="adj3" fmla="val 16667"/>
                </a:avLst>
              </a:prstGeom>
              <a:blipFill>
                <a:blip r:embed="rId6"/>
                <a:stretch>
                  <a:fillRect t="-4233" r="-790" b="-5291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793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Three children are partitioning 754 </a:t>
            </a:r>
            <a:r>
              <a:rPr lang="en-GB" sz="2800" dirty="0" smtClean="0">
                <a:latin typeface="Gill Sans MT" panose="020B0502020104020203" pitchFamily="34" charset="0"/>
              </a:rPr>
              <a:t>cm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Teddy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105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latin typeface="Gill Sans MT" panose="020B0502020104020203" pitchFamily="34" charset="0"/>
              </a:rPr>
              <a:t>Whitney </a:t>
            </a:r>
            <a:r>
              <a:rPr lang="en-GB" sz="2800" dirty="0">
                <a:latin typeface="Gill Sans MT" panose="020B0502020104020203" pitchFamily="34" charset="0"/>
              </a:rPr>
              <a:t>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10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Jack </a:t>
            </a:r>
            <a:r>
              <a:rPr lang="en-GB" sz="2800" dirty="0">
                <a:latin typeface="Gill Sans MT" panose="020B0502020104020203" pitchFamily="34" charset="0"/>
              </a:rPr>
              <a:t>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0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is correct?</a:t>
            </a:r>
          </a:p>
          <a:p>
            <a:r>
              <a:rPr lang="en-GB" sz="2800" dirty="0" smtClean="0"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latin typeface="Gill Sans MT" panose="020B0502020104020203" pitchFamily="34" charset="0"/>
              </a:rPr>
              <a:t>why.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47867" y="1798668"/>
            <a:ext cx="926186" cy="65701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23800" y="3039588"/>
            <a:ext cx="926187" cy="130756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59896" y="4711428"/>
            <a:ext cx="821686" cy="695335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4066827" y="1890426"/>
            <a:ext cx="2596262" cy="473495"/>
          </a:xfrm>
          <a:prstGeom prst="wedgeRoundRectCallout">
            <a:avLst>
              <a:gd name="adj1" fmla="val -60777"/>
              <a:gd name="adj2" fmla="val 25798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75 m and 4 cm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4042762" y="3276595"/>
            <a:ext cx="2596264" cy="473495"/>
          </a:xfrm>
          <a:prstGeom prst="wedgeRoundRectCallout">
            <a:avLst>
              <a:gd name="adj1" fmla="val -60777"/>
              <a:gd name="adj2" fmla="val 25798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7 m and 54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078858" y="4731656"/>
            <a:ext cx="2596264" cy="473495"/>
          </a:xfrm>
          <a:prstGeom prst="wedgeRoundRectCallout">
            <a:avLst>
              <a:gd name="adj1" fmla="val -60777"/>
              <a:gd name="adj2" fmla="val 25798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54 cm and 7 m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Rosie is measuring a sunflower using a 30 cm ruler.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Rosie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Rosie </a:t>
            </a:r>
            <a:r>
              <a:rPr lang="en-GB" sz="2800" dirty="0">
                <a:latin typeface="Gill Sans MT" panose="020B0502020104020203" pitchFamily="34" charset="0"/>
              </a:rPr>
              <a:t>is incorrect.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what mistake she might have made.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tall is the sunflower?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294" y="2355798"/>
            <a:ext cx="1141912" cy="135855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3351266" y="2355798"/>
            <a:ext cx="3230764" cy="1163407"/>
          </a:xfrm>
          <a:prstGeom prst="wedgeRoundRectCallout">
            <a:avLst>
              <a:gd name="adj1" fmla="val -60777"/>
              <a:gd name="adj2" fmla="val 25798"/>
              <a:gd name="adj3" fmla="val 16667"/>
            </a:avLst>
          </a:prstGeom>
          <a:solidFill>
            <a:schemeClr val="accent2">
              <a:lumMod val="60000"/>
              <a:lumOff val="40000"/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The sunflower is 150 cm tall.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Ron is thinking of a measurement.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Use his clues to work out which measurement he is thinking of.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11165" y="2710478"/>
            <a:ext cx="1371481" cy="947121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229318" y="2875004"/>
            <a:ext cx="4451644" cy="2892057"/>
          </a:xfrm>
          <a:prstGeom prst="wedgeRoundRectCallout">
            <a:avLst>
              <a:gd name="adj1" fmla="val -68253"/>
              <a:gd name="adj2" fmla="val -33770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marR="0" indent="-285750">
              <a:lnSpc>
                <a:spcPct val="107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In mm, my measurement is a multiple of 2</a:t>
            </a: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It has 8 cm and some mm</a:t>
            </a: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It’s less than 85 mm</a:t>
            </a: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In mm, the digit </a:t>
            </a: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sum </a:t>
            </a: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is 12</a:t>
            </a:r>
            <a:endParaRPr lang="en-GB" sz="2000" dirty="0"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Always, Sometimes, Never?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mm </a:t>
            </a:r>
            <a:r>
              <a:rPr lang="en-GB" sz="2800" dirty="0">
                <a:latin typeface="Gill Sans MT" panose="020B0502020104020203" pitchFamily="34" charset="0"/>
              </a:rPr>
              <a:t>lengths are smaller than cm lengths.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Sort the lengths into the table.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Are any of the lengths equivalent?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791650"/>
              </p:ext>
            </p:extLst>
          </p:nvPr>
        </p:nvGraphicFramePr>
        <p:xfrm>
          <a:off x="1403783" y="1396636"/>
          <a:ext cx="7027816" cy="2369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3908">
                  <a:extLst>
                    <a:ext uri="{9D8B030D-6E8A-4147-A177-3AD203B41FA5}">
                      <a16:colId xmlns:a16="http://schemas.microsoft.com/office/drawing/2014/main" val="441523176"/>
                    </a:ext>
                  </a:extLst>
                </a:gridCol>
                <a:gridCol w="3513908">
                  <a:extLst>
                    <a:ext uri="{9D8B030D-6E8A-4147-A177-3AD203B41FA5}">
                      <a16:colId xmlns:a16="http://schemas.microsoft.com/office/drawing/2014/main" val="1611255108"/>
                    </a:ext>
                  </a:extLst>
                </a:gridCol>
              </a:tblGrid>
              <a:tr h="684683"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Longer than a </a:t>
                      </a:r>
                      <a:r>
                        <a:rPr lang="en-US" sz="2800" b="0" dirty="0" err="1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metre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Shorter than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a </a:t>
                      </a:r>
                      <a:r>
                        <a:rPr lang="en-US" sz="2800" b="0" baseline="0" dirty="0" err="1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metre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717971"/>
                  </a:ext>
                </a:extLst>
              </a:tr>
              <a:tr h="168517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806963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490442" y="4032153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 m 65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63528" y="4053882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165 mm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36614" y="4032153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165 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90442" y="4876884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165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87002" y="4931552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16 cm 5mm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36614" y="4931551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 cm 65 mm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is building a tower using these blocks.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       </a:t>
            </a:r>
            <a:r>
              <a:rPr lang="en-GB" sz="2800" dirty="0" smtClean="0">
                <a:latin typeface="Gill Sans MT" panose="020B0502020104020203" pitchFamily="34" charset="0"/>
              </a:rPr>
              <a:t>     100 </a:t>
            </a:r>
            <a:r>
              <a:rPr lang="en-GB" sz="2800" dirty="0">
                <a:latin typeface="Gill Sans MT" panose="020B0502020104020203" pitchFamily="34" charset="0"/>
              </a:rPr>
              <a:t>mm     80 mm      50 mm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many different ways can she build a tower measuring 56 cm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write your calculations in mm and cm?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 descr="C:\Users\User\images\cuboid_1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47" t="16045" r="25307" b="6545"/>
          <a:stretch/>
        </p:blipFill>
        <p:spPr bwMode="auto">
          <a:xfrm>
            <a:off x="2353029" y="1567543"/>
            <a:ext cx="899623" cy="13979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C:\Users\User\images\cuboid_2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98" t="20502" r="27461" b="16348"/>
          <a:stretch/>
        </p:blipFill>
        <p:spPr bwMode="auto">
          <a:xfrm>
            <a:off x="3875666" y="1676763"/>
            <a:ext cx="973942" cy="12886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C:\Users\User\images\cube_1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6" t="27830" r="18624" b="20848"/>
          <a:stretch/>
        </p:blipFill>
        <p:spPr bwMode="auto">
          <a:xfrm>
            <a:off x="5472622" y="2271214"/>
            <a:ext cx="944278" cy="6942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and her brother Jack measured the height of their family.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14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Eva </a:t>
            </a:r>
            <a:r>
              <a:rPr lang="en-GB" sz="2800" dirty="0">
                <a:latin typeface="Gill Sans MT" panose="020B0502020104020203" pitchFamily="34" charset="0"/>
              </a:rPr>
              <a:t>thinks their total height is 4 m and 55 </a:t>
            </a:r>
            <a:r>
              <a:rPr lang="en-GB" sz="2800" dirty="0" smtClean="0">
                <a:latin typeface="Gill Sans MT" panose="020B0502020104020203" pitchFamily="34" charset="0"/>
              </a:rPr>
              <a:t>cm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Jack thinks their total height is 5 m and 89 cm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is correct? Prove it.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946" y="1951473"/>
            <a:ext cx="1481878" cy="18274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154" y="1424375"/>
            <a:ext cx="2441990" cy="23545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865" y="2142998"/>
            <a:ext cx="1331410" cy="163590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346328" y="3846325"/>
            <a:ext cx="1222537" cy="790296"/>
          </a:xfrm>
          <a:prstGeom prst="roundRect">
            <a:avLst/>
          </a:prstGeom>
          <a:solidFill>
            <a:schemeClr val="accent2">
              <a:alpha val="20000"/>
            </a:schemeClr>
          </a:solidFill>
          <a:ln>
            <a:solidFill>
              <a:schemeClr val="accent2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134 cm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95154" y="3846324"/>
            <a:ext cx="1222537" cy="790298"/>
          </a:xfrm>
          <a:prstGeom prst="roundRect">
            <a:avLst/>
          </a:prstGeom>
          <a:solidFill>
            <a:schemeClr val="accent2">
              <a:alpha val="20000"/>
            </a:schemeClr>
          </a:solidFill>
          <a:ln>
            <a:solidFill>
              <a:schemeClr val="accent2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1m and 60 cm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34811" y="3862651"/>
            <a:ext cx="1222537" cy="75764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>
            <a:solidFill>
              <a:schemeClr val="accent2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1m and 85 cm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79052" y="3862651"/>
            <a:ext cx="1222537" cy="75764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>
            <a:solidFill>
              <a:schemeClr val="accent2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1m and 10 cm</a:t>
            </a:r>
            <a:endParaRPr lang="en-GB" sz="24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r>
              <a:rPr lang="en-GB" sz="2800" dirty="0">
                <a:latin typeface="Gill Sans MT" panose="020B0502020104020203" pitchFamily="34" charset="0"/>
              </a:rPr>
              <a:t>A bike race is 950 m </a:t>
            </a:r>
            <a:r>
              <a:rPr lang="en-GB" sz="2800" dirty="0" smtClean="0">
                <a:latin typeface="Gill Sans MT" panose="020B0502020104020203" pitchFamily="34" charset="0"/>
              </a:rPr>
              <a:t>long.</a:t>
            </a:r>
          </a:p>
          <a:p>
            <a:pPr lvl="2"/>
            <a:endParaRPr lang="en-GB" sz="2800" dirty="0">
              <a:latin typeface="Gill Sans MT" panose="020B0502020104020203" pitchFamily="34" charset="0"/>
            </a:endParaRPr>
          </a:p>
          <a:p>
            <a:pPr lvl="2"/>
            <a:r>
              <a:rPr lang="en-GB" sz="2800" dirty="0" smtClean="0">
                <a:latin typeface="Gill Sans MT" panose="020B0502020104020203" pitchFamily="34" charset="0"/>
              </a:rPr>
              <a:t>Teddy </a:t>
            </a:r>
            <a:r>
              <a:rPr lang="en-GB" sz="2800" dirty="0">
                <a:latin typeface="Gill Sans MT" panose="020B0502020104020203" pitchFamily="34" charset="0"/>
              </a:rPr>
              <a:t>cycles 243 m and stops for a break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</a:p>
          <a:p>
            <a:pPr lvl="2"/>
            <a:endParaRPr lang="en-GB" sz="2800" dirty="0">
              <a:latin typeface="Gill Sans MT" panose="020B0502020104020203" pitchFamily="34" charset="0"/>
            </a:endParaRPr>
          </a:p>
          <a:p>
            <a:pPr lvl="2"/>
            <a:endParaRPr lang="en-GB" sz="2800" dirty="0" smtClean="0">
              <a:latin typeface="Gill Sans MT" panose="020B0502020104020203" pitchFamily="34" charset="0"/>
            </a:endParaRPr>
          </a:p>
          <a:p>
            <a:pPr lvl="2"/>
            <a:endParaRPr lang="en-GB" sz="2800" dirty="0">
              <a:latin typeface="Gill Sans MT" panose="020B0502020104020203" pitchFamily="34" charset="0"/>
            </a:endParaRPr>
          </a:p>
          <a:p>
            <a:pPr lvl="2"/>
            <a:endParaRPr lang="en-GB" sz="2800" dirty="0" smtClean="0">
              <a:latin typeface="Gill Sans MT" panose="020B0502020104020203" pitchFamily="34" charset="0"/>
            </a:endParaRPr>
          </a:p>
          <a:p>
            <a:pPr lvl="2"/>
            <a:r>
              <a:rPr lang="en-GB" sz="2800" dirty="0"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latin typeface="Gill Sans MT" panose="020B0502020104020203" pitchFamily="34" charset="0"/>
              </a:rPr>
              <a:t>	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He cycles another 459 m and stops for another break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much further does he need to cycle to complete the race?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User\images\boy_bike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154" y="2336238"/>
            <a:ext cx="1863074" cy="14630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496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 </a:t>
            </a:r>
            <a:r>
              <a:rPr lang="en-GB" sz="2800" dirty="0">
                <a:latin typeface="Gill Sans MT" panose="020B0502020104020203" pitchFamily="34" charset="0"/>
              </a:rPr>
              <a:t>train is 20 metres long.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A car is 15 metres shorter than the train.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A bike is 350 cm shorter than the car.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Calculate the length of the car.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Calculate the length of the bike.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much longer is the train than the bike?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 descr="C:\Users\User\images\toy_train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794" y="4342246"/>
            <a:ext cx="1455420" cy="1406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User\images\car[1]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332" y="4522478"/>
            <a:ext cx="1455420" cy="1046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User\images\bike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988" y="4568198"/>
            <a:ext cx="1330156" cy="9550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631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Annie has a 3 m roll of ribbon.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She is cutting it up into 10 cm lengths.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many lengths can she cut?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Annie gives 240 cm of ribbon to Rosie.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much ribbon does she have left?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many 10 cm lengths does she have left?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 descr="C:\Users\User\images\green_ribbon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448" y="1863747"/>
            <a:ext cx="3076485" cy="11765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92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Amir is measuring the shape below.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He thinks the perimeter is 7 cm.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spot his mistake?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96107" y="3481281"/>
            <a:ext cx="3421811" cy="2282716"/>
          </a:xfrm>
          <a:prstGeom prst="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114325" y="3019616"/>
            <a:ext cx="1606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4 cm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92741" y="4160974"/>
            <a:ext cx="1606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3 cm</a:t>
            </a:r>
            <a:endParaRPr lang="en-GB" sz="24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96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Whitney is measuring the perimeter of a square.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She says she only needs to measure one side of the square.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agree?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31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Here is a shape made from centimetre squares.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Find the perimeter of the shape.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Can </a:t>
            </a:r>
            <a:r>
              <a:rPr lang="en-GB" sz="2800" dirty="0">
                <a:latin typeface="Gill Sans MT" panose="020B0502020104020203" pitchFamily="34" charset="0"/>
              </a:rPr>
              <a:t>you use 8 centimetre squares to make different shapes?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Find the perimeter of each one.</a:t>
            </a:r>
          </a:p>
        </p:txBody>
      </p:sp>
      <p:sp>
        <p:nvSpPr>
          <p:cNvPr id="3" name="Rectangle 2"/>
          <p:cNvSpPr/>
          <p:nvPr/>
        </p:nvSpPr>
        <p:spPr>
          <a:xfrm>
            <a:off x="3128356" y="269250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768196" y="269250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400588" y="269250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5040908" y="269250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768436" y="333258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408516" y="333258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037182" y="333258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680748" y="333258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10262656" y="205242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07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 with Teddy?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2299064"/>
            <a:ext cx="1179595" cy="853100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374925" y="1547205"/>
            <a:ext cx="4714233" cy="1917890"/>
          </a:xfrm>
          <a:prstGeom prst="wedgeRoundRectCallout">
            <a:avLst>
              <a:gd name="adj1" fmla="val -58499"/>
              <a:gd name="adj2" fmla="val 24654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>
              <a:lnSpc>
                <a:spcPct val="107000"/>
              </a:lnSpc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You only need to know the length of one side of these </a:t>
            </a: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2-D </a:t>
            </a: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shapes to work out the perimeter.</a:t>
            </a:r>
            <a:endParaRPr lang="en-GB" sz="2000" dirty="0">
              <a:ea typeface="Calibri" charset="0"/>
              <a:cs typeface="Times New Roman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69146" y="4436884"/>
            <a:ext cx="930096" cy="825876"/>
          </a:xfrm>
          <a:prstGeom prst="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420047" y="3878814"/>
            <a:ext cx="780978" cy="1383946"/>
          </a:xfrm>
          <a:prstGeom prst="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ight Triangle 13"/>
          <p:cNvSpPr/>
          <p:nvPr/>
        </p:nvSpPr>
        <p:spPr>
          <a:xfrm rot="5400000">
            <a:off x="4605126" y="4154340"/>
            <a:ext cx="1183926" cy="1032914"/>
          </a:xfrm>
          <a:prstGeom prst="rtTriangle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Regular Pentagon 14"/>
          <p:cNvSpPr/>
          <p:nvPr/>
        </p:nvSpPr>
        <p:spPr>
          <a:xfrm>
            <a:off x="5946489" y="4128270"/>
            <a:ext cx="1086444" cy="1134490"/>
          </a:xfrm>
          <a:prstGeom prst="pentagon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43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Each side of this shape is of equal length.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The perimeter is 60 cm.</a:t>
            </a: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How </a:t>
            </a:r>
            <a:r>
              <a:rPr lang="en-GB" sz="2800" dirty="0">
                <a:latin typeface="Gill Sans MT" panose="020B0502020104020203" pitchFamily="34" charset="0"/>
              </a:rPr>
              <a:t>long is each side?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9" name="5-Point Star 18"/>
          <p:cNvSpPr/>
          <p:nvPr/>
        </p:nvSpPr>
        <p:spPr>
          <a:xfrm>
            <a:off x="2940761" y="2769122"/>
            <a:ext cx="3277160" cy="3030788"/>
          </a:xfrm>
          <a:prstGeom prst="star5">
            <a:avLst/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5666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different rectangles can you draw with a perimeter of 20 cm?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6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522d4c35-b548-4432-90ae-af4376e1c4b4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1984</TotalTime>
  <Words>734</Words>
  <Application>Microsoft Office PowerPoint</Application>
  <PresentationFormat>A4 Paper (210x297 mm)</PresentationFormat>
  <Paragraphs>273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100</cp:revision>
  <dcterms:created xsi:type="dcterms:W3CDTF">2019-02-04T08:17:32Z</dcterms:created>
  <dcterms:modified xsi:type="dcterms:W3CDTF">2019-11-11T08:57:06Z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