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1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  <p:sldId id="433" r:id="rId30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ableStyles" Target="tableStyles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7467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4507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27301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9761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0705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6176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5272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9217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2501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6264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3828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5370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9576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7793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3325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46565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7447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9348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1978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252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7801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905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529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0.png"/><Relationship Id="rId4" Type="http://schemas.openxmlformats.org/officeDocument/2006/relationships/image" Target="../media/image1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Autumn - Block 1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Place Value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has made five numbers, using the digits 1, 2,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3,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4</a:t>
            </a:r>
          </a:p>
          <a:p>
            <a:pPr lvl="0">
              <a:defRPr/>
            </a:pP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has changed each number into a letter.</a:t>
            </a:r>
          </a:p>
          <a:p>
            <a:pPr lvl="0">
              <a:defRPr/>
            </a:pP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 numbers are </a:t>
            </a:r>
          </a:p>
          <a:p>
            <a:pPr lvl="0">
              <a:defRPr/>
            </a:pP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err="1">
                <a:solidFill>
                  <a:prstClr val="black"/>
                </a:solidFill>
                <a:latin typeface="Gill Sans MT" panose="020B0502020104020203" pitchFamily="34" charset="0"/>
              </a:rPr>
              <a:t>aabcd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err="1">
                <a:solidFill>
                  <a:prstClr val="black"/>
                </a:solidFill>
                <a:latin typeface="Gill Sans MT" panose="020B0502020104020203" pitchFamily="34" charset="0"/>
              </a:rPr>
              <a:t>acdbc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err="1">
                <a:solidFill>
                  <a:prstClr val="black"/>
                </a:solidFill>
                <a:latin typeface="Gill Sans MT" panose="020B0502020104020203" pitchFamily="34" charset="0"/>
              </a:rPr>
              <a:t>dcaba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err="1">
                <a:solidFill>
                  <a:prstClr val="black"/>
                </a:solidFill>
                <a:latin typeface="Gill Sans MT" panose="020B0502020104020203" pitchFamily="34" charset="0"/>
              </a:rPr>
              <a:t>cdadc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err="1">
                <a:solidFill>
                  <a:prstClr val="black"/>
                </a:solidFill>
                <a:latin typeface="Gill Sans MT" panose="020B0502020104020203" pitchFamily="34" charset="0"/>
              </a:rPr>
              <a:t>bdaab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are three clues to work out her numbers:</a:t>
            </a:r>
          </a:p>
          <a:p>
            <a:pPr lvl="0">
              <a:defRPr/>
            </a:pP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first number in her list is the greatest number.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digits in the fourth number total 12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third number in the list is the smallest number.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517878"/>
            <a:ext cx="891801" cy="8939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469" y="718695"/>
            <a:ext cx="166268" cy="2461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0084" y="1681852"/>
            <a:ext cx="190020" cy="95657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1681852"/>
            <a:ext cx="1189788" cy="11725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3534696"/>
            <a:ext cx="1019051" cy="99395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548" y="3534697"/>
            <a:ext cx="1019051" cy="99395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4602087"/>
            <a:ext cx="1019051" cy="9939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9435" y="4602087"/>
            <a:ext cx="1019051" cy="99395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5652815"/>
            <a:ext cx="1023909" cy="998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says he can order the following numbers by only looking at the first three digits.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he correct?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840413" y="2197290"/>
            <a:ext cx="1814010" cy="602577"/>
          </a:xfrm>
          <a:prstGeom prst="round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12,516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454292" y="2199715"/>
            <a:ext cx="1814010" cy="602577"/>
          </a:xfrm>
          <a:prstGeom prst="round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12,832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119870" y="3065383"/>
            <a:ext cx="1814010" cy="602577"/>
          </a:xfrm>
          <a:prstGeom prst="round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12,679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840413" y="4013951"/>
            <a:ext cx="1814010" cy="602577"/>
          </a:xfrm>
          <a:prstGeom prst="round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12,538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454292" y="4013951"/>
            <a:ext cx="1814010" cy="602577"/>
          </a:xfrm>
          <a:prstGeom prst="round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12,794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7632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6776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Solve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CCCL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CL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calculations, using Roman Numerals, can you write to get the same total?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677656"/>
              </a:xfrm>
              <a:prstGeom prst="rect">
                <a:avLst/>
              </a:prstGeom>
              <a:blipFill>
                <a:blip r:embed="rId3"/>
                <a:stretch>
                  <a:fillRect l="-1590" t="-2506" b="-54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ounded Rectangle 9"/>
          <p:cNvSpPr/>
          <p:nvPr/>
        </p:nvSpPr>
        <p:spPr>
          <a:xfrm>
            <a:off x="3593173" y="1389748"/>
            <a:ext cx="3162469" cy="935880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804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is part of a Roman Numerals hundred square.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missing values.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patterns do you notice?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50164"/>
              </p:ext>
            </p:extLst>
          </p:nvPr>
        </p:nvGraphicFramePr>
        <p:xfrm>
          <a:off x="2668686" y="2760459"/>
          <a:ext cx="4711504" cy="1554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7876">
                  <a:extLst>
                    <a:ext uri="{9D8B030D-6E8A-4147-A177-3AD203B41FA5}">
                      <a16:colId xmlns:a16="http://schemas.microsoft.com/office/drawing/2014/main" val="631766688"/>
                    </a:ext>
                  </a:extLst>
                </a:gridCol>
                <a:gridCol w="1177876">
                  <a:extLst>
                    <a:ext uri="{9D8B030D-6E8A-4147-A177-3AD203B41FA5}">
                      <a16:colId xmlns:a16="http://schemas.microsoft.com/office/drawing/2014/main" val="2428648721"/>
                    </a:ext>
                  </a:extLst>
                </a:gridCol>
                <a:gridCol w="1177876">
                  <a:extLst>
                    <a:ext uri="{9D8B030D-6E8A-4147-A177-3AD203B41FA5}">
                      <a16:colId xmlns:a16="http://schemas.microsoft.com/office/drawing/2014/main" val="1790129394"/>
                    </a:ext>
                  </a:extLst>
                </a:gridCol>
                <a:gridCol w="1177876">
                  <a:extLst>
                    <a:ext uri="{9D8B030D-6E8A-4147-A177-3AD203B41FA5}">
                      <a16:colId xmlns:a16="http://schemas.microsoft.com/office/drawing/2014/main" val="17020937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XLIV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XLV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XLVII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913308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LVI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LVII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677542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LXIV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LXVI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LXVII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173313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072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</a:t>
            </a: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Jack’s number be?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find all of the possibilities?</a:t>
            </a:r>
          </a:p>
        </p:txBody>
      </p:sp>
      <p:pic>
        <p:nvPicPr>
          <p:cNvPr id="7" name="Picture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2092" y="1374230"/>
            <a:ext cx="1601908" cy="1169935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2245445" y="1047746"/>
            <a:ext cx="4973193" cy="2992837"/>
          </a:xfrm>
          <a:prstGeom prst="wedgeRoundRectCallout">
            <a:avLst>
              <a:gd name="adj1" fmla="val 58629"/>
              <a:gd name="adj2" fmla="val 2251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number rounded to the nearest 10 is 1,150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Rounded to the nearest 100 it is 1,200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Rounded to the nearest 1,000 it is 1,000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0971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64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Whitney</a:t>
            </a: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 Whitney?</a:t>
            </a:r>
          </a:p>
          <a:p>
            <a:pPr lvl="0">
              <a:defRPr/>
            </a:pPr>
            <a:endParaRPr lang="en-GB" sz="7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2306472" y="1452694"/>
            <a:ext cx="3345763" cy="1545763"/>
          </a:xfrm>
          <a:prstGeom prst="wedgeRoundRectCallout">
            <a:avLst>
              <a:gd name="adj1" fmla="val 64892"/>
              <a:gd name="adj2" fmla="val 17708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2,567 to the nearest 100 is 2,500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9874" y="1193387"/>
            <a:ext cx="1632180" cy="2306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987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the mistake Teddy has made.</a:t>
            </a:r>
          </a:p>
        </p:txBody>
      </p:sp>
      <p:pic>
        <p:nvPicPr>
          <p:cNvPr id="7" name="Picture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18696" y="2216776"/>
            <a:ext cx="1486959" cy="1085981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3874501" y="1448358"/>
            <a:ext cx="3522586" cy="1444749"/>
          </a:xfrm>
          <a:prstGeom prst="wedgeRoundRectCallout">
            <a:avLst>
              <a:gd name="adj1" fmla="val -72896"/>
              <a:gd name="adj2" fmla="val 46818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4,725 to the nearest 1,000 is 5,025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6989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is a number line.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the value of A?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B is 40 less than A.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value of B?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 is 500 less than B.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Add C to the number line.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952" y="1372566"/>
            <a:ext cx="6079628" cy="96936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213889" y="1960678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93131" y="1957105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03243" y="740586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6532633" y="1278156"/>
            <a:ext cx="0" cy="346443"/>
          </a:xfrm>
          <a:prstGeom prst="straightConnector1">
            <a:avLst/>
          </a:prstGeom>
          <a:ln w="38100">
            <a:solidFill>
              <a:schemeClr val="tx1"/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6336920" y="1863955"/>
            <a:ext cx="0" cy="368119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095875" y="2160268"/>
            <a:ext cx="5093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B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8177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are three ways of partitioning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27,650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27 thousands and 650 ones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27 thousands, 5 hundreds and 150 ones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27 thousands and 65 tens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Write three more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ways.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789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counts forwards and backwards in 10s from 317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Circle the numbers Rosie will count.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 Rosie will not say the other numbers.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943797" y="2549940"/>
            <a:ext cx="1656881" cy="661092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427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196075" y="2549940"/>
            <a:ext cx="1656881" cy="661092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997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le 6"/>
              <p:cNvSpPr/>
              <p:nvPr/>
            </p:nvSpPr>
            <p:spPr>
              <a:xfrm>
                <a:off x="6448353" y="2552166"/>
                <a:ext cx="1656881" cy="661092"/>
              </a:xfrm>
              <a:prstGeom prst="roundRect">
                <a:avLst/>
              </a:prstGeom>
              <a:solidFill>
                <a:schemeClr val="accent2">
                  <a:alpha val="20000"/>
                </a:schemeClr>
              </a:solidFill>
              <a:ln w="254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7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" name="Rounded 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8353" y="2552166"/>
                <a:ext cx="1656881" cy="661092"/>
              </a:xfrm>
              <a:prstGeom prst="roundRect">
                <a:avLst/>
              </a:prstGeom>
              <a:blipFill>
                <a:blip r:embed="rId3"/>
                <a:stretch>
                  <a:fillRect b="-12500"/>
                </a:stretch>
              </a:blipFill>
              <a:ln w="25400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ounded Rectangle 7"/>
          <p:cNvSpPr/>
          <p:nvPr/>
        </p:nvSpPr>
        <p:spPr>
          <a:xfrm>
            <a:off x="1943796" y="3505987"/>
            <a:ext cx="1656881" cy="661092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1,666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196075" y="3505987"/>
            <a:ext cx="1656881" cy="661092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3,210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448353" y="3505987"/>
            <a:ext cx="1656881" cy="661092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5,627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ounded Rectangle 10"/>
              <p:cNvSpPr/>
              <p:nvPr/>
            </p:nvSpPr>
            <p:spPr>
              <a:xfrm>
                <a:off x="1943795" y="4462034"/>
                <a:ext cx="1656881" cy="661092"/>
              </a:xfrm>
              <a:prstGeom prst="roundRect">
                <a:avLst/>
              </a:prstGeom>
              <a:solidFill>
                <a:schemeClr val="accent2">
                  <a:alpha val="20000"/>
                </a:schemeClr>
              </a:solidFill>
              <a:ln w="254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23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Rounded 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3795" y="4462034"/>
                <a:ext cx="1656881" cy="661092"/>
              </a:xfrm>
              <a:prstGeom prst="roundRect">
                <a:avLst/>
              </a:prstGeom>
              <a:blipFill>
                <a:blip r:embed="rId4"/>
                <a:stretch>
                  <a:fillRect b="-13393"/>
                </a:stretch>
              </a:blipFill>
              <a:ln w="25400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ounded Rectangle 11"/>
          <p:cNvSpPr/>
          <p:nvPr/>
        </p:nvSpPr>
        <p:spPr>
          <a:xfrm>
            <a:off x="4196075" y="4462034"/>
            <a:ext cx="1656881" cy="661092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7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ounded Rectangle 12"/>
              <p:cNvSpPr/>
              <p:nvPr/>
            </p:nvSpPr>
            <p:spPr>
              <a:xfrm>
                <a:off x="6448353" y="4462034"/>
                <a:ext cx="1656881" cy="661092"/>
              </a:xfrm>
              <a:prstGeom prst="roundRect">
                <a:avLst/>
              </a:prstGeom>
              <a:solidFill>
                <a:schemeClr val="accent2">
                  <a:alpha val="20000"/>
                </a:schemeClr>
              </a:solidFill>
              <a:ln w="254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3" name="Rounded 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8353" y="4462034"/>
                <a:ext cx="1656881" cy="661092"/>
              </a:xfrm>
              <a:prstGeom prst="roundRect">
                <a:avLst/>
              </a:prstGeom>
              <a:blipFill>
                <a:blip r:embed="rId5"/>
                <a:stretch>
                  <a:fillRect b="-13393"/>
                </a:stretch>
              </a:blipFill>
              <a:ln w="25400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8988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Place the digits cards 0 to 9 face down and select five of them.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Make the greatest number possible and the smallest number possible.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do you know which is the greatest or smallest?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120677" y="4551126"/>
            <a:ext cx="640080" cy="826091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860906" y="4551126"/>
            <a:ext cx="640080" cy="826091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601135" y="4551126"/>
            <a:ext cx="640080" cy="826091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341364" y="4551126"/>
            <a:ext cx="640080" cy="826091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081593" y="4551126"/>
            <a:ext cx="640080" cy="826091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821256" y="4551126"/>
            <a:ext cx="640080" cy="826091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6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61485" y="4551126"/>
            <a:ext cx="640080" cy="826091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301714" y="4551126"/>
            <a:ext cx="640080" cy="826091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8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041943" y="4551126"/>
            <a:ext cx="640080" cy="826091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9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380448" y="4551126"/>
            <a:ext cx="640080" cy="826091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45509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Using the digit cards 0 to 9, create three different 5-digit numbers that fit the following clues: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digit in the hundreds column and the ones column have a difference of 2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digit in the hundreds column and the ten thousands column has a difference of 2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sum of all the digits totals 19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120677" y="5260812"/>
            <a:ext cx="640080" cy="826091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860906" y="5260812"/>
            <a:ext cx="640080" cy="826091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601135" y="5260812"/>
            <a:ext cx="640080" cy="826091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341364" y="5260812"/>
            <a:ext cx="640080" cy="826091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081593" y="5260812"/>
            <a:ext cx="640080" cy="826091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821256" y="5260812"/>
            <a:ext cx="640080" cy="826091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6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61485" y="5260812"/>
            <a:ext cx="640080" cy="826091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301714" y="5260812"/>
            <a:ext cx="640080" cy="826091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8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041943" y="5260812"/>
            <a:ext cx="640080" cy="826091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9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380448" y="5260812"/>
            <a:ext cx="640080" cy="826091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2424151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Round 59,996 to the nearest 1,000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Round 59,996 to the nearest 10,000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do you notice about the answers?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think of three more numbers where the same thing could happen?</a:t>
            </a:r>
          </a:p>
        </p:txBody>
      </p:sp>
    </p:spTree>
    <p:extLst>
      <p:ext uri="{BB962C8B-B14F-4D97-AF65-F5344CB8AC3E}">
        <p14:creationId xmlns:p14="http://schemas.microsoft.com/office/powerpoint/2010/main" val="871652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Two 5-digit numbers have a difference of five.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they are both rounded to the nearest thousand, the difference is 1,000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numbers be?</a:t>
            </a:r>
          </a:p>
        </p:txBody>
      </p:sp>
    </p:spTree>
    <p:extLst>
      <p:ext uri="{BB962C8B-B14F-4D97-AF65-F5344CB8AC3E}">
        <p14:creationId xmlns:p14="http://schemas.microsoft.com/office/powerpoint/2010/main" val="1189851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Describe the value of the digit 7 in each of the following numbers.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How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know?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407,338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700,491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25,571</a:t>
            </a:r>
          </a:p>
        </p:txBody>
      </p:sp>
    </p:spTree>
    <p:extLst>
      <p:ext uri="{BB962C8B-B14F-4D97-AF65-F5344CB8AC3E}">
        <p14:creationId xmlns:p14="http://schemas.microsoft.com/office/powerpoint/2010/main" val="384504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bar models are showing a pattern.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Draw the next three.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Create your own pattern of bar models for a partner to continue.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3565921"/>
              </p:ext>
            </p:extLst>
          </p:nvPr>
        </p:nvGraphicFramePr>
        <p:xfrm>
          <a:off x="2578402" y="1806970"/>
          <a:ext cx="5245702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78564">
                  <a:extLst>
                    <a:ext uri="{9D8B030D-6E8A-4147-A177-3AD203B41FA5}">
                      <a16:colId xmlns:a16="http://schemas.microsoft.com/office/drawing/2014/main" val="116290043"/>
                    </a:ext>
                  </a:extLst>
                </a:gridCol>
                <a:gridCol w="1967138">
                  <a:extLst>
                    <a:ext uri="{9D8B030D-6E8A-4147-A177-3AD203B41FA5}">
                      <a16:colId xmlns:a16="http://schemas.microsoft.com/office/drawing/2014/main" val="24214405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25,000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15,000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0981898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2442725"/>
              </p:ext>
            </p:extLst>
          </p:nvPr>
        </p:nvGraphicFramePr>
        <p:xfrm>
          <a:off x="2578400" y="2957272"/>
          <a:ext cx="5245704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22852">
                  <a:extLst>
                    <a:ext uri="{9D8B030D-6E8A-4147-A177-3AD203B41FA5}">
                      <a16:colId xmlns:a16="http://schemas.microsoft.com/office/drawing/2014/main" val="116290043"/>
                    </a:ext>
                  </a:extLst>
                </a:gridCol>
                <a:gridCol w="2622852">
                  <a:extLst>
                    <a:ext uri="{9D8B030D-6E8A-4147-A177-3AD203B41FA5}">
                      <a16:colId xmlns:a16="http://schemas.microsoft.com/office/drawing/2014/main" val="37285280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20,000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20,000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098189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6759407"/>
              </p:ext>
            </p:extLst>
          </p:nvPr>
        </p:nvGraphicFramePr>
        <p:xfrm>
          <a:off x="2578403" y="4135607"/>
          <a:ext cx="5245702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67138">
                  <a:extLst>
                    <a:ext uri="{9D8B030D-6E8A-4147-A177-3AD203B41FA5}">
                      <a16:colId xmlns:a16="http://schemas.microsoft.com/office/drawing/2014/main" val="116290043"/>
                    </a:ext>
                  </a:extLst>
                </a:gridCol>
                <a:gridCol w="3278564">
                  <a:extLst>
                    <a:ext uri="{9D8B030D-6E8A-4147-A177-3AD203B41FA5}">
                      <a16:colId xmlns:a16="http://schemas.microsoft.com/office/drawing/2014/main" val="402937688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15,000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25,000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0981898"/>
                  </a:ext>
                </a:extLst>
              </a:tr>
            </a:tbl>
          </a:graphicData>
        </a:graphic>
      </p:graphicFrame>
      <p:sp>
        <p:nvSpPr>
          <p:cNvPr id="8" name="Left Brace 7"/>
          <p:cNvSpPr/>
          <p:nvPr/>
        </p:nvSpPr>
        <p:spPr>
          <a:xfrm rot="5400000">
            <a:off x="5116210" y="-939849"/>
            <a:ext cx="170083" cy="5245704"/>
          </a:xfrm>
          <a:prstGeom prst="leftBrac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20804" y="1104369"/>
            <a:ext cx="11608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40,000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Left Brace 9"/>
          <p:cNvSpPr/>
          <p:nvPr/>
        </p:nvSpPr>
        <p:spPr>
          <a:xfrm rot="5400000">
            <a:off x="5144585" y="217209"/>
            <a:ext cx="113332" cy="5245705"/>
          </a:xfrm>
          <a:prstGeom prst="leftBrac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23596" y="2323492"/>
            <a:ext cx="11608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40,000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2" name="Left Brace 11"/>
          <p:cNvSpPr/>
          <p:nvPr/>
        </p:nvSpPr>
        <p:spPr>
          <a:xfrm rot="5400000">
            <a:off x="5117429" y="1396596"/>
            <a:ext cx="167640" cy="5245708"/>
          </a:xfrm>
          <a:prstGeom prst="leftBrac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20803" y="3459765"/>
            <a:ext cx="11608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40,000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2349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writes the first five numbers of a sequence.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They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are: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3,666,  4,666,  5,666,  6,666,  7,666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       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						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correct?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p:pic>
        <p:nvPicPr>
          <p:cNvPr id="14" name="Picture 1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8430" y="3298390"/>
            <a:ext cx="1720107" cy="1256258"/>
          </a:xfrm>
          <a:prstGeom prst="rect">
            <a:avLst/>
          </a:prstGeom>
        </p:spPr>
      </p:pic>
      <p:sp>
        <p:nvSpPr>
          <p:cNvPr id="15" name="Rounded Rectangular Callout 14"/>
          <p:cNvSpPr/>
          <p:nvPr/>
        </p:nvSpPr>
        <p:spPr>
          <a:xfrm>
            <a:off x="1670192" y="3298390"/>
            <a:ext cx="4357597" cy="1778723"/>
          </a:xfrm>
          <a:prstGeom prst="wedgeRoundRectCallout">
            <a:avLst>
              <a:gd name="adj1" fmla="val 68110"/>
              <a:gd name="adj2" fmla="val 9400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10</a:t>
            </a:r>
            <a:r>
              <a:rPr kumimoji="0" lang="en-GB" sz="2800" b="0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term will be 15,322 because I will double the 5</a:t>
            </a:r>
            <a:r>
              <a:rPr kumimoji="0" lang="en-GB" sz="2800" b="0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term.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418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</a:t>
            </a: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Rosie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</a:t>
            </a: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has made a mistake?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Identify anyone who has made a mistake and explain how you know.</a:t>
            </a: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3117" y="647495"/>
            <a:ext cx="1623271" cy="1185537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1372088" y="547930"/>
            <a:ext cx="5196663" cy="894748"/>
          </a:xfrm>
          <a:prstGeom prst="wedgeRoundRectCallout">
            <a:avLst>
              <a:gd name="adj1" fmla="val 71146"/>
              <a:gd name="adj2" fmla="val 60163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am counting up in 10s from 184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will include 224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8" name="Picture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54" y="1203529"/>
            <a:ext cx="1618668" cy="2287022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2662165" y="2165839"/>
            <a:ext cx="5802923" cy="962899"/>
          </a:xfrm>
          <a:prstGeom prst="wedgeRoundRectCallout">
            <a:avLst>
              <a:gd name="adj1" fmla="val -60424"/>
              <a:gd name="adj2" fmla="val 4601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am counting up in 100s from 604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will include 1,040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0" name="Picture 9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1250" y="3173441"/>
            <a:ext cx="1419403" cy="1036643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913607" y="3761192"/>
            <a:ext cx="5707410" cy="1008721"/>
          </a:xfrm>
          <a:prstGeom prst="wedgeRoundRectCallout">
            <a:avLst>
              <a:gd name="adj1" fmla="val 71545"/>
              <a:gd name="adj2" fmla="val -11854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am counting up in 1,000s from 13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will include 130,000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029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missing number is an odd number.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rounded to the nearest 10,000 it is 440,000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sum of the digits is 23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Greatest			  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			  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Smallest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number be?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find three possibilities?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113413" y="3200887"/>
            <a:ext cx="2228460" cy="759034"/>
          </a:xfrm>
          <a:prstGeom prst="round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475,000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493509" y="3200887"/>
            <a:ext cx="2228460" cy="759034"/>
          </a:xfrm>
          <a:prstGeom prst="round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407,500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803461" y="3200887"/>
            <a:ext cx="2228460" cy="759034"/>
          </a:xfrm>
          <a:prstGeom prst="round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1947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are four number cards.</a:t>
            </a: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Four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children take one each and say a clue.</a:t>
            </a: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Which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card did each child have?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317374" y="1246762"/>
            <a:ext cx="1738270" cy="742946"/>
          </a:xfrm>
          <a:prstGeom prst="round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42,350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236260" y="1246762"/>
            <a:ext cx="1738270" cy="742946"/>
          </a:xfrm>
          <a:prstGeom prst="round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43,385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276817" y="1246762"/>
            <a:ext cx="1738270" cy="742946"/>
          </a:xfrm>
          <a:prstGeom prst="round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56,995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195704" y="1246762"/>
            <a:ext cx="1738270" cy="742946"/>
          </a:xfrm>
          <a:prstGeom prst="round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56,963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1545854" y="2562708"/>
            <a:ext cx="4564606" cy="825846"/>
          </a:xfrm>
          <a:prstGeom prst="wedgeRoundRectCallout">
            <a:avLst>
              <a:gd name="adj1" fmla="val 72161"/>
              <a:gd name="adj2" fmla="val 9065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number is 57,000 when rounded to the nearest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5" name="Rounded Rectangular Callout 14"/>
          <p:cNvSpPr/>
          <p:nvPr/>
        </p:nvSpPr>
        <p:spPr>
          <a:xfrm>
            <a:off x="4319074" y="3486265"/>
            <a:ext cx="4801822" cy="868327"/>
          </a:xfrm>
          <a:prstGeom prst="wedgeRoundRectCallout">
            <a:avLst>
              <a:gd name="adj1" fmla="val -65021"/>
              <a:gd name="adj2" fmla="val 848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number has exactly three hundreds in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it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6" name="Rounded Rectangular Callout 15"/>
          <p:cNvSpPr/>
          <p:nvPr/>
        </p:nvSpPr>
        <p:spPr>
          <a:xfrm>
            <a:off x="1044400" y="4452303"/>
            <a:ext cx="5440651" cy="853797"/>
          </a:xfrm>
          <a:prstGeom prst="wedgeRoundRectCallout">
            <a:avLst>
              <a:gd name="adj1" fmla="val 60330"/>
              <a:gd name="adj2" fmla="val 6614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number is 43,000 when rounded to the nearest thousand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7" name="Rounded Rectangular Callout 16"/>
          <p:cNvSpPr/>
          <p:nvPr/>
        </p:nvSpPr>
        <p:spPr>
          <a:xfrm>
            <a:off x="2883877" y="5403811"/>
            <a:ext cx="5435382" cy="761983"/>
          </a:xfrm>
          <a:prstGeom prst="wedgeRoundRectCallout">
            <a:avLst>
              <a:gd name="adj1" fmla="val -63151"/>
              <a:gd name="adj2" fmla="val 15558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number is exactly 100 less then 57,063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8" name="Picture 1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3947" y="4538005"/>
            <a:ext cx="909560" cy="664286"/>
          </a:xfrm>
          <a:prstGeom prst="rect">
            <a:avLst/>
          </a:prstGeom>
        </p:spPr>
      </p:pic>
      <p:pic>
        <p:nvPicPr>
          <p:cNvPr id="19" name="Picture 1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943" y="5202291"/>
            <a:ext cx="923227" cy="1304429"/>
          </a:xfrm>
          <a:prstGeom prst="rect">
            <a:avLst/>
          </a:prstGeom>
        </p:spPr>
      </p:pic>
      <p:pic>
        <p:nvPicPr>
          <p:cNvPr id="20" name="Picture 19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2619" y="2547715"/>
            <a:ext cx="1040200" cy="759696"/>
          </a:xfrm>
          <a:prstGeom prst="rect">
            <a:avLst/>
          </a:prstGeom>
        </p:spPr>
      </p:pic>
      <p:pic>
        <p:nvPicPr>
          <p:cNvPr id="21" name="Picture 20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776" y="3215535"/>
            <a:ext cx="1037249" cy="1465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824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difference between two 3-digit numbers is two.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each number is rounded to the nearest 1,000 the difference between them is 1,000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two numbers be?</a:t>
            </a:r>
          </a:p>
        </p:txBody>
      </p:sp>
    </p:spTree>
    <p:extLst>
      <p:ext uri="{BB962C8B-B14F-4D97-AF65-F5344CB8AC3E}">
        <p14:creationId xmlns:p14="http://schemas.microsoft.com/office/powerpoint/2010/main" val="3045184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the difference between A and B is rounded to the nearest 100, the answer is 700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the difference between B and C is rounded to the nearest 100, the answer is 400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A, B and C are not multiples of 10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A, B and C be?</a:t>
            </a:r>
          </a:p>
        </p:txBody>
      </p:sp>
    </p:spTree>
    <p:extLst>
      <p:ext uri="{BB962C8B-B14F-4D97-AF65-F5344CB8AC3E}">
        <p14:creationId xmlns:p14="http://schemas.microsoft.com/office/powerpoint/2010/main" val="287242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0167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True or False?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 temperature outside is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 degrees, the temperature inside is 25 degrees.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The difference is 20 degrees.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Four less than negative six is negative two.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15 more than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 is 13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how you know each statement is true or false.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016758"/>
              </a:xfrm>
              <a:prstGeom prst="rect">
                <a:avLst/>
              </a:prstGeom>
              <a:blipFill>
                <a:blip r:embed="rId3"/>
                <a:stretch>
                  <a:fillRect l="-2725" t="-2187" r="-908" b="-24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43969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Put these statements in order so that the answers are from smallest to greatest.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 difference between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24 and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76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 even number that is less than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18 but greater than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22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 number that is half way between 40 and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50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 difference between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6 and 7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  <a:blipFill>
                <a:blip r:embed="rId3"/>
                <a:stretch>
                  <a:fillRect l="-1590" t="-1387" r="-1590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53173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www.w3.org/XML/1998/namespace"/>
    <ds:schemaRef ds:uri="http://purl.org/dc/elements/1.1/"/>
    <ds:schemaRef ds:uri="http://schemas.openxmlformats.org/package/2006/metadata/core-properties"/>
    <ds:schemaRef ds:uri="522d4c35-b548-4432-90ae-af4376e1c4b4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1749</TotalTime>
  <Words>1012</Words>
  <Application>Microsoft Office PowerPoint</Application>
  <PresentationFormat>A4 Paper (210x297 mm)</PresentationFormat>
  <Paragraphs>364</Paragraphs>
  <Slides>25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33" baseType="lpstr">
      <vt:lpstr>Arial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63</cp:revision>
  <dcterms:created xsi:type="dcterms:W3CDTF">2019-02-04T08:17:32Z</dcterms:created>
  <dcterms:modified xsi:type="dcterms:W3CDTF">2019-09-11T10:53:53Z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