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34"/>
  </p:notesMasterIdLst>
  <p:sldIdLst>
    <p:sldId id="271" r:id="rId6"/>
    <p:sldId id="410" r:id="rId7"/>
    <p:sldId id="411" r:id="rId8"/>
    <p:sldId id="412" r:id="rId9"/>
    <p:sldId id="413" r:id="rId10"/>
    <p:sldId id="414" r:id="rId11"/>
    <p:sldId id="415" r:id="rId12"/>
    <p:sldId id="416" r:id="rId13"/>
    <p:sldId id="417" r:id="rId14"/>
    <p:sldId id="418" r:id="rId15"/>
    <p:sldId id="419" r:id="rId16"/>
    <p:sldId id="420" r:id="rId17"/>
    <p:sldId id="421" r:id="rId18"/>
    <p:sldId id="422" r:id="rId19"/>
    <p:sldId id="424" r:id="rId20"/>
    <p:sldId id="423" r:id="rId21"/>
    <p:sldId id="425" r:id="rId22"/>
    <p:sldId id="426" r:id="rId23"/>
    <p:sldId id="427" r:id="rId24"/>
    <p:sldId id="428" r:id="rId25"/>
    <p:sldId id="429" r:id="rId26"/>
    <p:sldId id="430" r:id="rId27"/>
    <p:sldId id="431" r:id="rId28"/>
    <p:sldId id="432" r:id="rId29"/>
    <p:sldId id="433" r:id="rId30"/>
    <p:sldId id="434" r:id="rId31"/>
    <p:sldId id="435" r:id="rId32"/>
    <p:sldId id="436" r:id="rId33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0" d="100"/>
          <a:sy n="70" d="100"/>
        </p:scale>
        <p:origin x="1158" y="48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presProps" Target="presProps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4436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54944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92543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33441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8885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96756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58485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69120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40434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35302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4697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17870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97288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896416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550395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589144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594588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45831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567402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43842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08986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702336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74289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24772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382247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8786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Autumn - Block 4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400" dirty="0" smtClean="0">
                <a:solidFill>
                  <a:srgbClr val="FFFFFF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Multiplication &amp; Division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700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 0 – 9 digit cards. Choose 2 cards and multiply the digits shown. </a:t>
            </a: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is your number a multiple of? </a:t>
            </a: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 it a multiple of more than one number?</a:t>
            </a: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Find all the numbers you can make using the digit cards.</a:t>
            </a: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 the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table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help.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5282848"/>
              </p:ext>
            </p:extLst>
          </p:nvPr>
        </p:nvGraphicFramePr>
        <p:xfrm>
          <a:off x="4616615" y="3617948"/>
          <a:ext cx="3443165" cy="2756721"/>
        </p:xfrm>
        <a:graphic>
          <a:graphicData uri="http://schemas.openxmlformats.org/drawingml/2006/table">
            <a:tbl>
              <a:tblPr firstRow="1" firstCol="1" bandRow="1"/>
              <a:tblGrid>
                <a:gridCol w="313015">
                  <a:extLst>
                    <a:ext uri="{9D8B030D-6E8A-4147-A177-3AD203B41FA5}">
                      <a16:colId xmlns:a16="http://schemas.microsoft.com/office/drawing/2014/main" val="2433771245"/>
                    </a:ext>
                  </a:extLst>
                </a:gridCol>
                <a:gridCol w="313015">
                  <a:extLst>
                    <a:ext uri="{9D8B030D-6E8A-4147-A177-3AD203B41FA5}">
                      <a16:colId xmlns:a16="http://schemas.microsoft.com/office/drawing/2014/main" val="2262875742"/>
                    </a:ext>
                  </a:extLst>
                </a:gridCol>
                <a:gridCol w="313015">
                  <a:extLst>
                    <a:ext uri="{9D8B030D-6E8A-4147-A177-3AD203B41FA5}">
                      <a16:colId xmlns:a16="http://schemas.microsoft.com/office/drawing/2014/main" val="1517489427"/>
                    </a:ext>
                  </a:extLst>
                </a:gridCol>
                <a:gridCol w="313015">
                  <a:extLst>
                    <a:ext uri="{9D8B030D-6E8A-4147-A177-3AD203B41FA5}">
                      <a16:colId xmlns:a16="http://schemas.microsoft.com/office/drawing/2014/main" val="656171133"/>
                    </a:ext>
                  </a:extLst>
                </a:gridCol>
                <a:gridCol w="313015">
                  <a:extLst>
                    <a:ext uri="{9D8B030D-6E8A-4147-A177-3AD203B41FA5}">
                      <a16:colId xmlns:a16="http://schemas.microsoft.com/office/drawing/2014/main" val="1311409550"/>
                    </a:ext>
                  </a:extLst>
                </a:gridCol>
                <a:gridCol w="313015">
                  <a:extLst>
                    <a:ext uri="{9D8B030D-6E8A-4147-A177-3AD203B41FA5}">
                      <a16:colId xmlns:a16="http://schemas.microsoft.com/office/drawing/2014/main" val="3125900136"/>
                    </a:ext>
                  </a:extLst>
                </a:gridCol>
                <a:gridCol w="313015">
                  <a:extLst>
                    <a:ext uri="{9D8B030D-6E8A-4147-A177-3AD203B41FA5}">
                      <a16:colId xmlns:a16="http://schemas.microsoft.com/office/drawing/2014/main" val="1022047230"/>
                    </a:ext>
                  </a:extLst>
                </a:gridCol>
                <a:gridCol w="313015">
                  <a:extLst>
                    <a:ext uri="{9D8B030D-6E8A-4147-A177-3AD203B41FA5}">
                      <a16:colId xmlns:a16="http://schemas.microsoft.com/office/drawing/2014/main" val="1709373345"/>
                    </a:ext>
                  </a:extLst>
                </a:gridCol>
                <a:gridCol w="313015">
                  <a:extLst>
                    <a:ext uri="{9D8B030D-6E8A-4147-A177-3AD203B41FA5}">
                      <a16:colId xmlns:a16="http://schemas.microsoft.com/office/drawing/2014/main" val="2833202828"/>
                    </a:ext>
                  </a:extLst>
                </a:gridCol>
                <a:gridCol w="313015">
                  <a:extLst>
                    <a:ext uri="{9D8B030D-6E8A-4147-A177-3AD203B41FA5}">
                      <a16:colId xmlns:a16="http://schemas.microsoft.com/office/drawing/2014/main" val="3945799832"/>
                    </a:ext>
                  </a:extLst>
                </a:gridCol>
                <a:gridCol w="313015">
                  <a:extLst>
                    <a:ext uri="{9D8B030D-6E8A-4147-A177-3AD203B41FA5}">
                      <a16:colId xmlns:a16="http://schemas.microsoft.com/office/drawing/2014/main" val="1401519954"/>
                    </a:ext>
                  </a:extLst>
                </a:gridCol>
              </a:tblGrid>
              <a:tr h="25061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9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7695645"/>
                  </a:ext>
                </a:extLst>
              </a:tr>
              <a:tr h="25061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27198558"/>
                  </a:ext>
                </a:extLst>
              </a:tr>
              <a:tr h="25061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7933136"/>
                  </a:ext>
                </a:extLst>
              </a:tr>
              <a:tr h="25061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28715101"/>
                  </a:ext>
                </a:extLst>
              </a:tr>
              <a:tr h="25061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49963702"/>
                  </a:ext>
                </a:extLst>
              </a:tr>
              <a:tr h="25061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14075829"/>
                  </a:ext>
                </a:extLst>
              </a:tr>
              <a:tr h="25061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5643085"/>
                  </a:ext>
                </a:extLst>
              </a:tr>
              <a:tr h="25061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20070559"/>
                  </a:ext>
                </a:extLst>
              </a:tr>
              <a:tr h="25061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19160722"/>
                  </a:ext>
                </a:extLst>
              </a:tr>
              <a:tr h="25061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55841615"/>
                  </a:ext>
                </a:extLst>
              </a:tr>
              <a:tr h="25061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176581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9549101"/>
              </p:ext>
            </p:extLst>
          </p:nvPr>
        </p:nvGraphicFramePr>
        <p:xfrm>
          <a:off x="1938192" y="1078894"/>
          <a:ext cx="6029617" cy="5022215"/>
        </p:xfrm>
        <a:graphic>
          <a:graphicData uri="http://schemas.openxmlformats.org/drawingml/2006/table">
            <a:tbl>
              <a:tblPr firstRow="1" firstCol="1" bandRow="1"/>
              <a:tblGrid>
                <a:gridCol w="548147">
                  <a:extLst>
                    <a:ext uri="{9D8B030D-6E8A-4147-A177-3AD203B41FA5}">
                      <a16:colId xmlns:a16="http://schemas.microsoft.com/office/drawing/2014/main" val="2433771245"/>
                    </a:ext>
                  </a:extLst>
                </a:gridCol>
                <a:gridCol w="548147">
                  <a:extLst>
                    <a:ext uri="{9D8B030D-6E8A-4147-A177-3AD203B41FA5}">
                      <a16:colId xmlns:a16="http://schemas.microsoft.com/office/drawing/2014/main" val="2262875742"/>
                    </a:ext>
                  </a:extLst>
                </a:gridCol>
                <a:gridCol w="548147">
                  <a:extLst>
                    <a:ext uri="{9D8B030D-6E8A-4147-A177-3AD203B41FA5}">
                      <a16:colId xmlns:a16="http://schemas.microsoft.com/office/drawing/2014/main" val="1517489427"/>
                    </a:ext>
                  </a:extLst>
                </a:gridCol>
                <a:gridCol w="548147">
                  <a:extLst>
                    <a:ext uri="{9D8B030D-6E8A-4147-A177-3AD203B41FA5}">
                      <a16:colId xmlns:a16="http://schemas.microsoft.com/office/drawing/2014/main" val="656171133"/>
                    </a:ext>
                  </a:extLst>
                </a:gridCol>
                <a:gridCol w="548147">
                  <a:extLst>
                    <a:ext uri="{9D8B030D-6E8A-4147-A177-3AD203B41FA5}">
                      <a16:colId xmlns:a16="http://schemas.microsoft.com/office/drawing/2014/main" val="1311409550"/>
                    </a:ext>
                  </a:extLst>
                </a:gridCol>
                <a:gridCol w="548147">
                  <a:extLst>
                    <a:ext uri="{9D8B030D-6E8A-4147-A177-3AD203B41FA5}">
                      <a16:colId xmlns:a16="http://schemas.microsoft.com/office/drawing/2014/main" val="3125900136"/>
                    </a:ext>
                  </a:extLst>
                </a:gridCol>
                <a:gridCol w="548147">
                  <a:extLst>
                    <a:ext uri="{9D8B030D-6E8A-4147-A177-3AD203B41FA5}">
                      <a16:colId xmlns:a16="http://schemas.microsoft.com/office/drawing/2014/main" val="1022047230"/>
                    </a:ext>
                  </a:extLst>
                </a:gridCol>
                <a:gridCol w="548147">
                  <a:extLst>
                    <a:ext uri="{9D8B030D-6E8A-4147-A177-3AD203B41FA5}">
                      <a16:colId xmlns:a16="http://schemas.microsoft.com/office/drawing/2014/main" val="1709373345"/>
                    </a:ext>
                  </a:extLst>
                </a:gridCol>
                <a:gridCol w="548147">
                  <a:extLst>
                    <a:ext uri="{9D8B030D-6E8A-4147-A177-3AD203B41FA5}">
                      <a16:colId xmlns:a16="http://schemas.microsoft.com/office/drawing/2014/main" val="2833202828"/>
                    </a:ext>
                  </a:extLst>
                </a:gridCol>
                <a:gridCol w="548147">
                  <a:extLst>
                    <a:ext uri="{9D8B030D-6E8A-4147-A177-3AD203B41FA5}">
                      <a16:colId xmlns:a16="http://schemas.microsoft.com/office/drawing/2014/main" val="3945799832"/>
                    </a:ext>
                  </a:extLst>
                </a:gridCol>
                <a:gridCol w="548147">
                  <a:extLst>
                    <a:ext uri="{9D8B030D-6E8A-4147-A177-3AD203B41FA5}">
                      <a16:colId xmlns:a16="http://schemas.microsoft.com/office/drawing/2014/main" val="1401519954"/>
                    </a:ext>
                  </a:extLst>
                </a:gridCol>
              </a:tblGrid>
              <a:tr h="4044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9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7695645"/>
                  </a:ext>
                </a:extLst>
              </a:tr>
              <a:tr h="4044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27198558"/>
                  </a:ext>
                </a:extLst>
              </a:tr>
              <a:tr h="4044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7933136"/>
                  </a:ext>
                </a:extLst>
              </a:tr>
              <a:tr h="4044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28715101"/>
                  </a:ext>
                </a:extLst>
              </a:tr>
              <a:tr h="4044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49963702"/>
                  </a:ext>
                </a:extLst>
              </a:tr>
              <a:tr h="4044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14075829"/>
                  </a:ext>
                </a:extLst>
              </a:tr>
              <a:tr h="4044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5643085"/>
                  </a:ext>
                </a:extLst>
              </a:tr>
              <a:tr h="4044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20070559"/>
                  </a:ext>
                </a:extLst>
              </a:tr>
              <a:tr h="4044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19160722"/>
                  </a:ext>
                </a:extLst>
              </a:tr>
              <a:tr h="4044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55841615"/>
                  </a:ext>
                </a:extLst>
              </a:tr>
              <a:tr h="4044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176581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64079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6195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Always, Sometimes, Never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product of two even numbers is a multiple of an odd number.</a:t>
            </a:r>
          </a:p>
          <a:p>
            <a:pPr marL="285750" lvl="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product of two odd numbers is a multiple of an even number.</a:t>
            </a:r>
          </a:p>
        </p:txBody>
      </p:sp>
    </p:spTree>
    <p:extLst>
      <p:ext uri="{BB962C8B-B14F-4D97-AF65-F5344CB8AC3E}">
        <p14:creationId xmlns:p14="http://schemas.microsoft.com/office/powerpoint/2010/main" val="3041580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2688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Bef>
                <a:spcPts val="1200"/>
              </a:spcBef>
              <a:spcAft>
                <a:spcPts val="800"/>
              </a:spcAf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Eva’s age is a multiple of 7 and is 3 less than a multiple of 8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 younger than 40</a:t>
            </a: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old is Eva?</a:t>
            </a:r>
          </a:p>
        </p:txBody>
      </p:sp>
    </p:spTree>
    <p:extLst>
      <p:ext uri="{BB962C8B-B14F-4D97-AF65-F5344CB8AC3E}">
        <p14:creationId xmlns:p14="http://schemas.microsoft.com/office/powerpoint/2010/main" val="906063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5430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Here is Annie’s method for finding factor pairs of 36</a:t>
            </a:r>
          </a:p>
          <a:p>
            <a:pPr lvl="0">
              <a:lnSpc>
                <a:spcPct val="115000"/>
              </a:lnSpc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When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you put a cross next to a number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many factors does 36 have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 Annie’s method to find all the factors of 64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4163724"/>
              </p:ext>
            </p:extLst>
          </p:nvPr>
        </p:nvGraphicFramePr>
        <p:xfrm>
          <a:off x="3856410" y="1365069"/>
          <a:ext cx="1447110" cy="3108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3555">
                  <a:extLst>
                    <a:ext uri="{9D8B030D-6E8A-4147-A177-3AD203B41FA5}">
                      <a16:colId xmlns:a16="http://schemas.microsoft.com/office/drawing/2014/main" val="3129761495"/>
                    </a:ext>
                  </a:extLst>
                </a:gridCol>
                <a:gridCol w="723555">
                  <a:extLst>
                    <a:ext uri="{9D8B030D-6E8A-4147-A177-3AD203B41FA5}">
                      <a16:colId xmlns:a16="http://schemas.microsoft.com/office/drawing/2014/main" val="2080759546"/>
                    </a:ext>
                  </a:extLst>
                </a:gridCol>
              </a:tblGrid>
              <a:tr h="406037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Gill Sans MT" panose="020B0502020104020203" pitchFamily="34" charset="0"/>
                        </a:rPr>
                        <a:t>1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Gill Sans MT" panose="020B0502020104020203" pitchFamily="34" charset="0"/>
                        </a:rPr>
                        <a:t>36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07625095"/>
                  </a:ext>
                </a:extLst>
              </a:tr>
              <a:tr h="406037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Gill Sans MT" panose="020B0502020104020203" pitchFamily="34" charset="0"/>
                        </a:rPr>
                        <a:t>2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Gill Sans MT" panose="020B0502020104020203" pitchFamily="34" charset="0"/>
                        </a:rPr>
                        <a:t>18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5113244"/>
                  </a:ext>
                </a:extLst>
              </a:tr>
              <a:tr h="406037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Gill Sans MT" panose="020B0502020104020203" pitchFamily="34" charset="0"/>
                        </a:rPr>
                        <a:t>3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Gill Sans MT" panose="020B0502020104020203" pitchFamily="34" charset="0"/>
                        </a:rPr>
                        <a:t>12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39308778"/>
                  </a:ext>
                </a:extLst>
              </a:tr>
              <a:tr h="406037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Gill Sans MT" panose="020B0502020104020203" pitchFamily="34" charset="0"/>
                        </a:rPr>
                        <a:t>4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Gill Sans MT" panose="020B0502020104020203" pitchFamily="34" charset="0"/>
                        </a:rPr>
                        <a:t>9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40761955"/>
                  </a:ext>
                </a:extLst>
              </a:tr>
              <a:tr h="406037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Gill Sans MT" panose="020B0502020104020203" pitchFamily="34" charset="0"/>
                        </a:rPr>
                        <a:t>5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Gill Sans MT" panose="020B0502020104020203" pitchFamily="34" charset="0"/>
                        </a:rPr>
                        <a:t>X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8345948"/>
                  </a:ext>
                </a:extLst>
              </a:tr>
              <a:tr h="406037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Gill Sans MT" panose="020B0502020104020203" pitchFamily="34" charset="0"/>
                        </a:rPr>
                        <a:t>6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Gill Sans MT" panose="020B0502020104020203" pitchFamily="34" charset="0"/>
                        </a:rPr>
                        <a:t>6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72629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8047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Always, Sometimes, Never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An even number has an even amount of factors.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An odd number has an odd amount of factors.</a:t>
            </a:r>
          </a:p>
        </p:txBody>
      </p:sp>
    </p:spTree>
    <p:extLst>
      <p:ext uri="{BB962C8B-B14F-4D97-AF65-F5344CB8AC3E}">
        <p14:creationId xmlns:p14="http://schemas.microsoft.com/office/powerpoint/2010/main" val="4014237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True or False?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bigger the number, the more factors it has.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9877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695956"/>
            <a:ext cx="8056280" cy="47261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defRPr/>
            </a:pPr>
            <a:r>
              <a:rPr lang="en-US" sz="4000" b="1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True or False?</a:t>
            </a:r>
          </a:p>
          <a:p>
            <a:pPr lvl="0">
              <a:lnSpc>
                <a:spcPct val="115000"/>
              </a:lnSpc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15000"/>
              </a:lnSpc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 is a factor of every number.</a:t>
            </a:r>
          </a:p>
          <a:p>
            <a:pPr marL="285750" lvl="0" indent="-285750">
              <a:lnSpc>
                <a:spcPct val="115000"/>
              </a:lnSpc>
              <a:buFont typeface="Arial" panose="020B0604020202020204" pitchFamily="34" charset="0"/>
              <a:buChar char="•"/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15000"/>
              </a:lnSpc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 is a multiple of every number.</a:t>
            </a:r>
          </a:p>
          <a:p>
            <a:pPr marL="285750" lvl="0" indent="-285750">
              <a:lnSpc>
                <a:spcPct val="115000"/>
              </a:lnSpc>
              <a:buFont typeface="Arial" panose="020B0604020202020204" pitchFamily="34" charset="0"/>
              <a:buChar char="•"/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15000"/>
              </a:lnSpc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 is a factor of every number.</a:t>
            </a:r>
          </a:p>
          <a:p>
            <a:pPr marL="285750" lvl="0" indent="-285750">
              <a:lnSpc>
                <a:spcPct val="115000"/>
              </a:lnSpc>
              <a:buFont typeface="Arial" panose="020B0604020202020204" pitchFamily="34" charset="0"/>
              <a:buChar char="•"/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15000"/>
              </a:lnSpc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 is a multiple of every number.</a:t>
            </a:r>
          </a:p>
        </p:txBody>
      </p:sp>
    </p:spTree>
    <p:extLst>
      <p:ext uri="{BB962C8B-B14F-4D97-AF65-F5344CB8AC3E}">
        <p14:creationId xmlns:p14="http://schemas.microsoft.com/office/powerpoint/2010/main" val="3564612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 am thinking of two 2-digit numbers.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Both of the numbers have a digit total of six.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Their common factors are:</a:t>
            </a:r>
          </a:p>
          <a:p>
            <a:pPr lvl="0">
              <a:defRPr/>
            </a:pPr>
            <a:endParaRPr lang="en-US" sz="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1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, 2, 3, 4, 6, and 12 </a:t>
            </a:r>
          </a:p>
          <a:p>
            <a:pPr lvl="0" algn="ctr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are the numbers?</a:t>
            </a:r>
          </a:p>
        </p:txBody>
      </p:sp>
    </p:spTree>
    <p:extLst>
      <p:ext uri="{BB962C8B-B14F-4D97-AF65-F5344CB8AC3E}">
        <p14:creationId xmlns:p14="http://schemas.microsoft.com/office/powerpoint/2010/main" val="2926293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627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Find all the prime numbers between 10 and 100, sort them in the table below.</a:t>
            </a: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6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6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endParaRPr lang="en-GB" sz="6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endParaRPr lang="en-GB" sz="6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endParaRPr lang="en-GB" sz="6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Why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no two-digit prime numbers end in an even digit?</a:t>
            </a: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Why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no two-digit prime numbers end in a 5?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7420644"/>
              </p:ext>
            </p:extLst>
          </p:nvPr>
        </p:nvGraphicFramePr>
        <p:xfrm>
          <a:off x="1113106" y="1804073"/>
          <a:ext cx="7707084" cy="2389105"/>
        </p:xfrm>
        <a:graphic>
          <a:graphicData uri="http://schemas.openxmlformats.org/drawingml/2006/table">
            <a:tbl>
              <a:tblPr firstRow="1" firstCol="1" bandRow="1"/>
              <a:tblGrid>
                <a:gridCol w="1925930">
                  <a:extLst>
                    <a:ext uri="{9D8B030D-6E8A-4147-A177-3AD203B41FA5}">
                      <a16:colId xmlns:a16="http://schemas.microsoft.com/office/drawing/2014/main" val="2146648285"/>
                    </a:ext>
                  </a:extLst>
                </a:gridCol>
                <a:gridCol w="1925930">
                  <a:extLst>
                    <a:ext uri="{9D8B030D-6E8A-4147-A177-3AD203B41FA5}">
                      <a16:colId xmlns:a16="http://schemas.microsoft.com/office/drawing/2014/main" val="4114706809"/>
                    </a:ext>
                  </a:extLst>
                </a:gridCol>
                <a:gridCol w="1927612">
                  <a:extLst>
                    <a:ext uri="{9D8B030D-6E8A-4147-A177-3AD203B41FA5}">
                      <a16:colId xmlns:a16="http://schemas.microsoft.com/office/drawing/2014/main" val="68945780"/>
                    </a:ext>
                  </a:extLst>
                </a:gridCol>
                <a:gridCol w="1927612">
                  <a:extLst>
                    <a:ext uri="{9D8B030D-6E8A-4147-A177-3AD203B41FA5}">
                      <a16:colId xmlns:a16="http://schemas.microsoft.com/office/drawing/2014/main" val="320515713"/>
                    </a:ext>
                  </a:extLst>
                </a:gridCol>
              </a:tblGrid>
              <a:tr h="103015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End in a 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End in a 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End in a 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End in a 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4880199"/>
                  </a:ext>
                </a:extLst>
              </a:tr>
              <a:tr h="135895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054721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51681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Dora says all prime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numbers have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be odd.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Her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friend Amir says that means all odd numbers are prime, so 9, 27 and 45 are prime numbers.      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Explain Amir’s and Dora’s mistakes and correct them.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16972" y="345255"/>
            <a:ext cx="1528859" cy="216013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6972" y="3070068"/>
            <a:ext cx="1458076" cy="1072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298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7988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Teddy says,</a:t>
            </a:r>
          </a:p>
          <a:p>
            <a:pPr lvl="0">
              <a:lnSpc>
                <a:spcPct val="115000"/>
              </a:lnSpc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you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agree?</a:t>
            </a: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Explain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your reasoning.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89551" y="1700926"/>
            <a:ext cx="1585390" cy="1214861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2858233" y="1429377"/>
            <a:ext cx="5266864" cy="1757960"/>
          </a:xfrm>
          <a:prstGeom prst="wedgeRoundRectCallout">
            <a:avLst>
              <a:gd name="adj1" fmla="val -61679"/>
              <a:gd name="adj2" fmla="val 19362"/>
              <a:gd name="adj3" fmla="val 16667"/>
            </a:avLst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Factors come in pairs so all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numbers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must have an even number of factors.</a:t>
            </a:r>
          </a:p>
        </p:txBody>
      </p:sp>
    </p:spTree>
    <p:extLst>
      <p:ext uri="{BB962C8B-B14F-4D97-AF65-F5344CB8AC3E}">
        <p14:creationId xmlns:p14="http://schemas.microsoft.com/office/powerpoint/2010/main" val="3487333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26884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lnSpc>
                    <a:spcPct val="107000"/>
                  </a:lnSpc>
                  <a:spcAft>
                    <a:spcPts val="800"/>
                  </a:spcAft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How many square numbers can you make by adding prime numbers together?  </a:t>
                </a:r>
              </a:p>
              <a:p>
                <a:pPr lvl="0">
                  <a:lnSpc>
                    <a:spcPct val="107000"/>
                  </a:lnSpc>
                  <a:spcAft>
                    <a:spcPts val="800"/>
                  </a:spcAft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>
                  <a:lnSpc>
                    <a:spcPct val="107000"/>
                  </a:lnSpc>
                  <a:spcAft>
                    <a:spcPts val="800"/>
                  </a:spcAft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Here’s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one to get you started: </a:t>
                </a:r>
              </a:p>
              <a:p>
                <a:pPr lvl="0" algn="ctr">
                  <a:lnSpc>
                    <a:spcPct val="107000"/>
                  </a:lnSpc>
                  <a:spcAft>
                    <a:spcPts val="800"/>
                  </a:spcAft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 algn="ctr">
                  <a:lnSpc>
                    <a:spcPct val="107000"/>
                  </a:lnSpc>
                  <a:spcAft>
                    <a:spcPts val="800"/>
                  </a:spcAft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4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268844"/>
              </a:xfrm>
              <a:prstGeom prst="rect">
                <a:avLst/>
              </a:prstGeom>
              <a:blipFill>
                <a:blip r:embed="rId3"/>
                <a:stretch>
                  <a:fillRect l="-1590" t="-2052" b="-33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24487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9703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Whitney thinks that 4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²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is equal to 16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Do you agree? </a:t>
                </a: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Convince me.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Amir thinks that 6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²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is equal to 12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Do you agree?  </a:t>
                </a: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what you have noticed.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970318"/>
              </a:xfrm>
              <a:prstGeom prst="rect">
                <a:avLst/>
              </a:prstGeom>
              <a:blipFill>
                <a:blip r:embed="rId3"/>
                <a:stretch>
                  <a:fillRect l="-1590" t="-1690" b="-337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6972" y="3070068"/>
            <a:ext cx="1458076" cy="1072469"/>
          </a:xfrm>
          <a:prstGeom prst="rect">
            <a:avLst/>
          </a:prstGeom>
        </p:spPr>
      </p:pic>
      <p:sp>
        <p:nvSpPr>
          <p:cNvPr id="6" name="object 12"/>
          <p:cNvSpPr>
            <a:spLocks noChangeAspect="1"/>
          </p:cNvSpPr>
          <p:nvPr/>
        </p:nvSpPr>
        <p:spPr>
          <a:xfrm flipH="1">
            <a:off x="7580303" y="1502398"/>
            <a:ext cx="1365528" cy="80217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84707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Always, Sometimes, Never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 square number has an even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number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of factors.</a:t>
            </a:r>
          </a:p>
        </p:txBody>
      </p:sp>
    </p:spTree>
    <p:extLst>
      <p:ext uri="{BB962C8B-B14F-4D97-AF65-F5344CB8AC3E}">
        <p14:creationId xmlns:p14="http://schemas.microsoft.com/office/powerpoint/2010/main" val="2398790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0182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Rosie says,</a:t>
            </a:r>
          </a:p>
          <a:p>
            <a:pPr lvl="0">
              <a:lnSpc>
                <a:spcPct val="115000"/>
              </a:lnSpc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you agree?</a:t>
            </a:r>
            <a:b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Explain your answer.</a:t>
            </a:r>
          </a:p>
        </p:txBody>
      </p:sp>
      <p:pic>
        <p:nvPicPr>
          <p:cNvPr id="4" name="Picture 3" descr="C:\Users\bethanyp\AppData\Local\Temp\Rar$DIa0.005\girl_3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40" y="1219082"/>
            <a:ext cx="1788754" cy="2527848"/>
          </a:xfrm>
          <a:prstGeom prst="rect">
            <a:avLst/>
          </a:prstGeom>
          <a:noFill/>
          <a:ln>
            <a:noFill/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Rounded Rectangular Callout 6"/>
              <p:cNvSpPr/>
              <p:nvPr/>
            </p:nvSpPr>
            <p:spPr>
              <a:xfrm>
                <a:off x="2861185" y="1512352"/>
                <a:ext cx="4493204" cy="1505168"/>
              </a:xfrm>
              <a:prstGeom prst="wedgeRoundRectCallout">
                <a:avLst>
                  <a:gd name="adj1" fmla="val -60886"/>
                  <a:gd name="adj2" fmla="val 27308"/>
                  <a:gd name="adj3" fmla="val 16667"/>
                </a:avLst>
              </a:prstGeom>
              <a:solidFill>
                <a:schemeClr val="accent1">
                  <a:alpha val="20000"/>
                </a:schemeClr>
              </a:solidFill>
              <a:ln w="28575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>
                  <a:lnSpc>
                    <a:spcPct val="115000"/>
                  </a:lnSpc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5</a:t>
                </a:r>
                <a14:m>
                  <m:oMath xmlns:m="http://schemas.openxmlformats.org/officeDocument/2006/math">
                    <m:r>
                      <a:rPr lang="en-GB" sz="2800" i="1" baseline="30000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3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is equal to 15</a:t>
                </a:r>
              </a:p>
            </p:txBody>
          </p:sp>
        </mc:Choice>
        <mc:Fallback xmlns="">
          <p:sp>
            <p:nvSpPr>
              <p:cNvPr id="7" name="Rounded Rectangular Callout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61185" y="1512352"/>
                <a:ext cx="4493204" cy="1505168"/>
              </a:xfrm>
              <a:prstGeom prst="wedgeRoundRectCallout">
                <a:avLst>
                  <a:gd name="adj1" fmla="val -60886"/>
                  <a:gd name="adj2" fmla="val 27308"/>
                  <a:gd name="adj3" fmla="val 16667"/>
                </a:avLst>
              </a:prstGeom>
              <a:blipFill>
                <a:blip r:embed="rId4"/>
                <a:stretch>
                  <a:fillRect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73712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46130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lnSpc>
                    <a:spcPct val="107000"/>
                  </a:lnSpc>
                  <a:spcAft>
                    <a:spcPts val="800"/>
                  </a:spcAft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Here are 3 cards</a:t>
                </a:r>
              </a:p>
              <a:p>
                <a:pPr lvl="0">
                  <a:lnSpc>
                    <a:spcPct val="107000"/>
                  </a:lnSpc>
                  <a:spcAft>
                    <a:spcPts val="800"/>
                  </a:spcAft>
                  <a:defRPr/>
                </a:pPr>
                <a:endParaRPr lang="en-GB" sz="2400" dirty="0" smtClean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>
                  <a:lnSpc>
                    <a:spcPct val="107000"/>
                  </a:lnSpc>
                  <a:spcAft>
                    <a:spcPts val="800"/>
                  </a:spcAft>
                  <a:defRPr/>
                </a:pPr>
                <a:endParaRPr lang="en-GB" sz="2400" dirty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>
                  <a:lnSpc>
                    <a:spcPct val="107000"/>
                  </a:lnSpc>
                  <a:spcAft>
                    <a:spcPts val="800"/>
                  </a:spcAft>
                  <a:defRPr/>
                </a:pPr>
                <a:endParaRPr lang="en-GB" sz="2400" dirty="0" smtClean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>
                  <a:lnSpc>
                    <a:spcPct val="107000"/>
                  </a:lnSpc>
                  <a:spcAft>
                    <a:spcPts val="800"/>
                  </a:spcAft>
                  <a:defRPr/>
                </a:pPr>
                <a:endParaRPr lang="en-GB" sz="2400" dirty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>
                  <a:lnSpc>
                    <a:spcPct val="107000"/>
                  </a:lnSpc>
                  <a:spcAft>
                    <a:spcPts val="800"/>
                  </a:spcAft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On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each card there is a cube number. Use these calculations to find each number.</a:t>
                </a:r>
              </a:p>
              <a:p>
                <a:pPr lvl="0" algn="ctr">
                  <a:lnSpc>
                    <a:spcPct val="107000"/>
                  </a:lnSpc>
                  <a:spcAft>
                    <a:spcPts val="800"/>
                  </a:spcAft>
                  <a:defRPr/>
                </a:pPr>
                <a:endParaRPr lang="en-GB" sz="600" dirty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 algn="ctr">
                  <a:lnSpc>
                    <a:spcPct val="107000"/>
                  </a:lnSpc>
                  <a:spcAft>
                    <a:spcPts val="800"/>
                  </a:spcAft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B</a:t>
                </a:r>
              </a:p>
              <a:p>
                <a:pPr lvl="0" algn="ctr">
                  <a:lnSpc>
                    <a:spcPct val="107000"/>
                  </a:lnSpc>
                  <a:spcAft>
                    <a:spcPts val="800"/>
                  </a:spcAft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B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− 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                  </a:t>
                </a:r>
              </a:p>
              <a:p>
                <a:pPr lvl="0" algn="ctr">
                  <a:lnSpc>
                    <a:spcPct val="107000"/>
                  </a:lnSpc>
                  <a:spcAft>
                    <a:spcPts val="800"/>
                  </a:spcAft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Digit total of C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461303"/>
              </a:xfrm>
              <a:prstGeom prst="rect">
                <a:avLst/>
              </a:prstGeom>
              <a:blipFill>
                <a:blip r:embed="rId3"/>
                <a:stretch>
                  <a:fillRect l="-1590" t="-1228" b="-167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>
            <a:spLocks noChangeAspect="1"/>
          </p:cNvSpPr>
          <p:nvPr/>
        </p:nvSpPr>
        <p:spPr>
          <a:xfrm>
            <a:off x="2358778" y="1427184"/>
            <a:ext cx="1187950" cy="1615612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5400" cap="flat" cmpd="sng" algn="ctr">
            <a:solidFill>
              <a:schemeClr val="accent2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</a:p>
        </p:txBody>
      </p:sp>
      <p:sp>
        <p:nvSpPr>
          <p:cNvPr id="6" name="Rounded Rectangle 5"/>
          <p:cNvSpPr>
            <a:spLocks noChangeAspect="1"/>
          </p:cNvSpPr>
          <p:nvPr/>
        </p:nvSpPr>
        <p:spPr>
          <a:xfrm>
            <a:off x="4295266" y="1427184"/>
            <a:ext cx="1187950" cy="1615612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5400" cap="flat" cmpd="sng" algn="ctr">
            <a:solidFill>
              <a:schemeClr val="accent6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</a:t>
            </a:r>
          </a:p>
        </p:txBody>
      </p:sp>
      <p:sp>
        <p:nvSpPr>
          <p:cNvPr id="7" name="Rounded Rectangle 6"/>
          <p:cNvSpPr>
            <a:spLocks noChangeAspect="1"/>
          </p:cNvSpPr>
          <p:nvPr/>
        </p:nvSpPr>
        <p:spPr>
          <a:xfrm>
            <a:off x="6231754" y="1427184"/>
            <a:ext cx="1187950" cy="1615612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5400" cap="flat" cmpd="sng" algn="ctr">
            <a:solidFill>
              <a:schemeClr val="accent4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814362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1416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Dora is thinking of a two-digit number that is both a square and a cube number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number is she thinking of?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12023" y="718380"/>
            <a:ext cx="1528859" cy="2160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720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8078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Teddy’s age is a cube number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Next year his age will be a square number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old is he now?</a:t>
            </a:r>
          </a:p>
        </p:txBody>
      </p:sp>
    </p:spTree>
    <p:extLst>
      <p:ext uri="{BB962C8B-B14F-4D97-AF65-F5344CB8AC3E}">
        <p14:creationId xmlns:p14="http://schemas.microsoft.com/office/powerpoint/2010/main" val="1145988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1416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sum of a cube number and a square number is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150</a:t>
            </a: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are the two numbers? </a:t>
            </a:r>
          </a:p>
        </p:txBody>
      </p:sp>
    </p:spTree>
    <p:extLst>
      <p:ext uri="{BB962C8B-B14F-4D97-AF65-F5344CB8AC3E}">
        <p14:creationId xmlns:p14="http://schemas.microsoft.com/office/powerpoint/2010/main" val="3044748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7298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Rosie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has £300 in her bank account.</a:t>
            </a: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Tommy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has 100 times more than Rosie in his bank account.</a:t>
            </a: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much more money does Tommy have than Rosie?</a:t>
            </a:r>
          </a:p>
        </p:txBody>
      </p:sp>
    </p:spTree>
    <p:extLst>
      <p:ext uri="{BB962C8B-B14F-4D97-AF65-F5344CB8AC3E}">
        <p14:creationId xmlns:p14="http://schemas.microsoft.com/office/powerpoint/2010/main" val="34843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996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Whitney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has £1,020 in her bank account.</a:t>
            </a: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Tommy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has £120 in his bank account. </a:t>
            </a: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Whitney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says, </a:t>
            </a: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 Whitney correct? Explain your reasoning.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2036" y="3312004"/>
            <a:ext cx="1436319" cy="202706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928088" y="2900613"/>
            <a:ext cx="3638158" cy="1678793"/>
          </a:xfrm>
          <a:prstGeom prst="wedgeRoundRectCallout">
            <a:avLst>
              <a:gd name="adj1" fmla="val -71351"/>
              <a:gd name="adj2" fmla="val 48823"/>
              <a:gd name="adj3" fmla="val 16667"/>
            </a:avLst>
          </a:prstGeom>
          <a:solidFill>
            <a:schemeClr val="accent5">
              <a:alpha val="20000"/>
            </a:schemeClr>
          </a:solidFill>
          <a:ln w="28575">
            <a:solidFill>
              <a:schemeClr val="accent5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have ten times more money than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290054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3960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Jack is thinking of a 3-digit number.</a:t>
            </a: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When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 multiplies his number by 100, the ten thousands and hundreds digit are the same.</a:t>
            </a: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sum of the digits is 10</a:t>
            </a: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number could Jack be thinking of?</a:t>
            </a:r>
          </a:p>
        </p:txBody>
      </p:sp>
    </p:spTree>
    <p:extLst>
      <p:ext uri="{BB962C8B-B14F-4D97-AF65-F5344CB8AC3E}">
        <p14:creationId xmlns:p14="http://schemas.microsoft.com/office/powerpoint/2010/main" val="29234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1908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 has £357,000 in his bank. </a:t>
            </a: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divides the amount by 1,000 and takes that much money out of the bank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Using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money he has taken out, he buys some furniture costing two hundred and sixty-nine pounds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much money does Mo have left from the money he took out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Show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your working out.</a:t>
            </a:r>
          </a:p>
        </p:txBody>
      </p:sp>
    </p:spTree>
    <p:extLst>
      <p:ext uri="{BB962C8B-B14F-4D97-AF65-F5344CB8AC3E}">
        <p14:creationId xmlns:p14="http://schemas.microsoft.com/office/powerpoint/2010/main" val="1325006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939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Here are the answers to some problems:</a:t>
            </a: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endParaRPr lang="en-GB" sz="20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4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		5,700        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405         </a:t>
            </a:r>
            <a:r>
              <a:rPr lang="en-GB" sz="20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397         6,203</a:t>
            </a: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endParaRPr lang="en-GB" sz="16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Can you write at least two questions for each answer involving dividing by 10, 100 or 1,000?</a:t>
            </a:r>
          </a:p>
        </p:txBody>
      </p:sp>
      <p:sp>
        <p:nvSpPr>
          <p:cNvPr id="4" name="Rectangle: Rounded Corners 27"/>
          <p:cNvSpPr>
            <a:spLocks noChangeAspect="1"/>
          </p:cNvSpPr>
          <p:nvPr/>
        </p:nvSpPr>
        <p:spPr>
          <a:xfrm>
            <a:off x="2111190" y="1466458"/>
            <a:ext cx="1248708" cy="1067736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 cap="flat" cmpd="sng" algn="ctr">
            <a:solidFill>
              <a:schemeClr val="accent1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Rectangle: Rounded Corners 27"/>
          <p:cNvSpPr>
            <a:spLocks noChangeAspect="1"/>
          </p:cNvSpPr>
          <p:nvPr/>
        </p:nvSpPr>
        <p:spPr>
          <a:xfrm>
            <a:off x="3665670" y="1466458"/>
            <a:ext cx="1248708" cy="1067736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 cap="flat" cmpd="sng" algn="ctr">
            <a:solidFill>
              <a:schemeClr val="accent1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angle: Rounded Corners 27"/>
          <p:cNvSpPr>
            <a:spLocks noChangeAspect="1"/>
          </p:cNvSpPr>
          <p:nvPr/>
        </p:nvSpPr>
        <p:spPr>
          <a:xfrm>
            <a:off x="5220150" y="1466458"/>
            <a:ext cx="1248708" cy="1067736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 cap="flat" cmpd="sng" algn="ctr">
            <a:solidFill>
              <a:schemeClr val="accent1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Rectangle: Rounded Corners 27"/>
          <p:cNvSpPr>
            <a:spLocks noChangeAspect="1"/>
          </p:cNvSpPr>
          <p:nvPr/>
        </p:nvSpPr>
        <p:spPr>
          <a:xfrm>
            <a:off x="6774630" y="1466458"/>
            <a:ext cx="1248708" cy="1067736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 cap="flat" cmpd="sng" algn="ctr">
            <a:solidFill>
              <a:schemeClr val="accent1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5670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258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Tommy has answered a question. </a:t>
            </a: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Here is his working out.</a:t>
            </a: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 he correct?</a:t>
            </a: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Explain your answer.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21198">
            <a:off x="3747629" y="1877739"/>
            <a:ext cx="3271426" cy="395205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>
                <a:spLocks noChangeAspect="1"/>
              </p:cNvSpPr>
              <p:nvPr/>
            </p:nvSpPr>
            <p:spPr>
              <a:xfrm rot="21032178">
                <a:off x="4275049" y="2556558"/>
                <a:ext cx="25399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Bradley Hand ITC" panose="03070402050302030203" pitchFamily="66" charset="0"/>
                    <a:cs typeface="+mn-cs"/>
                  </a:rPr>
                  <a:t>600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Bradley Hand ITC" panose="03070402050302030203" pitchFamily="66" charset="0"/>
                    <a:cs typeface="+mn-cs"/>
                  </a:rPr>
                  <a:t> 25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Bradley Hand ITC" panose="03070402050302030203" pitchFamily="66" charset="0"/>
                  <a:cs typeface="+mn-cs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21032178">
                <a:off x="4275049" y="2556558"/>
                <a:ext cx="2539955" cy="523220"/>
              </a:xfrm>
              <a:prstGeom prst="rect">
                <a:avLst/>
              </a:prstGeom>
              <a:blipFill>
                <a:blip r:embed="rId4"/>
                <a:stretch>
                  <a:fillRect l="-4930" b="-2077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>
                <a:spLocks noChangeAspect="1"/>
              </p:cNvSpPr>
              <p:nvPr/>
            </p:nvSpPr>
            <p:spPr>
              <a:xfrm rot="21032178">
                <a:off x="4002050" y="3060905"/>
                <a:ext cx="37266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Bradley Hand ITC" panose="03070402050302030203" pitchFamily="66" charset="0"/>
                    <a:cs typeface="+mn-cs"/>
                  </a:rPr>
                  <a:t>600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Bradley Hand ITC" panose="03070402050302030203" pitchFamily="66" charset="0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Bradley Hand ITC" panose="03070402050302030203" pitchFamily="66" charset="0"/>
                    <a:cs typeface="+mn-cs"/>
                  </a:rPr>
                  <a:t> 300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Bradley Hand ITC" panose="03070402050302030203" pitchFamily="66" charset="0"/>
                  <a:cs typeface="+mn-cs"/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21032178">
                <a:off x="4002050" y="3060905"/>
                <a:ext cx="3726614" cy="523220"/>
              </a:xfrm>
              <a:prstGeom prst="rect">
                <a:avLst/>
              </a:prstGeom>
              <a:blipFill>
                <a:blip r:embed="rId5"/>
                <a:stretch>
                  <a:fillRect l="-3398" b="-1720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>
                <a:spLocks noChangeAspect="1"/>
              </p:cNvSpPr>
              <p:nvPr/>
            </p:nvSpPr>
            <p:spPr>
              <a:xfrm rot="21032178">
                <a:off x="4139112" y="3669734"/>
                <a:ext cx="345249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Bradley Hand ITC" panose="03070402050302030203" pitchFamily="66" charset="0"/>
                    <a:cs typeface="+mn-cs"/>
                  </a:rPr>
                  <a:t>3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Bradley Hand ITC" panose="03070402050302030203" pitchFamily="66" charset="0"/>
                    <a:cs typeface="+mn-cs"/>
                  </a:rPr>
                  <a:t>00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Bradley Hand ITC" panose="03070402050302030203" pitchFamily="66" charset="0"/>
                    <a:cs typeface="+mn-cs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Bradley Hand ITC" panose="03070402050302030203" pitchFamily="66" charset="0"/>
                    <a:cs typeface="+mn-cs"/>
                  </a:rPr>
                  <a:t> 60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Bradley Hand ITC" panose="03070402050302030203" pitchFamily="66" charset="0"/>
                  <a:cs typeface="+mn-cs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21032178">
                <a:off x="4139112" y="3669734"/>
                <a:ext cx="3452490" cy="523220"/>
              </a:xfrm>
              <a:prstGeom prst="rect">
                <a:avLst/>
              </a:prstGeom>
              <a:blipFill>
                <a:blip r:embed="rId6"/>
                <a:stretch>
                  <a:fillRect l="-3659" b="-179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>
                <a:spLocks noChangeAspect="1"/>
              </p:cNvSpPr>
              <p:nvPr/>
            </p:nvSpPr>
            <p:spPr>
              <a:xfrm rot="21032178">
                <a:off x="4349186" y="4428169"/>
                <a:ext cx="376989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Bradley Hand ITC" panose="03070402050302030203" pitchFamily="66" charset="0"/>
                    <a:cs typeface="+mn-cs"/>
                  </a:rPr>
                  <a:t>600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Bradley Hand ITC" panose="03070402050302030203" pitchFamily="66" charset="0"/>
                    <a:cs typeface="+mn-cs"/>
                  </a:rPr>
                  <a:t> 25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Bradley Hand ITC" panose="03070402050302030203" pitchFamily="66" charset="0"/>
                    <a:cs typeface="+mn-cs"/>
                  </a:rPr>
                  <a:t> </a:t>
                </a:r>
                <a:r>
                  <a:rPr kumimoji="0" lang="en-GB" sz="2800" b="0" i="0" u="sng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Bradley Hand ITC" panose="03070402050302030203" pitchFamily="66" charset="0"/>
                    <a:cs typeface="+mn-cs"/>
                  </a:rPr>
                  <a:t>60</a:t>
                </a:r>
                <a:endParaRPr kumimoji="0" lang="en-GB" sz="2800" b="0" i="0" u="sng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Bradley Hand ITC" panose="03070402050302030203" pitchFamily="66" charset="0"/>
                  <a:cs typeface="+mn-cs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21032178">
                <a:off x="4349186" y="4428169"/>
                <a:ext cx="3769896" cy="523220"/>
              </a:xfrm>
              <a:prstGeom prst="rect">
                <a:avLst/>
              </a:prstGeom>
              <a:blipFill>
                <a:blip r:embed="rId7"/>
                <a:stretch>
                  <a:fillRect l="-3360" b="-1711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7950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89315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ctr">
                  <a:lnSpc>
                    <a:spcPct val="107000"/>
                  </a:lnSpc>
                  <a:spcAft>
                    <a:spcPts val="800"/>
                  </a:spcAft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42</a:t>
                </a:r>
              </a:p>
              <a:p>
                <a:pPr lvl="0">
                  <a:lnSpc>
                    <a:spcPct val="107000"/>
                  </a:lnSpc>
                  <a:spcAft>
                    <a:spcPts val="800"/>
                  </a:spcAft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Alex uses this multiplication fact to solve</a:t>
                </a:r>
              </a:p>
              <a:p>
                <a:pPr lvl="0" algn="ctr">
                  <a:lnSpc>
                    <a:spcPct val="107000"/>
                  </a:lnSpc>
                  <a:spcAft>
                    <a:spcPts val="800"/>
                  </a:spcAft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420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70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____</a:t>
                </a: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defRPr/>
                </a:pPr>
                <a:endParaRPr lang="en-GB" sz="1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Alex says,</a:t>
                </a:r>
              </a:p>
              <a:p>
                <a:pPr lvl="0" algn="ctr">
                  <a:lnSpc>
                    <a:spcPct val="107000"/>
                  </a:lnSpc>
                  <a:spcAft>
                    <a:spcPts val="800"/>
                  </a:spcAft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 algn="ctr">
                  <a:lnSpc>
                    <a:spcPct val="107000"/>
                  </a:lnSpc>
                  <a:spcAft>
                    <a:spcPts val="800"/>
                  </a:spcAft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>
                  <a:lnSpc>
                    <a:spcPct val="107000"/>
                  </a:lnSpc>
                  <a:spcAft>
                    <a:spcPts val="800"/>
                  </a:spcAft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>
                  <a:lnSpc>
                    <a:spcPct val="107000"/>
                  </a:lnSpc>
                  <a:spcAft>
                    <a:spcPts val="800"/>
                  </a:spcAft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>
                  <a:lnSpc>
                    <a:spcPct val="107000"/>
                  </a:lnSpc>
                  <a:spcAft>
                    <a:spcPts val="800"/>
                  </a:spcAft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Do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you agree with Alex?</a:t>
                </a:r>
              </a:p>
              <a:p>
                <a:pPr lvl="0">
                  <a:lnSpc>
                    <a:spcPct val="107000"/>
                  </a:lnSpc>
                  <a:spcAft>
                    <a:spcPts val="800"/>
                  </a:spcAft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Explain your answer.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893152"/>
              </a:xfrm>
              <a:prstGeom prst="rect">
                <a:avLst/>
              </a:prstGeom>
              <a:blipFill>
                <a:blip r:embed="rId3"/>
                <a:stretch>
                  <a:fillRect l="-1590" t="-1138" b="-144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960786" y="2406739"/>
            <a:ext cx="1905819" cy="2601184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4270275" y="3184089"/>
            <a:ext cx="4978227" cy="1823834"/>
          </a:xfrm>
          <a:prstGeom prst="wedgeRoundRectCallout">
            <a:avLst>
              <a:gd name="adj1" fmla="val -66563"/>
              <a:gd name="adj2" fmla="val 15522"/>
              <a:gd name="adj3" fmla="val 16667"/>
            </a:avLst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answer is 60 because all of the numbers are 10 times bigger.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59766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733C0BC-C241-46AF-963C-CBDED36083B0}">
  <ds:schemaRefs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purl.org/dc/dcmitype/"/>
    <ds:schemaRef ds:uri="http://www.w3.org/XML/1998/namespace"/>
    <ds:schemaRef ds:uri="http://schemas.openxmlformats.org/package/2006/metadata/core-properties"/>
    <ds:schemaRef ds:uri="522d4c35-b548-4432-90ae-af4376e1c4b4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1754</TotalTime>
  <Words>963</Words>
  <Application>Microsoft Office PowerPoint</Application>
  <PresentationFormat>A4 Paper (210x297 mm)</PresentationFormat>
  <Paragraphs>507</Paragraphs>
  <Slides>28</Slides>
  <Notes>27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28</vt:i4>
      </vt:variant>
    </vt:vector>
  </HeadingPairs>
  <TitlesOfParts>
    <vt:vector size="37" baseType="lpstr">
      <vt:lpstr>Arial</vt:lpstr>
      <vt:lpstr>Bradley Hand ITC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66</cp:revision>
  <dcterms:created xsi:type="dcterms:W3CDTF">2019-02-04T08:17:32Z</dcterms:created>
  <dcterms:modified xsi:type="dcterms:W3CDTF">2019-09-10T09:55:58Z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