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6"/>
  </p:notesMasterIdLst>
  <p:sldIdLst>
    <p:sldId id="271" r:id="rId6"/>
    <p:sldId id="410" r:id="rId7"/>
    <p:sldId id="463" r:id="rId8"/>
    <p:sldId id="464" r:id="rId9"/>
    <p:sldId id="412" r:id="rId10"/>
    <p:sldId id="455" r:id="rId11"/>
    <p:sldId id="416" r:id="rId12"/>
    <p:sldId id="415" r:id="rId13"/>
    <p:sldId id="465" r:id="rId14"/>
    <p:sldId id="457" r:id="rId1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5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907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258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4267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847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6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 &amp; Direction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247" y="782941"/>
            <a:ext cx="8056280" cy="1129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endParaRPr lang="en-GB" sz="2800" dirty="0" smtClean="0">
              <a:latin typeface="Gill Sans MT" panose="020B0502020104020203" pitchFamily="34" charset="0"/>
            </a:endParaRPr>
          </a:p>
          <a:p>
            <a:pPr algn="r"/>
            <a:r>
              <a:rPr lang="en-GB" sz="2800" dirty="0" smtClean="0">
                <a:latin typeface="Gill Sans MT" panose="020B0502020104020203" pitchFamily="34" charset="0"/>
              </a:rPr>
              <a:t>Teddy</a:t>
            </a: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Rosie</a:t>
            </a:r>
          </a:p>
          <a:p>
            <a:endParaRPr lang="en-GB" sz="12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correct?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What mistake has one of the children made?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521820"/>
              </p:ext>
            </p:extLst>
          </p:nvPr>
        </p:nvGraphicFramePr>
        <p:xfrm>
          <a:off x="3413118" y="604536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31" name="Straight Arrow Connector 30"/>
          <p:cNvCxnSpPr/>
          <p:nvPr/>
        </p:nvCxnSpPr>
        <p:spPr>
          <a:xfrm>
            <a:off x="3621818" y="3195373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3821693" y="839747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6003702" y="295462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702" y="2954621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3621818" y="64226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818" y="642261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3663649" y="284329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663649" y="262685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663649" y="241042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663649" y="219398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64811" y="197755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35324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5671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359542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56455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776659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59433" y="174781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659433" y="153138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659433" y="131494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659433" y="109850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42719" y="882073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8143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8942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401529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610656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741207" y="3153079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642289" y="314956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8" name="Oval 7"/>
          <p:cNvSpPr/>
          <p:nvPr/>
        </p:nvSpPr>
        <p:spPr>
          <a:xfrm>
            <a:off x="5219693" y="2457041"/>
            <a:ext cx="163202" cy="1698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43" y="4117628"/>
            <a:ext cx="917647" cy="1293047"/>
          </a:xfrm>
          <a:prstGeom prst="rect">
            <a:avLst/>
          </a:prstGeom>
        </p:spPr>
      </p:pic>
      <p:sp>
        <p:nvSpPr>
          <p:cNvPr id="57" name="Rounded Rectangular Callout 56"/>
          <p:cNvSpPr/>
          <p:nvPr/>
        </p:nvSpPr>
        <p:spPr>
          <a:xfrm>
            <a:off x="1970850" y="4723721"/>
            <a:ext cx="4970857" cy="684000"/>
          </a:xfrm>
          <a:prstGeom prst="wedgeRoundRectCallout">
            <a:avLst>
              <a:gd name="adj1" fmla="val -57416"/>
              <a:gd name="adj2" fmla="val -1316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point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plotted at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(3, 7)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610" y="3910398"/>
            <a:ext cx="942221" cy="681428"/>
          </a:xfrm>
          <a:prstGeom prst="rect">
            <a:avLst/>
          </a:prstGeom>
        </p:spPr>
      </p:pic>
      <p:sp>
        <p:nvSpPr>
          <p:cNvPr id="60" name="Rounded Rectangular Callout 59"/>
          <p:cNvSpPr/>
          <p:nvPr/>
        </p:nvSpPr>
        <p:spPr>
          <a:xfrm>
            <a:off x="2784143" y="3826994"/>
            <a:ext cx="4715553" cy="684000"/>
          </a:xfrm>
          <a:prstGeom prst="wedgeRoundRectCallout">
            <a:avLst>
              <a:gd name="adj1" fmla="val 59623"/>
              <a:gd name="adj2" fmla="val 32312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point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plotted at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(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7,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3)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Which </a:t>
            </a:r>
            <a:r>
              <a:rPr lang="en-GB" sz="2800" dirty="0">
                <a:latin typeface="Gill Sans MT" panose="020B0502020104020203" pitchFamily="34" charset="0"/>
              </a:rPr>
              <a:t>clue matches which coordinate?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521820"/>
              </p:ext>
            </p:extLst>
          </p:nvPr>
        </p:nvGraphicFramePr>
        <p:xfrm>
          <a:off x="3413118" y="604536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31" name="Straight Arrow Connector 30"/>
          <p:cNvCxnSpPr/>
          <p:nvPr/>
        </p:nvCxnSpPr>
        <p:spPr>
          <a:xfrm>
            <a:off x="3621818" y="3195373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3821693" y="839747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Box 32"/>
              <p:cNvSpPr txBox="1"/>
              <p:nvPr/>
            </p:nvSpPr>
            <p:spPr>
              <a:xfrm>
                <a:off x="6003702" y="295462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702" y="2954621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3621818" y="64226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818" y="642261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3663649" y="284329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663649" y="262685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663649" y="241042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663649" y="219398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64811" y="197755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935324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5671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359542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56455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776659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59433" y="174781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659433" y="153138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659433" y="131494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659433" y="109850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42719" y="882073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8143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8942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401529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610656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741207" y="3153079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642289" y="314956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4" name="Multiply 3"/>
          <p:cNvSpPr/>
          <p:nvPr/>
        </p:nvSpPr>
        <p:spPr>
          <a:xfrm>
            <a:off x="3957983" y="3087155"/>
            <a:ext cx="156755" cy="216435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59" name="Multiply 58"/>
          <p:cNvSpPr/>
          <p:nvPr/>
        </p:nvSpPr>
        <p:spPr>
          <a:xfrm>
            <a:off x="4162328" y="2231820"/>
            <a:ext cx="156755" cy="216435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61" name="Multiply 60"/>
          <p:cNvSpPr/>
          <p:nvPr/>
        </p:nvSpPr>
        <p:spPr>
          <a:xfrm>
            <a:off x="5219692" y="1563751"/>
            <a:ext cx="156755" cy="216435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01121" y="2887595"/>
            <a:ext cx="3187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263605" y="2073518"/>
            <a:ext cx="3187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Gill Sans MT" panose="020B0502020104020203" pitchFamily="34" charset="0"/>
              </a:rPr>
              <a:t>B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88611" y="1405595"/>
            <a:ext cx="3187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Gill Sans MT" panose="020B0502020104020203" pitchFamily="34" charset="0"/>
              </a:rPr>
              <a:t>C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590732" y="5775867"/>
            <a:ext cx="1747520" cy="485381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Clue 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5" name="Rounded Rectangle 64"/>
          <p:cNvSpPr/>
          <p:nvPr/>
        </p:nvSpPr>
        <p:spPr>
          <a:xfrm>
            <a:off x="590732" y="5091938"/>
            <a:ext cx="1747520" cy="485381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Clue 2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590732" y="4408009"/>
            <a:ext cx="1747520" cy="485381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Clue 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7" name="Rounded Rectangle 66"/>
              <p:cNvSpPr/>
              <p:nvPr/>
            </p:nvSpPr>
            <p:spPr>
              <a:xfrm>
                <a:off x="2062026" y="4400320"/>
                <a:ext cx="6984000" cy="540000"/>
              </a:xfrm>
              <a:prstGeom prst="roundRect">
                <a:avLst/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My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coordinate is half of my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coordinate.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7" name="Rounded Rectangle 6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026" y="4400320"/>
                <a:ext cx="6984000" cy="540000"/>
              </a:xfrm>
              <a:prstGeom prst="roundRect">
                <a:avLst/>
              </a:prstGeom>
              <a:blipFill>
                <a:blip r:embed="rId5"/>
                <a:stretch>
                  <a:fillRect t="-7527" b="-25806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9" name="Rounded Rectangle 68"/>
              <p:cNvSpPr/>
              <p:nvPr/>
            </p:nvSpPr>
            <p:spPr>
              <a:xfrm>
                <a:off x="2062026" y="5072971"/>
                <a:ext cx="6984000" cy="540000"/>
              </a:xfrm>
              <a:prstGeom prst="roundRect">
                <a:avLst/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latin typeface="Gill Sans MT" panose="020B0502020104020203" pitchFamily="34" charset="0"/>
                  </a:rPr>
                  <a:t>My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coordinate is less than my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</a:rPr>
                  <a:t> coordinate.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9" name="Rounded Rectangle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026" y="5072971"/>
                <a:ext cx="6984000" cy="540000"/>
              </a:xfrm>
              <a:prstGeom prst="roundRect">
                <a:avLst/>
              </a:prstGeom>
              <a:blipFill>
                <a:blip r:embed="rId6"/>
                <a:stretch>
                  <a:fillRect l="-261" t="-7447" r="-174" b="-24468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Rounded Rectangle 69"/>
          <p:cNvSpPr/>
          <p:nvPr/>
        </p:nvSpPr>
        <p:spPr>
          <a:xfrm>
            <a:off x="2062027" y="5745623"/>
            <a:ext cx="6984000" cy="540000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Both my coordinates are prime numbers.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34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0227" y="757034"/>
            <a:ext cx="8056280" cy="8279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What shapes could be made by plotting three more points?</a:t>
            </a: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633163"/>
              </p:ext>
            </p:extLst>
          </p:nvPr>
        </p:nvGraphicFramePr>
        <p:xfrm>
          <a:off x="3504558" y="2370053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57" name="Straight Arrow Connector 56"/>
          <p:cNvCxnSpPr/>
          <p:nvPr/>
        </p:nvCxnSpPr>
        <p:spPr>
          <a:xfrm>
            <a:off x="3713258" y="4960890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3913133" y="2605264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0" name="TextBox 59"/>
              <p:cNvSpPr txBox="1"/>
              <p:nvPr/>
            </p:nvSpPr>
            <p:spPr>
              <a:xfrm>
                <a:off x="6095142" y="472013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5142" y="4720138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8" name="TextBox 67"/>
              <p:cNvSpPr txBox="1"/>
              <p:nvPr/>
            </p:nvSpPr>
            <p:spPr>
              <a:xfrm>
                <a:off x="3713258" y="240777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3258" y="2407778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1" name="TextBox 70"/>
          <p:cNvSpPr txBox="1"/>
          <p:nvPr/>
        </p:nvSpPr>
        <p:spPr>
          <a:xfrm>
            <a:off x="3755089" y="460881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755089" y="439237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755089" y="41759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755089" y="395950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756251" y="3743067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026764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247111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450982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655990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868099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750873" y="351333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750873" y="329689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750873" y="308046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750873" y="286402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3634159" y="2647590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072870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280860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492969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5702096" y="491859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832647" y="4918596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3733729" y="491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3" name="Multiply 2"/>
          <p:cNvSpPr/>
          <p:nvPr/>
        </p:nvSpPr>
        <p:spPr>
          <a:xfrm>
            <a:off x="4666585" y="4419671"/>
            <a:ext cx="182880" cy="216436"/>
          </a:xfrm>
          <a:prstGeom prst="mathMultiply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59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Amir</a:t>
            </a:r>
          </a:p>
          <a:p>
            <a:pPr algn="r"/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r"/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Amir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Convince me.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420" y="1802701"/>
            <a:ext cx="994411" cy="73142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188721" y="1221363"/>
            <a:ext cx="6096097" cy="1894101"/>
          </a:xfrm>
          <a:prstGeom prst="wedgeRoundRectCallout">
            <a:avLst>
              <a:gd name="adj1" fmla="val 61663"/>
              <a:gd name="adj2" fmla="val 6413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When you are plotting a point on a grid it does not matter whether you go up or across first as long as you do one number on each axis.</a:t>
            </a:r>
          </a:p>
        </p:txBody>
      </p:sp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Always, Sometimes, Never.</a:t>
            </a:r>
          </a:p>
          <a:p>
            <a:endParaRPr lang="en-US" sz="2800" b="1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algn="ctr"/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number of points is equal to the number of vertices when they are </a:t>
            </a:r>
          </a:p>
          <a:p>
            <a:pPr algn="ctr"/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joined together.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19648" y="2498757"/>
            <a:ext cx="7885239" cy="1625600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Ron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translates the point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(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2, 3), but </a:t>
            </a:r>
            <a:r>
              <a:rPr lang="en-US" sz="2800" dirty="0" err="1">
                <a:latin typeface="Gill Sans MT" panose="020B0502020104020203" pitchFamily="34" charset="0"/>
                <a:ea typeface="Bariol" charset="0"/>
                <a:cs typeface="Bariol" charset="0"/>
              </a:rPr>
              <a:t>realises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that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it has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returned to the same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position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. 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What translation did he do?  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Is there more than one answer?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5774" y="3288061"/>
            <a:ext cx="1221796" cy="843434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605594"/>
              </p:ext>
            </p:extLst>
          </p:nvPr>
        </p:nvGraphicFramePr>
        <p:xfrm>
          <a:off x="3413118" y="604536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11" name="Straight Arrow Connector 10"/>
          <p:cNvCxnSpPr/>
          <p:nvPr/>
        </p:nvCxnSpPr>
        <p:spPr>
          <a:xfrm>
            <a:off x="3621818" y="3195373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3821693" y="839747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6003702" y="295462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702" y="2954621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3621818" y="64226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818" y="642261"/>
                <a:ext cx="198814" cy="276999"/>
              </a:xfrm>
              <a:prstGeom prst="rect">
                <a:avLst/>
              </a:prstGeom>
              <a:blipFill>
                <a:blip r:embed="rId5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663649" y="284329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63649" y="262685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63649" y="241042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63649" y="219398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64811" y="197755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35324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55671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359542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6455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776659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59433" y="174781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9433" y="153138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59433" y="131494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59433" y="109850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42719" y="882073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8143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89420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01529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10656" y="3153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41207" y="3153079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642289" y="314956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37" name="Multiply 36"/>
          <p:cNvSpPr/>
          <p:nvPr/>
        </p:nvSpPr>
        <p:spPr>
          <a:xfrm>
            <a:off x="4175713" y="2417123"/>
            <a:ext cx="156755" cy="216435"/>
          </a:xfrm>
          <a:prstGeom prst="mathMultiply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Here is a game to play in pairs:</a:t>
            </a:r>
          </a:p>
          <a:p>
            <a:endParaRPr lang="en-US" sz="20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Each player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needs:</a:t>
            </a:r>
          </a:p>
          <a:p>
            <a:endParaRPr lang="en-GB" dirty="0" smtClean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000" dirty="0" smtClean="0">
                <a:latin typeface="Gill Sans MT" panose="020B0502020104020203" pitchFamily="34" charset="0"/>
              </a:rPr>
              <a:t>One </a:t>
            </a:r>
            <a:r>
              <a:rPr lang="en-GB" sz="2000" dirty="0">
                <a:latin typeface="Gill Sans MT" panose="020B0502020104020203" pitchFamily="34" charset="0"/>
              </a:rPr>
              <a:t>barrier (e.g. a mini whiteboard</a:t>
            </a:r>
            <a:r>
              <a:rPr lang="en-GB" sz="2000" dirty="0" smtClean="0">
                <a:latin typeface="Gill Sans MT" panose="020B0502020104020203" pitchFamily="34" charset="0"/>
              </a:rPr>
              <a:t>)</a:t>
            </a:r>
            <a:endParaRPr lang="en-GB" sz="2800" dirty="0">
              <a:latin typeface="Gill Sans MT" panose="020B0502020104020203" pitchFamily="34" charset="0"/>
            </a:endParaRPr>
          </a:p>
          <a:p>
            <a:endParaRPr lang="en-GB" sz="14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The </a:t>
            </a:r>
            <a:r>
              <a:rPr lang="en-GB" sz="2800" dirty="0">
                <a:latin typeface="Gill Sans MT" panose="020B0502020104020203" pitchFamily="34" charset="0"/>
              </a:rPr>
              <a:t>first player places a cube </a:t>
            </a:r>
            <a:r>
              <a:rPr lang="en-GB" sz="2800" dirty="0" smtClean="0">
                <a:latin typeface="Gill Sans MT" panose="020B0502020104020203" pitchFamily="34" charset="0"/>
              </a:rPr>
              <a:t>on</a:t>
            </a:r>
          </a:p>
          <a:p>
            <a:r>
              <a:rPr lang="en-GB" sz="2800" dirty="0" smtClean="0">
                <a:latin typeface="Gill Sans MT" panose="020B0502020104020203" pitchFamily="34" charset="0"/>
              </a:rPr>
              <a:t>their </a:t>
            </a:r>
            <a:r>
              <a:rPr lang="en-GB" sz="2800" dirty="0">
                <a:latin typeface="Gill Sans MT" panose="020B0502020104020203" pitchFamily="34" charset="0"/>
              </a:rPr>
              <a:t>grid.  They describe the </a:t>
            </a:r>
            <a:endParaRPr lang="en-GB" sz="28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original </a:t>
            </a:r>
            <a:r>
              <a:rPr lang="en-GB" sz="2800" dirty="0">
                <a:latin typeface="Gill Sans MT" panose="020B0502020104020203" pitchFamily="34" charset="0"/>
              </a:rPr>
              <a:t>position and perform a translation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second player listens to the instructions and performs the same translation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They check to see if they have placed their cube at the same coordinate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Swap roles and repeat several times.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889098"/>
              </p:ext>
            </p:extLst>
          </p:nvPr>
        </p:nvGraphicFramePr>
        <p:xfrm>
          <a:off x="5796410" y="950796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6005110" y="3541633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6204985" y="1186007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8386994" y="330088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6994" y="3300881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6005110" y="98852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5110" y="988521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6046941" y="318955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46941" y="297311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46941" y="275668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46941" y="254024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48103" y="232381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18616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38963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42834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47842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59951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42725" y="209407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42725" y="187764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42725" y="166120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42725" y="144476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26011" y="1228333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64722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72712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784821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993948" y="349933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124499" y="3499339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25581" y="349582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997" y="1937104"/>
            <a:ext cx="550745" cy="77806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702094" y="2166268"/>
            <a:ext cx="2900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Gill Sans MT" panose="020B0502020104020203" pitchFamily="34" charset="0"/>
              </a:rPr>
              <a:t>1</a:t>
            </a:r>
            <a:r>
              <a:rPr lang="en-GB" sz="2000" dirty="0" smtClean="0">
                <a:latin typeface="Gill Sans MT" panose="020B0502020104020203" pitchFamily="34" charset="0"/>
              </a:rPr>
              <a:t> small cube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598236" y="2175975"/>
            <a:ext cx="2900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2 grids</a:t>
            </a:r>
            <a:endParaRPr lang="en-GB" sz="20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Tommy has described the translation from A to B as 3 right and 4 up.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explain his mistake?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271472"/>
              </p:ext>
            </p:extLst>
          </p:nvPr>
        </p:nvGraphicFramePr>
        <p:xfrm>
          <a:off x="3540746" y="2116536"/>
          <a:ext cx="2915920" cy="302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580694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479718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81148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1114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4699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3749446" y="4707373"/>
            <a:ext cx="2481138" cy="2539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3949321" y="2351747"/>
            <a:ext cx="0" cy="256986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6131330" y="446662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1330" y="4466621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3749446" y="2154261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9446" y="2154261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3791277" y="435529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91277" y="413885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91277" y="392242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91277" y="370598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92439" y="348955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62952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3299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87170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92178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904287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87061" y="325981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87061" y="3043381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7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87061" y="2826945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87061" y="261050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70347" y="2394073"/>
            <a:ext cx="346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09058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6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17048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29157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8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738284" y="466507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9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68835" y="4665079"/>
            <a:ext cx="3617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10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69917" y="466156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32" name="Multiply 31"/>
          <p:cNvSpPr/>
          <p:nvPr/>
        </p:nvSpPr>
        <p:spPr>
          <a:xfrm>
            <a:off x="5331470" y="2663816"/>
            <a:ext cx="164970" cy="204323"/>
          </a:xfrm>
          <a:prstGeom prst="mathMultiply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3" name="Multiply 32"/>
          <p:cNvSpPr/>
          <p:nvPr/>
        </p:nvSpPr>
        <p:spPr>
          <a:xfrm>
            <a:off x="4290429" y="4176277"/>
            <a:ext cx="164970" cy="204323"/>
          </a:xfrm>
          <a:prstGeom prst="mathMultiply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4" name="Multiply 33"/>
          <p:cNvSpPr/>
          <p:nvPr/>
        </p:nvSpPr>
        <p:spPr>
          <a:xfrm>
            <a:off x="4708455" y="3525356"/>
            <a:ext cx="164970" cy="204323"/>
          </a:xfrm>
          <a:prstGeom prst="mathMultiply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399622" y="4058625"/>
            <a:ext cx="2101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A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799776" y="3419674"/>
            <a:ext cx="2101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B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24934" y="2563532"/>
            <a:ext cx="2101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400" dirty="0" smtClean="0">
                <a:latin typeface="Gill Sans MT" panose="020B0502020104020203" pitchFamily="34" charset="0"/>
              </a:rPr>
              <a:t>C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9" name="Multiply 38"/>
          <p:cNvSpPr/>
          <p:nvPr/>
        </p:nvSpPr>
        <p:spPr>
          <a:xfrm>
            <a:off x="5750242" y="3310961"/>
            <a:ext cx="164970" cy="204323"/>
          </a:xfrm>
          <a:prstGeom prst="mathMultiply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43706" y="3210677"/>
            <a:ext cx="2101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400" dirty="0">
                <a:latin typeface="Gill Sans MT" panose="020B0502020104020203" pitchFamily="34" charset="0"/>
              </a:rPr>
              <a:t>D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1" name="Left Bracket 42"/>
          <p:cNvSpPr/>
          <p:nvPr/>
        </p:nvSpPr>
        <p:spPr>
          <a:xfrm rot="16200000">
            <a:off x="4421990" y="4230107"/>
            <a:ext cx="105726" cy="205247"/>
          </a:xfrm>
          <a:custGeom>
            <a:avLst/>
            <a:gdLst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4" fmla="*/ 102813 w 102813"/>
              <a:gd name="connsiteY4" fmla="*/ 182266 h 182266"/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0 w 105726"/>
              <a:gd name="connsiteY2" fmla="*/ 46427 h 182266"/>
              <a:gd name="connsiteX3" fmla="*/ 105726 w 105726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1 w 105726"/>
              <a:gd name="connsiteY1" fmla="*/ 138754 h 182266"/>
              <a:gd name="connsiteX2" fmla="*/ 0 w 105726"/>
              <a:gd name="connsiteY2" fmla="*/ 46427 h 182266"/>
              <a:gd name="connsiteX3" fmla="*/ 105726 w 105726"/>
              <a:gd name="connsiteY3" fmla="*/ 0 h 182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726" h="182266" stroke="0" extrusionOk="0">
                <a:moveTo>
                  <a:pt x="105726" y="182266"/>
                </a:moveTo>
                <a:cubicBezTo>
                  <a:pt x="48944" y="182266"/>
                  <a:pt x="2913" y="178430"/>
                  <a:pt x="2913" y="173699"/>
                </a:cubicBezTo>
                <a:lnTo>
                  <a:pt x="2913" y="8567"/>
                </a:lnTo>
                <a:cubicBezTo>
                  <a:pt x="2913" y="3836"/>
                  <a:pt x="48944" y="0"/>
                  <a:pt x="105726" y="0"/>
                </a:cubicBezTo>
                <a:lnTo>
                  <a:pt x="105726" y="182266"/>
                </a:lnTo>
                <a:close/>
              </a:path>
              <a:path w="105726" h="182266" fill="none">
                <a:moveTo>
                  <a:pt x="105726" y="182266"/>
                </a:moveTo>
                <a:cubicBezTo>
                  <a:pt x="48944" y="182266"/>
                  <a:pt x="1" y="143485"/>
                  <a:pt x="1" y="138754"/>
                </a:cubicBezTo>
                <a:cubicBezTo>
                  <a:pt x="1" y="83710"/>
                  <a:pt x="0" y="101471"/>
                  <a:pt x="0" y="46427"/>
                </a:cubicBezTo>
                <a:cubicBezTo>
                  <a:pt x="0" y="41696"/>
                  <a:pt x="48944" y="0"/>
                  <a:pt x="105726" y="0"/>
                </a:cubicBezTo>
              </a:path>
            </a:pathLst>
          </a:cu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2" name="Left Bracket 42"/>
          <p:cNvSpPr/>
          <p:nvPr/>
        </p:nvSpPr>
        <p:spPr>
          <a:xfrm rot="16200000">
            <a:off x="4636565" y="4233671"/>
            <a:ext cx="105726" cy="205247"/>
          </a:xfrm>
          <a:custGeom>
            <a:avLst/>
            <a:gdLst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4" fmla="*/ 102813 w 102813"/>
              <a:gd name="connsiteY4" fmla="*/ 182266 h 182266"/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0 w 105726"/>
              <a:gd name="connsiteY2" fmla="*/ 46427 h 182266"/>
              <a:gd name="connsiteX3" fmla="*/ 105726 w 105726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1 w 105726"/>
              <a:gd name="connsiteY1" fmla="*/ 138754 h 182266"/>
              <a:gd name="connsiteX2" fmla="*/ 0 w 105726"/>
              <a:gd name="connsiteY2" fmla="*/ 46427 h 182266"/>
              <a:gd name="connsiteX3" fmla="*/ 105726 w 105726"/>
              <a:gd name="connsiteY3" fmla="*/ 0 h 182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726" h="182266" stroke="0" extrusionOk="0">
                <a:moveTo>
                  <a:pt x="105726" y="182266"/>
                </a:moveTo>
                <a:cubicBezTo>
                  <a:pt x="48944" y="182266"/>
                  <a:pt x="2913" y="178430"/>
                  <a:pt x="2913" y="173699"/>
                </a:cubicBezTo>
                <a:lnTo>
                  <a:pt x="2913" y="8567"/>
                </a:lnTo>
                <a:cubicBezTo>
                  <a:pt x="2913" y="3836"/>
                  <a:pt x="48944" y="0"/>
                  <a:pt x="105726" y="0"/>
                </a:cubicBezTo>
                <a:lnTo>
                  <a:pt x="105726" y="182266"/>
                </a:lnTo>
                <a:close/>
              </a:path>
              <a:path w="105726" h="182266" fill="none">
                <a:moveTo>
                  <a:pt x="105726" y="182266"/>
                </a:moveTo>
                <a:cubicBezTo>
                  <a:pt x="48944" y="182266"/>
                  <a:pt x="1" y="143485"/>
                  <a:pt x="1" y="138754"/>
                </a:cubicBezTo>
                <a:cubicBezTo>
                  <a:pt x="1" y="83710"/>
                  <a:pt x="0" y="101471"/>
                  <a:pt x="0" y="46427"/>
                </a:cubicBezTo>
                <a:cubicBezTo>
                  <a:pt x="0" y="41696"/>
                  <a:pt x="48944" y="0"/>
                  <a:pt x="105726" y="0"/>
                </a:cubicBezTo>
              </a:path>
            </a:pathLst>
          </a:cu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3" name="Left Bracket 42"/>
          <p:cNvSpPr/>
          <p:nvPr/>
        </p:nvSpPr>
        <p:spPr>
          <a:xfrm rot="10800000">
            <a:off x="4792052" y="4072407"/>
            <a:ext cx="105726" cy="205247"/>
          </a:xfrm>
          <a:custGeom>
            <a:avLst/>
            <a:gdLst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4" fmla="*/ 102813 w 102813"/>
              <a:gd name="connsiteY4" fmla="*/ 182266 h 182266"/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0 w 105726"/>
              <a:gd name="connsiteY2" fmla="*/ 46427 h 182266"/>
              <a:gd name="connsiteX3" fmla="*/ 105726 w 105726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1 w 105726"/>
              <a:gd name="connsiteY1" fmla="*/ 138754 h 182266"/>
              <a:gd name="connsiteX2" fmla="*/ 0 w 105726"/>
              <a:gd name="connsiteY2" fmla="*/ 46427 h 182266"/>
              <a:gd name="connsiteX3" fmla="*/ 105726 w 105726"/>
              <a:gd name="connsiteY3" fmla="*/ 0 h 182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726" h="182266" stroke="0" extrusionOk="0">
                <a:moveTo>
                  <a:pt x="105726" y="182266"/>
                </a:moveTo>
                <a:cubicBezTo>
                  <a:pt x="48944" y="182266"/>
                  <a:pt x="2913" y="178430"/>
                  <a:pt x="2913" y="173699"/>
                </a:cubicBezTo>
                <a:lnTo>
                  <a:pt x="2913" y="8567"/>
                </a:lnTo>
                <a:cubicBezTo>
                  <a:pt x="2913" y="3836"/>
                  <a:pt x="48944" y="0"/>
                  <a:pt x="105726" y="0"/>
                </a:cubicBezTo>
                <a:lnTo>
                  <a:pt x="105726" y="182266"/>
                </a:lnTo>
                <a:close/>
              </a:path>
              <a:path w="105726" h="182266" fill="none">
                <a:moveTo>
                  <a:pt x="105726" y="182266"/>
                </a:moveTo>
                <a:cubicBezTo>
                  <a:pt x="48944" y="182266"/>
                  <a:pt x="1" y="143485"/>
                  <a:pt x="1" y="138754"/>
                </a:cubicBezTo>
                <a:cubicBezTo>
                  <a:pt x="1" y="83710"/>
                  <a:pt x="0" y="101471"/>
                  <a:pt x="0" y="46427"/>
                </a:cubicBezTo>
                <a:cubicBezTo>
                  <a:pt x="0" y="41696"/>
                  <a:pt x="48944" y="0"/>
                  <a:pt x="105726" y="0"/>
                </a:cubicBezTo>
              </a:path>
            </a:pathLst>
          </a:cu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4" name="Left Bracket 42"/>
          <p:cNvSpPr/>
          <p:nvPr/>
        </p:nvSpPr>
        <p:spPr>
          <a:xfrm rot="10800000">
            <a:off x="4796589" y="3853987"/>
            <a:ext cx="105726" cy="205247"/>
          </a:xfrm>
          <a:custGeom>
            <a:avLst/>
            <a:gdLst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4" fmla="*/ 102813 w 102813"/>
              <a:gd name="connsiteY4" fmla="*/ 182266 h 182266"/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0 w 105726"/>
              <a:gd name="connsiteY2" fmla="*/ 46427 h 182266"/>
              <a:gd name="connsiteX3" fmla="*/ 105726 w 105726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1 w 105726"/>
              <a:gd name="connsiteY1" fmla="*/ 138754 h 182266"/>
              <a:gd name="connsiteX2" fmla="*/ 0 w 105726"/>
              <a:gd name="connsiteY2" fmla="*/ 46427 h 182266"/>
              <a:gd name="connsiteX3" fmla="*/ 105726 w 105726"/>
              <a:gd name="connsiteY3" fmla="*/ 0 h 182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726" h="182266" stroke="0" extrusionOk="0">
                <a:moveTo>
                  <a:pt x="105726" y="182266"/>
                </a:moveTo>
                <a:cubicBezTo>
                  <a:pt x="48944" y="182266"/>
                  <a:pt x="2913" y="178430"/>
                  <a:pt x="2913" y="173699"/>
                </a:cubicBezTo>
                <a:lnTo>
                  <a:pt x="2913" y="8567"/>
                </a:lnTo>
                <a:cubicBezTo>
                  <a:pt x="2913" y="3836"/>
                  <a:pt x="48944" y="0"/>
                  <a:pt x="105726" y="0"/>
                </a:cubicBezTo>
                <a:lnTo>
                  <a:pt x="105726" y="182266"/>
                </a:lnTo>
                <a:close/>
              </a:path>
              <a:path w="105726" h="182266" fill="none">
                <a:moveTo>
                  <a:pt x="105726" y="182266"/>
                </a:moveTo>
                <a:cubicBezTo>
                  <a:pt x="48944" y="182266"/>
                  <a:pt x="1" y="143485"/>
                  <a:pt x="1" y="138754"/>
                </a:cubicBezTo>
                <a:cubicBezTo>
                  <a:pt x="1" y="83710"/>
                  <a:pt x="0" y="101471"/>
                  <a:pt x="0" y="46427"/>
                </a:cubicBezTo>
                <a:cubicBezTo>
                  <a:pt x="0" y="41696"/>
                  <a:pt x="48944" y="0"/>
                  <a:pt x="105726" y="0"/>
                </a:cubicBezTo>
              </a:path>
            </a:pathLst>
          </a:cu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5" name="Left Bracket 42"/>
          <p:cNvSpPr/>
          <p:nvPr/>
        </p:nvSpPr>
        <p:spPr>
          <a:xfrm rot="10800000">
            <a:off x="4795270" y="3634994"/>
            <a:ext cx="105726" cy="205247"/>
          </a:xfrm>
          <a:custGeom>
            <a:avLst/>
            <a:gdLst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4" fmla="*/ 102813 w 102813"/>
              <a:gd name="connsiteY4" fmla="*/ 182266 h 182266"/>
              <a:gd name="connsiteX0" fmla="*/ 102813 w 102813"/>
              <a:gd name="connsiteY0" fmla="*/ 182266 h 182266"/>
              <a:gd name="connsiteX1" fmla="*/ 0 w 102813"/>
              <a:gd name="connsiteY1" fmla="*/ 173699 h 182266"/>
              <a:gd name="connsiteX2" fmla="*/ 0 w 102813"/>
              <a:gd name="connsiteY2" fmla="*/ 8567 h 182266"/>
              <a:gd name="connsiteX3" fmla="*/ 102813 w 102813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0 w 105726"/>
              <a:gd name="connsiteY2" fmla="*/ 46427 h 182266"/>
              <a:gd name="connsiteX3" fmla="*/ 105726 w 105726"/>
              <a:gd name="connsiteY3" fmla="*/ 0 h 182266"/>
              <a:gd name="connsiteX0" fmla="*/ 105726 w 105726"/>
              <a:gd name="connsiteY0" fmla="*/ 182266 h 182266"/>
              <a:gd name="connsiteX1" fmla="*/ 2913 w 105726"/>
              <a:gd name="connsiteY1" fmla="*/ 173699 h 182266"/>
              <a:gd name="connsiteX2" fmla="*/ 2913 w 105726"/>
              <a:gd name="connsiteY2" fmla="*/ 8567 h 182266"/>
              <a:gd name="connsiteX3" fmla="*/ 105726 w 105726"/>
              <a:gd name="connsiteY3" fmla="*/ 0 h 182266"/>
              <a:gd name="connsiteX4" fmla="*/ 105726 w 105726"/>
              <a:gd name="connsiteY4" fmla="*/ 182266 h 182266"/>
              <a:gd name="connsiteX0" fmla="*/ 105726 w 105726"/>
              <a:gd name="connsiteY0" fmla="*/ 182266 h 182266"/>
              <a:gd name="connsiteX1" fmla="*/ 1 w 105726"/>
              <a:gd name="connsiteY1" fmla="*/ 138754 h 182266"/>
              <a:gd name="connsiteX2" fmla="*/ 0 w 105726"/>
              <a:gd name="connsiteY2" fmla="*/ 46427 h 182266"/>
              <a:gd name="connsiteX3" fmla="*/ 105726 w 105726"/>
              <a:gd name="connsiteY3" fmla="*/ 0 h 182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726" h="182266" stroke="0" extrusionOk="0">
                <a:moveTo>
                  <a:pt x="105726" y="182266"/>
                </a:moveTo>
                <a:cubicBezTo>
                  <a:pt x="48944" y="182266"/>
                  <a:pt x="2913" y="178430"/>
                  <a:pt x="2913" y="173699"/>
                </a:cubicBezTo>
                <a:lnTo>
                  <a:pt x="2913" y="8567"/>
                </a:lnTo>
                <a:cubicBezTo>
                  <a:pt x="2913" y="3836"/>
                  <a:pt x="48944" y="0"/>
                  <a:pt x="105726" y="0"/>
                </a:cubicBezTo>
                <a:lnTo>
                  <a:pt x="105726" y="182266"/>
                </a:lnTo>
                <a:close/>
              </a:path>
              <a:path w="105726" h="182266" fill="none">
                <a:moveTo>
                  <a:pt x="105726" y="182266"/>
                </a:moveTo>
                <a:cubicBezTo>
                  <a:pt x="48944" y="182266"/>
                  <a:pt x="1" y="143485"/>
                  <a:pt x="1" y="138754"/>
                </a:cubicBezTo>
                <a:cubicBezTo>
                  <a:pt x="1" y="83710"/>
                  <a:pt x="0" y="101471"/>
                  <a:pt x="0" y="46427"/>
                </a:cubicBezTo>
                <a:cubicBezTo>
                  <a:pt x="0" y="41696"/>
                  <a:pt x="48944" y="0"/>
                  <a:pt x="105726" y="0"/>
                </a:cubicBezTo>
              </a:path>
            </a:pathLst>
          </a:cu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4373630" y="4401201"/>
            <a:ext cx="2912" cy="78627"/>
          </a:xfrm>
          <a:custGeom>
            <a:avLst/>
            <a:gdLst>
              <a:gd name="connsiteX0" fmla="*/ 2912 w 2912"/>
              <a:gd name="connsiteY0" fmla="*/ 0 h 78627"/>
              <a:gd name="connsiteX1" fmla="*/ 0 w 2912"/>
              <a:gd name="connsiteY1" fmla="*/ 78627 h 78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12" h="78627">
                <a:moveTo>
                  <a:pt x="2912" y="0"/>
                </a:moveTo>
                <a:cubicBezTo>
                  <a:pt x="-78" y="74743"/>
                  <a:pt x="0" y="48516"/>
                  <a:pt x="0" y="78627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7" name="Freeform 46"/>
          <p:cNvSpPr/>
          <p:nvPr/>
        </p:nvSpPr>
        <p:spPr>
          <a:xfrm>
            <a:off x="4545444" y="4416778"/>
            <a:ext cx="61154" cy="69891"/>
          </a:xfrm>
          <a:custGeom>
            <a:avLst/>
            <a:gdLst>
              <a:gd name="connsiteX0" fmla="*/ 14560 w 61154"/>
              <a:gd name="connsiteY0" fmla="*/ 0 h 69891"/>
              <a:gd name="connsiteX1" fmla="*/ 49506 w 61154"/>
              <a:gd name="connsiteY1" fmla="*/ 34946 h 69891"/>
              <a:gd name="connsiteX2" fmla="*/ 40769 w 61154"/>
              <a:gd name="connsiteY2" fmla="*/ 37858 h 69891"/>
              <a:gd name="connsiteX3" fmla="*/ 32033 w 61154"/>
              <a:gd name="connsiteY3" fmla="*/ 43682 h 69891"/>
              <a:gd name="connsiteX4" fmla="*/ 23297 w 61154"/>
              <a:gd name="connsiteY4" fmla="*/ 46594 h 69891"/>
              <a:gd name="connsiteX5" fmla="*/ 8736 w 61154"/>
              <a:gd name="connsiteY5" fmla="*/ 61155 h 69891"/>
              <a:gd name="connsiteX6" fmla="*/ 0 w 61154"/>
              <a:gd name="connsiteY6" fmla="*/ 66979 h 69891"/>
              <a:gd name="connsiteX7" fmla="*/ 61154 w 61154"/>
              <a:gd name="connsiteY7" fmla="*/ 69891 h 6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154" h="69891">
                <a:moveTo>
                  <a:pt x="14560" y="0"/>
                </a:moveTo>
                <a:cubicBezTo>
                  <a:pt x="38898" y="9361"/>
                  <a:pt x="64446" y="5067"/>
                  <a:pt x="49506" y="34946"/>
                </a:cubicBezTo>
                <a:cubicBezTo>
                  <a:pt x="48133" y="37692"/>
                  <a:pt x="43681" y="36887"/>
                  <a:pt x="40769" y="37858"/>
                </a:cubicBezTo>
                <a:cubicBezTo>
                  <a:pt x="37857" y="39799"/>
                  <a:pt x="35163" y="42117"/>
                  <a:pt x="32033" y="43682"/>
                </a:cubicBezTo>
                <a:cubicBezTo>
                  <a:pt x="29288" y="45055"/>
                  <a:pt x="25753" y="44752"/>
                  <a:pt x="23297" y="46594"/>
                </a:cubicBezTo>
                <a:cubicBezTo>
                  <a:pt x="17806" y="50713"/>
                  <a:pt x="13590" y="56301"/>
                  <a:pt x="8736" y="61155"/>
                </a:cubicBezTo>
                <a:cubicBezTo>
                  <a:pt x="6261" y="63630"/>
                  <a:pt x="2912" y="65038"/>
                  <a:pt x="0" y="66979"/>
                </a:cubicBezTo>
                <a:lnTo>
                  <a:pt x="61154" y="69891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4763852" y="4413866"/>
            <a:ext cx="56016" cy="65869"/>
          </a:xfrm>
          <a:custGeom>
            <a:avLst/>
            <a:gdLst>
              <a:gd name="connsiteX0" fmla="*/ 0 w 56016"/>
              <a:gd name="connsiteY0" fmla="*/ 0 h 65869"/>
              <a:gd name="connsiteX1" fmla="*/ 52417 w 56016"/>
              <a:gd name="connsiteY1" fmla="*/ 11649 h 65869"/>
              <a:gd name="connsiteX2" fmla="*/ 46593 w 56016"/>
              <a:gd name="connsiteY2" fmla="*/ 20385 h 65869"/>
              <a:gd name="connsiteX3" fmla="*/ 17472 w 56016"/>
              <a:gd name="connsiteY3" fmla="*/ 23297 h 65869"/>
              <a:gd name="connsiteX4" fmla="*/ 52417 w 56016"/>
              <a:gd name="connsiteY4" fmla="*/ 29121 h 65869"/>
              <a:gd name="connsiteX5" fmla="*/ 55330 w 56016"/>
              <a:gd name="connsiteY5" fmla="*/ 37858 h 65869"/>
              <a:gd name="connsiteX6" fmla="*/ 52417 w 56016"/>
              <a:gd name="connsiteY6" fmla="*/ 64067 h 65869"/>
              <a:gd name="connsiteX7" fmla="*/ 29121 w 56016"/>
              <a:gd name="connsiteY7" fmla="*/ 61154 h 65869"/>
              <a:gd name="connsiteX8" fmla="*/ 2912 w 56016"/>
              <a:gd name="connsiteY8" fmla="*/ 61154 h 65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6016" h="65869">
                <a:moveTo>
                  <a:pt x="0" y="0"/>
                </a:moveTo>
                <a:cubicBezTo>
                  <a:pt x="17472" y="3883"/>
                  <a:pt x="36019" y="4475"/>
                  <a:pt x="52417" y="11649"/>
                </a:cubicBezTo>
                <a:cubicBezTo>
                  <a:pt x="55623" y="13052"/>
                  <a:pt x="49913" y="19278"/>
                  <a:pt x="46593" y="20385"/>
                </a:cubicBezTo>
                <a:cubicBezTo>
                  <a:pt x="37338" y="23470"/>
                  <a:pt x="27179" y="22326"/>
                  <a:pt x="17472" y="23297"/>
                </a:cubicBezTo>
                <a:cubicBezTo>
                  <a:pt x="-8198" y="31854"/>
                  <a:pt x="20365" y="21108"/>
                  <a:pt x="52417" y="29121"/>
                </a:cubicBezTo>
                <a:cubicBezTo>
                  <a:pt x="55395" y="29866"/>
                  <a:pt x="54359" y="34946"/>
                  <a:pt x="55330" y="37858"/>
                </a:cubicBezTo>
                <a:cubicBezTo>
                  <a:pt x="54359" y="46594"/>
                  <a:pt x="58987" y="58227"/>
                  <a:pt x="52417" y="64067"/>
                </a:cubicBezTo>
                <a:cubicBezTo>
                  <a:pt x="46568" y="69266"/>
                  <a:pt x="36933" y="61614"/>
                  <a:pt x="29121" y="61154"/>
                </a:cubicBezTo>
                <a:cubicBezTo>
                  <a:pt x="20400" y="60641"/>
                  <a:pt x="11648" y="61154"/>
                  <a:pt x="2912" y="61154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49" name="Freeform 48"/>
          <p:cNvSpPr/>
          <p:nvPr/>
        </p:nvSpPr>
        <p:spPr>
          <a:xfrm>
            <a:off x="4755124" y="4202251"/>
            <a:ext cx="2912" cy="78627"/>
          </a:xfrm>
          <a:custGeom>
            <a:avLst/>
            <a:gdLst>
              <a:gd name="connsiteX0" fmla="*/ 2912 w 2912"/>
              <a:gd name="connsiteY0" fmla="*/ 0 h 78627"/>
              <a:gd name="connsiteX1" fmla="*/ 0 w 2912"/>
              <a:gd name="connsiteY1" fmla="*/ 78627 h 78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12" h="78627">
                <a:moveTo>
                  <a:pt x="2912" y="0"/>
                </a:moveTo>
                <a:cubicBezTo>
                  <a:pt x="-78" y="74743"/>
                  <a:pt x="0" y="48516"/>
                  <a:pt x="0" y="78627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50" name="Freeform 49"/>
          <p:cNvSpPr/>
          <p:nvPr/>
        </p:nvSpPr>
        <p:spPr>
          <a:xfrm>
            <a:off x="4718377" y="4011235"/>
            <a:ext cx="61154" cy="69891"/>
          </a:xfrm>
          <a:custGeom>
            <a:avLst/>
            <a:gdLst>
              <a:gd name="connsiteX0" fmla="*/ 14560 w 61154"/>
              <a:gd name="connsiteY0" fmla="*/ 0 h 69891"/>
              <a:gd name="connsiteX1" fmla="*/ 49506 w 61154"/>
              <a:gd name="connsiteY1" fmla="*/ 34946 h 69891"/>
              <a:gd name="connsiteX2" fmla="*/ 40769 w 61154"/>
              <a:gd name="connsiteY2" fmla="*/ 37858 h 69891"/>
              <a:gd name="connsiteX3" fmla="*/ 32033 w 61154"/>
              <a:gd name="connsiteY3" fmla="*/ 43682 h 69891"/>
              <a:gd name="connsiteX4" fmla="*/ 23297 w 61154"/>
              <a:gd name="connsiteY4" fmla="*/ 46594 h 69891"/>
              <a:gd name="connsiteX5" fmla="*/ 8736 w 61154"/>
              <a:gd name="connsiteY5" fmla="*/ 61155 h 69891"/>
              <a:gd name="connsiteX6" fmla="*/ 0 w 61154"/>
              <a:gd name="connsiteY6" fmla="*/ 66979 h 69891"/>
              <a:gd name="connsiteX7" fmla="*/ 61154 w 61154"/>
              <a:gd name="connsiteY7" fmla="*/ 69891 h 6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154" h="69891">
                <a:moveTo>
                  <a:pt x="14560" y="0"/>
                </a:moveTo>
                <a:cubicBezTo>
                  <a:pt x="38898" y="9361"/>
                  <a:pt x="64446" y="5067"/>
                  <a:pt x="49506" y="34946"/>
                </a:cubicBezTo>
                <a:cubicBezTo>
                  <a:pt x="48133" y="37692"/>
                  <a:pt x="43681" y="36887"/>
                  <a:pt x="40769" y="37858"/>
                </a:cubicBezTo>
                <a:cubicBezTo>
                  <a:pt x="37857" y="39799"/>
                  <a:pt x="35163" y="42117"/>
                  <a:pt x="32033" y="43682"/>
                </a:cubicBezTo>
                <a:cubicBezTo>
                  <a:pt x="29288" y="45055"/>
                  <a:pt x="25753" y="44752"/>
                  <a:pt x="23297" y="46594"/>
                </a:cubicBezTo>
                <a:cubicBezTo>
                  <a:pt x="17806" y="50713"/>
                  <a:pt x="13590" y="56301"/>
                  <a:pt x="8736" y="61155"/>
                </a:cubicBezTo>
                <a:cubicBezTo>
                  <a:pt x="6261" y="63630"/>
                  <a:pt x="2912" y="65038"/>
                  <a:pt x="0" y="66979"/>
                </a:cubicBezTo>
                <a:lnTo>
                  <a:pt x="61154" y="69891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51" name="Freeform 50"/>
          <p:cNvSpPr/>
          <p:nvPr/>
        </p:nvSpPr>
        <p:spPr>
          <a:xfrm>
            <a:off x="4716715" y="3814064"/>
            <a:ext cx="56016" cy="65869"/>
          </a:xfrm>
          <a:custGeom>
            <a:avLst/>
            <a:gdLst>
              <a:gd name="connsiteX0" fmla="*/ 0 w 56016"/>
              <a:gd name="connsiteY0" fmla="*/ 0 h 65869"/>
              <a:gd name="connsiteX1" fmla="*/ 52417 w 56016"/>
              <a:gd name="connsiteY1" fmla="*/ 11649 h 65869"/>
              <a:gd name="connsiteX2" fmla="*/ 46593 w 56016"/>
              <a:gd name="connsiteY2" fmla="*/ 20385 h 65869"/>
              <a:gd name="connsiteX3" fmla="*/ 17472 w 56016"/>
              <a:gd name="connsiteY3" fmla="*/ 23297 h 65869"/>
              <a:gd name="connsiteX4" fmla="*/ 52417 w 56016"/>
              <a:gd name="connsiteY4" fmla="*/ 29121 h 65869"/>
              <a:gd name="connsiteX5" fmla="*/ 55330 w 56016"/>
              <a:gd name="connsiteY5" fmla="*/ 37858 h 65869"/>
              <a:gd name="connsiteX6" fmla="*/ 52417 w 56016"/>
              <a:gd name="connsiteY6" fmla="*/ 64067 h 65869"/>
              <a:gd name="connsiteX7" fmla="*/ 29121 w 56016"/>
              <a:gd name="connsiteY7" fmla="*/ 61154 h 65869"/>
              <a:gd name="connsiteX8" fmla="*/ 2912 w 56016"/>
              <a:gd name="connsiteY8" fmla="*/ 61154 h 65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6016" h="65869">
                <a:moveTo>
                  <a:pt x="0" y="0"/>
                </a:moveTo>
                <a:cubicBezTo>
                  <a:pt x="17472" y="3883"/>
                  <a:pt x="36019" y="4475"/>
                  <a:pt x="52417" y="11649"/>
                </a:cubicBezTo>
                <a:cubicBezTo>
                  <a:pt x="55623" y="13052"/>
                  <a:pt x="49913" y="19278"/>
                  <a:pt x="46593" y="20385"/>
                </a:cubicBezTo>
                <a:cubicBezTo>
                  <a:pt x="37338" y="23470"/>
                  <a:pt x="27179" y="22326"/>
                  <a:pt x="17472" y="23297"/>
                </a:cubicBezTo>
                <a:cubicBezTo>
                  <a:pt x="-8198" y="31854"/>
                  <a:pt x="20365" y="21108"/>
                  <a:pt x="52417" y="29121"/>
                </a:cubicBezTo>
                <a:cubicBezTo>
                  <a:pt x="55395" y="29866"/>
                  <a:pt x="54359" y="34946"/>
                  <a:pt x="55330" y="37858"/>
                </a:cubicBezTo>
                <a:cubicBezTo>
                  <a:pt x="54359" y="46594"/>
                  <a:pt x="58987" y="58227"/>
                  <a:pt x="52417" y="64067"/>
                </a:cubicBezTo>
                <a:cubicBezTo>
                  <a:pt x="46568" y="69266"/>
                  <a:pt x="36933" y="61614"/>
                  <a:pt x="29121" y="61154"/>
                </a:cubicBezTo>
                <a:cubicBezTo>
                  <a:pt x="20400" y="60641"/>
                  <a:pt x="11648" y="61154"/>
                  <a:pt x="2912" y="61154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4666946" y="3586346"/>
            <a:ext cx="64535" cy="89757"/>
            <a:chOff x="4773931" y="3062960"/>
            <a:chExt cx="64535" cy="89757"/>
          </a:xfrm>
        </p:grpSpPr>
        <p:sp>
          <p:nvSpPr>
            <p:cNvPr id="53" name="Freeform 52"/>
            <p:cNvSpPr/>
            <p:nvPr/>
          </p:nvSpPr>
          <p:spPr>
            <a:xfrm>
              <a:off x="4773931" y="3062960"/>
              <a:ext cx="64535" cy="53649"/>
            </a:xfrm>
            <a:custGeom>
              <a:avLst/>
              <a:gdLst>
                <a:gd name="connsiteX0" fmla="*/ 2827 w 64535"/>
                <a:gd name="connsiteY0" fmla="*/ 0 h 53649"/>
                <a:gd name="connsiteX1" fmla="*/ 22 w 64535"/>
                <a:gd name="connsiteY1" fmla="*/ 14024 h 53649"/>
                <a:gd name="connsiteX2" fmla="*/ 5632 w 64535"/>
                <a:gd name="connsiteY2" fmla="*/ 50488 h 53649"/>
                <a:gd name="connsiteX3" fmla="*/ 14047 w 64535"/>
                <a:gd name="connsiteY3" fmla="*/ 53293 h 53649"/>
                <a:gd name="connsiteX4" fmla="*/ 64535 w 64535"/>
                <a:gd name="connsiteY4" fmla="*/ 53293 h 53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535" h="53649">
                  <a:moveTo>
                    <a:pt x="2827" y="0"/>
                  </a:moveTo>
                  <a:cubicBezTo>
                    <a:pt x="1892" y="4675"/>
                    <a:pt x="-242" y="9264"/>
                    <a:pt x="22" y="14024"/>
                  </a:cubicBezTo>
                  <a:cubicBezTo>
                    <a:pt x="704" y="26303"/>
                    <a:pt x="1496" y="38907"/>
                    <a:pt x="5632" y="50488"/>
                  </a:cubicBezTo>
                  <a:cubicBezTo>
                    <a:pt x="6626" y="53272"/>
                    <a:pt x="11094" y="53152"/>
                    <a:pt x="14047" y="53293"/>
                  </a:cubicBezTo>
                  <a:cubicBezTo>
                    <a:pt x="30857" y="54094"/>
                    <a:pt x="47706" y="53293"/>
                    <a:pt x="64535" y="53293"/>
                  </a:cubicBezTo>
                </a:path>
              </a:pathLst>
            </a:cu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Gill Sans MT" panose="020B0502020104020203" pitchFamily="34" charset="0"/>
              </a:endParaRPr>
            </a:p>
          </p:txBody>
        </p:sp>
        <p:sp>
          <p:nvSpPr>
            <p:cNvPr id="54" name="Freeform 53"/>
            <p:cNvSpPr/>
            <p:nvPr/>
          </p:nvSpPr>
          <p:spPr>
            <a:xfrm>
              <a:off x="4804807" y="3082594"/>
              <a:ext cx="0" cy="70123"/>
            </a:xfrm>
            <a:custGeom>
              <a:avLst/>
              <a:gdLst>
                <a:gd name="connsiteX0" fmla="*/ 0 w 0"/>
                <a:gd name="connsiteY0" fmla="*/ 0 h 70123"/>
                <a:gd name="connsiteX1" fmla="*/ 0 w 0"/>
                <a:gd name="connsiteY1" fmla="*/ 70123 h 701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70123">
                  <a:moveTo>
                    <a:pt x="0" y="0"/>
                  </a:moveTo>
                  <a:lnTo>
                    <a:pt x="0" y="70123"/>
                  </a:lnTo>
                </a:path>
              </a:pathLst>
            </a:cu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229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	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to          is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4 right and 4 down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to         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is 4 left and 4 up.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plot other pairs of points where to move between them, you travel the same to left or right as you travel up or down?</a:t>
            </a:r>
          </a:p>
          <a:p>
            <a:endParaRPr lang="en-US" sz="14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What do you notice about the coordinates of these points?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Isosceles Triangle 3"/>
          <p:cNvSpPr/>
          <p:nvPr/>
        </p:nvSpPr>
        <p:spPr>
          <a:xfrm>
            <a:off x="954071" y="849086"/>
            <a:ext cx="296362" cy="328177"/>
          </a:xfrm>
          <a:prstGeom prst="triangl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2140192" y="1275807"/>
            <a:ext cx="296362" cy="328177"/>
          </a:xfrm>
          <a:prstGeom prst="triangl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Multiply 6"/>
          <p:cNvSpPr/>
          <p:nvPr/>
        </p:nvSpPr>
        <p:spPr>
          <a:xfrm>
            <a:off x="2139979" y="809941"/>
            <a:ext cx="296575" cy="367322"/>
          </a:xfrm>
          <a:prstGeom prst="mathMultiply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Multiply 7"/>
          <p:cNvSpPr/>
          <p:nvPr/>
        </p:nvSpPr>
        <p:spPr>
          <a:xfrm>
            <a:off x="953858" y="1289449"/>
            <a:ext cx="296575" cy="367322"/>
          </a:xfrm>
          <a:prstGeom prst="mathMultiply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483121"/>
              </p:ext>
            </p:extLst>
          </p:nvPr>
        </p:nvGraphicFramePr>
        <p:xfrm>
          <a:off x="3487615" y="1999803"/>
          <a:ext cx="1874520" cy="194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0926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217509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5802424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5014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89798216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268069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01475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50259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04660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56661"/>
                  </a:ext>
                </a:extLst>
              </a:tr>
            </a:tbl>
          </a:graphicData>
        </a:graphic>
      </p:graphicFrame>
      <p:cxnSp>
        <p:nvCxnSpPr>
          <p:cNvPr id="11" name="Straight Arrow Connector 10"/>
          <p:cNvCxnSpPr/>
          <p:nvPr/>
        </p:nvCxnSpPr>
        <p:spPr>
          <a:xfrm>
            <a:off x="3696315" y="3513643"/>
            <a:ext cx="1542231" cy="0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14" idx="3"/>
          </p:cNvCxnSpPr>
          <p:nvPr/>
        </p:nvCxnSpPr>
        <p:spPr>
          <a:xfrm flipH="1" flipV="1">
            <a:off x="3894871" y="2117530"/>
            <a:ext cx="1320" cy="1610348"/>
          </a:xfrm>
          <a:prstGeom prst="straightConnector1">
            <a:avLst/>
          </a:prstGeom>
          <a:ln w="19050" cap="flat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5120730" y="3450878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0730" y="3450878"/>
                <a:ext cx="198814" cy="276999"/>
              </a:xfrm>
              <a:prstGeom prst="rect">
                <a:avLst/>
              </a:prstGeom>
              <a:blipFill>
                <a:blip r:embed="rId3"/>
                <a:stretch>
                  <a:fillRect r="-6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3696057" y="1979030"/>
                <a:ext cx="19881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en-GB" sz="12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6057" y="1979030"/>
                <a:ext cx="198814" cy="276999"/>
              </a:xfrm>
              <a:prstGeom prst="rect">
                <a:avLst/>
              </a:prstGeom>
              <a:blipFill>
                <a:blip r:embed="rId4"/>
                <a:stretch>
                  <a:fillRect r="-151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3702050" y="3161563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02050" y="2945128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02050" y="272869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02050" y="2512256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03212" y="2295820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09821" y="34713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1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30168" y="34713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34039" y="34713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3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39047" y="34713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851156" y="3471349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5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16786" y="3467832"/>
            <a:ext cx="193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26" name="Isosceles Triangle 25"/>
          <p:cNvSpPr/>
          <p:nvPr/>
        </p:nvSpPr>
        <p:spPr>
          <a:xfrm>
            <a:off x="3849113" y="2558810"/>
            <a:ext cx="113381" cy="138500"/>
          </a:xfrm>
          <a:prstGeom prst="triangl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  <p:sp>
        <p:nvSpPr>
          <p:cNvPr id="27" name="Multiply 26"/>
          <p:cNvSpPr/>
          <p:nvPr/>
        </p:nvSpPr>
        <p:spPr>
          <a:xfrm>
            <a:off x="4654905" y="3404761"/>
            <a:ext cx="164970" cy="204323"/>
          </a:xfrm>
          <a:prstGeom prst="mathMultiply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1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terms/"/>
    <ds:schemaRef ds:uri="http://www.w3.org/XML/1998/namespace"/>
    <ds:schemaRef ds:uri="http://purl.org/dc/elements/1.1/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2232</TotalTime>
  <Words>473</Words>
  <Application>Microsoft Office PowerPoint</Application>
  <PresentationFormat>A4 Paper (210x297 mm)</PresentationFormat>
  <Paragraphs>318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127</cp:revision>
  <dcterms:created xsi:type="dcterms:W3CDTF">2019-02-04T08:17:32Z</dcterms:created>
  <dcterms:modified xsi:type="dcterms:W3CDTF">2020-03-18T15:18:53Z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