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6"/>
  </p:notesMasterIdLst>
  <p:sldIdLst>
    <p:sldId id="271" r:id="rId6"/>
    <p:sldId id="410" r:id="rId7"/>
    <p:sldId id="411" r:id="rId8"/>
    <p:sldId id="412" r:id="rId9"/>
    <p:sldId id="413" r:id="rId10"/>
    <p:sldId id="414" r:id="rId11"/>
    <p:sldId id="455" r:id="rId12"/>
    <p:sldId id="416" r:id="rId13"/>
    <p:sldId id="415" r:id="rId14"/>
    <p:sldId id="456" r:id="rId1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50" d="100"/>
          <a:sy n="50" d="100"/>
        </p:scale>
        <p:origin x="1050" y="486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944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77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769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044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563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9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0426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267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Statistics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129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Halifax City Football Club sold the following number of season tickets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Male adults – 6,382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Female adults – 5,850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Boys – 3,209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Girls – 5,057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Would you use a bar chart, table or pictogram to represent this data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wants to use a pictogram to represent the favourite drinks of everyone in her class.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 this is not a good idea.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66524" y="2199981"/>
            <a:ext cx="1155871" cy="1633135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312558" y="2199981"/>
            <a:ext cx="4383804" cy="1149531"/>
          </a:xfrm>
          <a:prstGeom prst="wedgeRoundRectCallout">
            <a:avLst>
              <a:gd name="adj1" fmla="val -56469"/>
              <a:gd name="adj2" fmla="val 25260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will use this image    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to represent 5 children.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599" y="2199981"/>
            <a:ext cx="786763" cy="871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89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Here is some information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about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number of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tickets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sold for a concert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starts to create a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bar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chart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to represent the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number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of concert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tickets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sold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during the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week.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01254" y="3594190"/>
            <a:ext cx="45151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advice would you give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about the scale he has chosen?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would be a better scale to use?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there anything else missing from the bar chart?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7757255"/>
              </p:ext>
            </p:extLst>
          </p:nvPr>
        </p:nvGraphicFramePr>
        <p:xfrm>
          <a:off x="4924327" y="1087996"/>
          <a:ext cx="4406770" cy="24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3638">
                  <a:extLst>
                    <a:ext uri="{9D8B030D-6E8A-4147-A177-3AD203B41FA5}">
                      <a16:colId xmlns:a16="http://schemas.microsoft.com/office/drawing/2014/main" val="3100759355"/>
                    </a:ext>
                  </a:extLst>
                </a:gridCol>
                <a:gridCol w="2923132">
                  <a:extLst>
                    <a:ext uri="{9D8B030D-6E8A-4147-A177-3AD203B41FA5}">
                      <a16:colId xmlns:a16="http://schemas.microsoft.com/office/drawing/2014/main" val="381106465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Day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Number</a:t>
                      </a:r>
                      <a:r>
                        <a:rPr lang="en-GB" sz="2000" b="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</a:t>
                      </a:r>
                      <a:r>
                        <a:rPr lang="en-GB" sz="2000" b="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of </a:t>
                      </a:r>
                      <a:r>
                        <a:rPr lang="en-GB" sz="2000" b="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tickets sold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160189"/>
                  </a:ext>
                </a:extLst>
              </a:tr>
              <a:tr h="35462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Monday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422165"/>
                  </a:ext>
                </a:extLst>
              </a:tr>
              <a:tr h="35462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Tuesday 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6286850"/>
                  </a:ext>
                </a:extLst>
              </a:tr>
              <a:tr h="35462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Wednesday 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4508125"/>
                  </a:ext>
                </a:extLst>
              </a:tr>
              <a:tr h="35462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Thursday 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0113355"/>
                  </a:ext>
                </a:extLst>
              </a:tr>
              <a:tr h="35462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Friday 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7001109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0567987"/>
              </p:ext>
            </p:extLst>
          </p:nvPr>
        </p:nvGraphicFramePr>
        <p:xfrm>
          <a:off x="680126" y="3924291"/>
          <a:ext cx="4710766" cy="2595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236871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616252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236871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616252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236871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616252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236871">
                  <a:extLst>
                    <a:ext uri="{9D8B030D-6E8A-4147-A177-3AD203B41FA5}">
                      <a16:colId xmlns:a16="http://schemas.microsoft.com/office/drawing/2014/main" val="4174323044"/>
                    </a:ext>
                  </a:extLst>
                </a:gridCol>
                <a:gridCol w="616252">
                  <a:extLst>
                    <a:ext uri="{9D8B030D-6E8A-4147-A177-3AD203B41FA5}">
                      <a16:colId xmlns:a16="http://schemas.microsoft.com/office/drawing/2014/main" val="2458015510"/>
                    </a:ext>
                  </a:extLst>
                </a:gridCol>
                <a:gridCol w="236871">
                  <a:extLst>
                    <a:ext uri="{9D8B030D-6E8A-4147-A177-3AD203B41FA5}">
                      <a16:colId xmlns:a16="http://schemas.microsoft.com/office/drawing/2014/main" val="181259367"/>
                    </a:ext>
                  </a:extLst>
                </a:gridCol>
                <a:gridCol w="616252">
                  <a:extLst>
                    <a:ext uri="{9D8B030D-6E8A-4147-A177-3AD203B41FA5}">
                      <a16:colId xmlns:a16="http://schemas.microsoft.com/office/drawing/2014/main" val="1069284579"/>
                    </a:ext>
                  </a:extLst>
                </a:gridCol>
                <a:gridCol w="236871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07800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877798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53371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1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Mon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Tues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Wed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Thurs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Fri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6144" y="5946172"/>
            <a:ext cx="364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6987" y="5575264"/>
            <a:ext cx="466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0757" y="5204353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2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0757" y="4833442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3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0757" y="4462531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4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0757" y="4091620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5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0757" y="3720709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6</a:t>
            </a:r>
            <a:endParaRPr lang="en-GB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15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885827"/>
              </p:ext>
            </p:extLst>
          </p:nvPr>
        </p:nvGraphicFramePr>
        <p:xfrm>
          <a:off x="734961" y="541540"/>
          <a:ext cx="5227905" cy="56927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105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32446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844125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32446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844125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324460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844125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324460">
                  <a:extLst>
                    <a:ext uri="{9D8B030D-6E8A-4147-A177-3AD203B41FA5}">
                      <a16:colId xmlns:a16="http://schemas.microsoft.com/office/drawing/2014/main" val="4174323044"/>
                    </a:ext>
                  </a:extLst>
                </a:gridCol>
                <a:gridCol w="844125">
                  <a:extLst>
                    <a:ext uri="{9D8B030D-6E8A-4147-A177-3AD203B41FA5}">
                      <a16:colId xmlns:a16="http://schemas.microsoft.com/office/drawing/2014/main" val="2458015510"/>
                    </a:ext>
                  </a:extLst>
                </a:gridCol>
                <a:gridCol w="32446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264555">
                <a:tc rowSpan="2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403804"/>
                  </a:ext>
                </a:extLst>
              </a:tr>
              <a:tr h="2645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26796835"/>
                  </a:ext>
                </a:extLst>
              </a:tr>
              <a:tr h="264555">
                <a:tc rowSpan="2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74868119"/>
                  </a:ext>
                </a:extLst>
              </a:tr>
              <a:tr h="2645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12301597"/>
                  </a:ext>
                </a:extLst>
              </a:tr>
              <a:tr h="264555">
                <a:tc rowSpan="2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71881526"/>
                  </a:ext>
                </a:extLst>
              </a:tr>
              <a:tr h="2645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3890812"/>
                  </a:ext>
                </a:extLst>
              </a:tr>
              <a:tr h="264555">
                <a:tc rowSpan="2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17529335"/>
                  </a:ext>
                </a:extLst>
              </a:tr>
              <a:tr h="2645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618490"/>
                  </a:ext>
                </a:extLst>
              </a:tr>
              <a:tr h="264555">
                <a:tc rowSpan="2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0780069"/>
                  </a:ext>
                </a:extLst>
              </a:tr>
              <a:tr h="2645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73304281"/>
                  </a:ext>
                </a:extLst>
              </a:tr>
              <a:tr h="264555">
                <a:tc rowSpan="2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87779854"/>
                  </a:ext>
                </a:extLst>
              </a:tr>
              <a:tr h="2645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6580470"/>
                  </a:ext>
                </a:extLst>
              </a:tr>
              <a:tr h="264555">
                <a:tc rowSpan="2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5337104"/>
                  </a:ext>
                </a:extLst>
              </a:tr>
              <a:tr h="2645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44813473"/>
                  </a:ext>
                </a:extLst>
              </a:tr>
              <a:tr h="264555">
                <a:tc rowSpan="2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2645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63816774"/>
                  </a:ext>
                </a:extLst>
              </a:tr>
              <a:tr h="264555">
                <a:tc rowSpan="2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2645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90549478"/>
                  </a:ext>
                </a:extLst>
              </a:tr>
              <a:tr h="264555">
                <a:tc rowSpan="2"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2645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55085775"/>
                  </a:ext>
                </a:extLst>
              </a:tr>
              <a:tr h="40167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Gill Sans MT" panose="020B0502020104020203" pitchFamily="34" charset="0"/>
                        </a:rPr>
                        <a:t>Vanilla</a:t>
                      </a:r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Gill Sans MT" panose="020B0502020104020203" pitchFamily="34" charset="0"/>
                        </a:rPr>
                        <a:t>Chocolate</a:t>
                      </a:r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Gill Sans MT" panose="020B0502020104020203" pitchFamily="34" charset="0"/>
                        </a:rPr>
                        <a:t>Strawberry</a:t>
                      </a:r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Gill Sans MT" panose="020B0502020104020203" pitchFamily="34" charset="0"/>
                        </a:rPr>
                        <a:t>Mint</a:t>
                      </a:r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0" y="736900"/>
            <a:ext cx="8181297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	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Rosie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		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		Can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spot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				Rosie’s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mistake?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	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					people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were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				asked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altogether?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606" y="1959157"/>
            <a:ext cx="1154557" cy="1631276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7295354" y="1984773"/>
            <a:ext cx="2544264" cy="1343028"/>
          </a:xfrm>
          <a:prstGeom prst="wedgeRoundRectCallout">
            <a:avLst>
              <a:gd name="adj1" fmla="val -58208"/>
              <a:gd name="adj2" fmla="val 26582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 asked 54 people altogether.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7855" y="5615384"/>
            <a:ext cx="364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1625" y="5103649"/>
            <a:ext cx="370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19918" y="4573629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9918" y="4043609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9918" y="3513589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9918" y="2983569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9754" y="2449481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12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9755" y="1924033"/>
            <a:ext cx="472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14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9754" y="1398585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16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47" y="1762040"/>
            <a:ext cx="461665" cy="368888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Number of children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07513" y="225244"/>
            <a:ext cx="3172685" cy="36933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u="sng" dirty="0" smtClean="0">
                <a:latin typeface="Gill Sans MT" panose="020B0502020104020203" pitchFamily="34" charset="0"/>
              </a:rPr>
              <a:t>Favourite ice cream</a:t>
            </a:r>
            <a:endParaRPr lang="en-GB" u="sng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93559" y="6223991"/>
            <a:ext cx="2131553" cy="36933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Ice Cream flavour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9755" y="873137"/>
            <a:ext cx="472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18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39754" y="347689"/>
            <a:ext cx="47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20</a:t>
            </a:r>
            <a:endParaRPr lang="en-GB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9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01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5400" b="1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5400" b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5400" b="1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True </a:t>
            </a: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or false</a:t>
            </a: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same number of people visited Maltings Castle as Film Land Cinema on Saturday.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Double the number of people visited Animal World Zoo on Sunday than Saturday. 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least popular attraction of the weekend was Primrose Park.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430348"/>
              </p:ext>
            </p:extLst>
          </p:nvPr>
        </p:nvGraphicFramePr>
        <p:xfrm>
          <a:off x="974490" y="446905"/>
          <a:ext cx="7770174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058">
                  <a:extLst>
                    <a:ext uri="{9D8B030D-6E8A-4147-A177-3AD203B41FA5}">
                      <a16:colId xmlns:a16="http://schemas.microsoft.com/office/drawing/2014/main" val="2244146454"/>
                    </a:ext>
                  </a:extLst>
                </a:gridCol>
                <a:gridCol w="2590058">
                  <a:extLst>
                    <a:ext uri="{9D8B030D-6E8A-4147-A177-3AD203B41FA5}">
                      <a16:colId xmlns:a16="http://schemas.microsoft.com/office/drawing/2014/main" val="3396547681"/>
                    </a:ext>
                  </a:extLst>
                </a:gridCol>
                <a:gridCol w="2590058">
                  <a:extLst>
                    <a:ext uri="{9D8B030D-6E8A-4147-A177-3AD203B41FA5}">
                      <a16:colId xmlns:a16="http://schemas.microsoft.com/office/drawing/2014/main" val="16459222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Attraction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Number</a:t>
                      </a:r>
                      <a:r>
                        <a:rPr lang="en-GB" sz="2400" b="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of visitors on Saturday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Number of visitors</a:t>
                      </a:r>
                      <a:r>
                        <a:rPr lang="en-GB" sz="2400" b="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on Sunday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09047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Animal World Zoo</a:t>
                      </a:r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1,282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2,564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459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Maltings</a:t>
                      </a:r>
                      <a:r>
                        <a:rPr lang="en-GB" sz="2400" baseline="0" dirty="0" smtClean="0">
                          <a:latin typeface="Gill Sans MT" panose="020B0502020104020203" pitchFamily="34" charset="0"/>
                        </a:rPr>
                        <a:t> Castle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2,045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1,820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52115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Primrose Park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1,952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1,325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789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Film Land Cinema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2,054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1,595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9533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698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140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launched a toy rocket into the sky.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After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 seconds the rocket fell to the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ground. Which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graph shows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this? 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Make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up your own story for the other graph.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968009"/>
              </p:ext>
            </p:extLst>
          </p:nvPr>
        </p:nvGraphicFramePr>
        <p:xfrm>
          <a:off x="885659" y="2587467"/>
          <a:ext cx="3822098" cy="28266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077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8931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8931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8931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413721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18011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86989354"/>
                  </a:ext>
                </a:extLst>
              </a:tr>
              <a:tr h="318011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18011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18011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18011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18011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18011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18011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187066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04876" y="5038323"/>
            <a:ext cx="948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11966" y="5640273"/>
            <a:ext cx="2747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Time (seconds)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6200000">
            <a:off x="-1082214" y="3660475"/>
            <a:ext cx="2822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Height (metres)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4896" y="5361454"/>
            <a:ext cx="77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0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56377" y="5361454"/>
            <a:ext cx="77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2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47860" y="5361454"/>
            <a:ext cx="77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4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39340" y="5361454"/>
            <a:ext cx="77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6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4876" y="4379556"/>
            <a:ext cx="948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10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4876" y="3720790"/>
            <a:ext cx="948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20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4876" y="3062024"/>
            <a:ext cx="948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30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04876" y="2403258"/>
            <a:ext cx="948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40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1260931" y="3026988"/>
            <a:ext cx="2272937" cy="2200509"/>
          </a:xfrm>
          <a:custGeom>
            <a:avLst/>
            <a:gdLst>
              <a:gd name="connsiteX0" fmla="*/ 0 w 2272937"/>
              <a:gd name="connsiteY0" fmla="*/ 2312129 h 2325192"/>
              <a:gd name="connsiteX1" fmla="*/ 1214846 w 2272937"/>
              <a:gd name="connsiteY1" fmla="*/ 3 h 2325192"/>
              <a:gd name="connsiteX2" fmla="*/ 2272937 w 2272937"/>
              <a:gd name="connsiteY2" fmla="*/ 2325192 h 2325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72937" h="2325192">
                <a:moveTo>
                  <a:pt x="0" y="2312129"/>
                </a:moveTo>
                <a:cubicBezTo>
                  <a:pt x="418011" y="1154977"/>
                  <a:pt x="836023" y="-2174"/>
                  <a:pt x="1214846" y="3"/>
                </a:cubicBezTo>
                <a:cubicBezTo>
                  <a:pt x="1593669" y="2180"/>
                  <a:pt x="1933303" y="1163686"/>
                  <a:pt x="2272937" y="2325192"/>
                </a:cubicBezTo>
              </a:path>
            </a:pathLst>
          </a:cu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07160" y="2506136"/>
            <a:ext cx="1493520" cy="40862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Graph A</a:t>
            </a:r>
            <a:endParaRPr lang="en-GB" dirty="0">
              <a:latin typeface="Gill Sans MT" panose="020B0502020104020203" pitchFamily="34" charset="0"/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304258"/>
              </p:ext>
            </p:extLst>
          </p:nvPr>
        </p:nvGraphicFramePr>
        <p:xfrm>
          <a:off x="5728388" y="2229456"/>
          <a:ext cx="4175109" cy="34007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34411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34411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34411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34411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294116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294116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294116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294116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294116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294116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173009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5465021" y="5418569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99124" y="4835754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2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99124" y="4240236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4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05212" y="365741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6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5940054" y="2236061"/>
            <a:ext cx="2159107" cy="3231561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8091019" y="2230654"/>
            <a:ext cx="1292260" cy="4208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309068" y="5848426"/>
            <a:ext cx="3475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Time (seconds)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rot="16200000">
            <a:off x="3419126" y="3906930"/>
            <a:ext cx="3743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Height (metres)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90803" y="5594544"/>
            <a:ext cx="77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41943" y="5594544"/>
            <a:ext cx="1133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2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851913" y="5594544"/>
            <a:ext cx="77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3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151395" y="5594544"/>
            <a:ext cx="1033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4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405212" y="2924114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8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340846" y="218569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10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709811" y="5594544"/>
            <a:ext cx="77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111000" y="5594544"/>
            <a:ext cx="831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6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579317" y="5594544"/>
            <a:ext cx="77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7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141575" y="5594544"/>
            <a:ext cx="493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8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931144" y="3026989"/>
            <a:ext cx="1493520" cy="40862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Graph B</a:t>
            </a:r>
            <a:endParaRPr lang="en-GB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70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Tommy created a line graph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show the number of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dogs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walking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in the park one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afternoon.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Tommy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says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,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Why is Tommy incorrect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would be a better way of presenting this data?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672" y="4299123"/>
            <a:ext cx="1248358" cy="939817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240837" y="3624547"/>
            <a:ext cx="3224463" cy="1509571"/>
          </a:xfrm>
          <a:prstGeom prst="wedgeRoundRectCallout">
            <a:avLst>
              <a:gd name="adj1" fmla="val 62282"/>
              <a:gd name="adj2" fmla="val 40772"/>
              <a:gd name="adj3" fmla="val 16667"/>
            </a:avLst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At half past one there are 1.5 dogs in the park.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1607467"/>
              </p:ext>
            </p:extLst>
          </p:nvPr>
        </p:nvGraphicFramePr>
        <p:xfrm>
          <a:off x="5589841" y="942250"/>
          <a:ext cx="4175109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302394" y="4802880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36497" y="4073761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36497" y="3331939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42585" y="2602817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3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6235457" y="3501217"/>
            <a:ext cx="855583" cy="741674"/>
          </a:xfrm>
          <a:prstGeom prst="line">
            <a:avLst/>
          </a:prstGeom>
          <a:ln w="28575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952150" y="1311581"/>
            <a:ext cx="871821" cy="2208232"/>
          </a:xfrm>
          <a:prstGeom prst="line">
            <a:avLst/>
          </a:prstGeom>
          <a:ln w="28575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939854" y="5438113"/>
            <a:ext cx="3475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Time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rot="16200000">
            <a:off x="3183347" y="2998633"/>
            <a:ext cx="3743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Number of dogs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62149" y="5091113"/>
            <a:ext cx="77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1p.m</a:t>
            </a:r>
            <a:r>
              <a:rPr lang="en-GB" dirty="0" smtClean="0">
                <a:latin typeface="Gill Sans MT" panose="020B0502020104020203" pitchFamily="34" charset="0"/>
              </a:rPr>
              <a:t>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23259" y="5075071"/>
            <a:ext cx="77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2p.m</a:t>
            </a:r>
            <a:r>
              <a:rPr lang="en-GB" dirty="0" smtClean="0">
                <a:latin typeface="Gill Sans MT" panose="020B0502020104020203" pitchFamily="34" charset="0"/>
              </a:rPr>
              <a:t>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42585" y="1869513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235696" y="1131097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5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65115" y="5075071"/>
            <a:ext cx="77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3p.m</a:t>
            </a:r>
            <a:r>
              <a:rPr lang="en-GB" dirty="0" smtClean="0">
                <a:latin typeface="Gill Sans MT" panose="020B0502020104020203" pitchFamily="34" charset="0"/>
              </a:rPr>
              <a:t>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418579" y="5075071"/>
            <a:ext cx="778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4p.m</a:t>
            </a:r>
            <a:r>
              <a:rPr lang="en-GB" dirty="0" smtClean="0">
                <a:latin typeface="Gill Sans MT" panose="020B0502020104020203" pitchFamily="34" charset="0"/>
              </a:rPr>
              <a:t>.</a:t>
            </a:r>
            <a:endParaRPr lang="en-GB" dirty="0">
              <a:latin typeface="Gill Sans MT" panose="020B0502020104020203" pitchFamily="34" charset="0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7091040" y="1311581"/>
            <a:ext cx="861110" cy="2189636"/>
          </a:xfrm>
          <a:prstGeom prst="line">
            <a:avLst/>
          </a:prstGeom>
          <a:ln w="28575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lus 24"/>
          <p:cNvSpPr/>
          <p:nvPr/>
        </p:nvSpPr>
        <p:spPr>
          <a:xfrm>
            <a:off x="6133686" y="4151167"/>
            <a:ext cx="183445" cy="183445"/>
          </a:xfrm>
          <a:prstGeom prst="mathPlus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6" name="Plus 25"/>
          <p:cNvSpPr/>
          <p:nvPr/>
        </p:nvSpPr>
        <p:spPr>
          <a:xfrm>
            <a:off x="6999317" y="3418793"/>
            <a:ext cx="183445" cy="183445"/>
          </a:xfrm>
          <a:prstGeom prst="mathPlus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7" name="Plus 26"/>
          <p:cNvSpPr/>
          <p:nvPr/>
        </p:nvSpPr>
        <p:spPr>
          <a:xfrm>
            <a:off x="7861889" y="1226921"/>
            <a:ext cx="183445" cy="183445"/>
          </a:xfrm>
          <a:prstGeom prst="mathPlus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8" name="Plus 27"/>
          <p:cNvSpPr/>
          <p:nvPr/>
        </p:nvSpPr>
        <p:spPr>
          <a:xfrm>
            <a:off x="8733061" y="3417100"/>
            <a:ext cx="183445" cy="183445"/>
          </a:xfrm>
          <a:prstGeom prst="mathPlus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82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measured the temperature of a cup of tea every 30 minutes for 2 hours. The graph shows Eva’s results.</a:t>
            </a: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Eva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 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 with Eva?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9524" y="4535700"/>
            <a:ext cx="984720" cy="1391315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199700" y="2482095"/>
            <a:ext cx="2864342" cy="2935705"/>
          </a:xfrm>
          <a:prstGeom prst="wedgeRoundRectCallout">
            <a:avLst>
              <a:gd name="adj1" fmla="val 57968"/>
              <a:gd name="adj2" fmla="val 39947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In the first 45 minutes the temperature of the tea had dropped by 20 degrees.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137176"/>
              </p:ext>
            </p:extLst>
          </p:nvPr>
        </p:nvGraphicFramePr>
        <p:xfrm>
          <a:off x="4726838" y="1737946"/>
          <a:ext cx="5327109" cy="41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435822" y="5450967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29584" y="472184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20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29584" y="3980026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40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35672" y="3250904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60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4963203" y="2699793"/>
            <a:ext cx="3455473" cy="2207554"/>
          </a:xfrm>
          <a:prstGeom prst="line">
            <a:avLst/>
          </a:prstGeom>
          <a:ln w="28575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385043" y="4896126"/>
            <a:ext cx="1144040" cy="360636"/>
          </a:xfrm>
          <a:prstGeom prst="line">
            <a:avLst/>
          </a:prstGeom>
          <a:ln w="28575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917691" y="6089411"/>
            <a:ext cx="4602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Time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 rot="16200000">
            <a:off x="2364901" y="3582552"/>
            <a:ext cx="3743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Temperature (°C)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72909" y="5770945"/>
            <a:ext cx="922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 </a:t>
            </a:r>
            <a:r>
              <a:rPr lang="en-GB" dirty="0" smtClean="0">
                <a:latin typeface="Gill Sans MT" panose="020B0502020104020203" pitchFamily="34" charset="0"/>
              </a:rPr>
              <a:t>9a.m</a:t>
            </a:r>
            <a:r>
              <a:rPr lang="en-GB" dirty="0" smtClean="0">
                <a:latin typeface="Gill Sans MT" panose="020B0502020104020203" pitchFamily="34" charset="0"/>
              </a:rPr>
              <a:t>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84985" y="5770945"/>
            <a:ext cx="1133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9:30a.m</a:t>
            </a:r>
            <a:r>
              <a:rPr lang="en-GB" dirty="0" smtClean="0">
                <a:latin typeface="Gill Sans MT" panose="020B0502020104020203" pitchFamily="34" charset="0"/>
              </a:rPr>
              <a:t>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35672" y="2517600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80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20227" y="1779184"/>
            <a:ext cx="6079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100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64148" y="5770945"/>
            <a:ext cx="1167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10a.m</a:t>
            </a:r>
            <a:r>
              <a:rPr lang="en-GB" dirty="0" smtClean="0">
                <a:latin typeface="Gill Sans MT" panose="020B0502020104020203" pitchFamily="34" charset="0"/>
              </a:rPr>
              <a:t>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090566" y="5770945"/>
            <a:ext cx="895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11a.m</a:t>
            </a:r>
            <a:r>
              <a:rPr lang="en-GB" dirty="0" smtClean="0">
                <a:latin typeface="Gill Sans MT" panose="020B0502020104020203" pitchFamily="34" charset="0"/>
              </a:rPr>
              <a:t>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5" name="Plus 24"/>
          <p:cNvSpPr/>
          <p:nvPr/>
        </p:nvSpPr>
        <p:spPr>
          <a:xfrm>
            <a:off x="4819096" y="2601187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6" name="Plus 25"/>
          <p:cNvSpPr/>
          <p:nvPr/>
        </p:nvSpPr>
        <p:spPr>
          <a:xfrm>
            <a:off x="5979858" y="3336550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7" name="Plus 26"/>
          <p:cNvSpPr/>
          <p:nvPr/>
        </p:nvSpPr>
        <p:spPr>
          <a:xfrm>
            <a:off x="7131009" y="4065187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8" name="Plus 27"/>
          <p:cNvSpPr/>
          <p:nvPr/>
        </p:nvSpPr>
        <p:spPr>
          <a:xfrm>
            <a:off x="8285349" y="4802590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835508" y="5770945"/>
            <a:ext cx="1133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10:30a.m</a:t>
            </a:r>
            <a:r>
              <a:rPr lang="en-GB" dirty="0" smtClean="0">
                <a:latin typeface="Gill Sans MT" panose="020B0502020104020203" pitchFamily="34" charset="0"/>
              </a:rPr>
              <a:t>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343522" y="5082335"/>
            <a:ext cx="4647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10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337434" y="4353216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3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337434" y="3611394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5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43522" y="2882272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7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343522" y="214896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9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33416" y="1567552"/>
            <a:ext cx="4602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 smtClean="0">
                <a:latin typeface="Gill Sans MT" panose="020B0502020104020203" pitchFamily="34" charset="0"/>
              </a:rPr>
              <a:t>Temperature of tea</a:t>
            </a:r>
            <a:endParaRPr lang="en-GB" u="sng" dirty="0">
              <a:latin typeface="Gill Sans MT" panose="020B0502020104020203" pitchFamily="34" charset="0"/>
            </a:endParaRPr>
          </a:p>
        </p:txBody>
      </p:sp>
      <p:sp>
        <p:nvSpPr>
          <p:cNvPr id="36" name="Plus 35"/>
          <p:cNvSpPr/>
          <p:nvPr/>
        </p:nvSpPr>
        <p:spPr>
          <a:xfrm>
            <a:off x="9436319" y="5164800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8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Write a story to match the graph.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6392"/>
              </p:ext>
            </p:extLst>
          </p:nvPr>
        </p:nvGraphicFramePr>
        <p:xfrm>
          <a:off x="2807227" y="1375371"/>
          <a:ext cx="5327109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519780" y="5236001"/>
            <a:ext cx="364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13542" y="4506882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20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13542" y="3765060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40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19630" y="303593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60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3068270" y="4679347"/>
            <a:ext cx="1090566" cy="690725"/>
          </a:xfrm>
          <a:prstGeom prst="line">
            <a:avLst/>
          </a:prstGeom>
          <a:ln w="2857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484002" y="3213306"/>
            <a:ext cx="1128221" cy="0"/>
          </a:xfrm>
          <a:prstGeom prst="line">
            <a:avLst/>
          </a:prstGeom>
          <a:ln w="2857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013507" y="5935873"/>
            <a:ext cx="4602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Time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rot="16200000">
            <a:off x="400733" y="3431754"/>
            <a:ext cx="3743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Distance travelled (miles)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56880" y="5620486"/>
            <a:ext cx="922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 9 a.m.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96825" y="5620486"/>
            <a:ext cx="1133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9:30 a.m.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419630" y="2302634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80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304185" y="1564218"/>
            <a:ext cx="6079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100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42160" y="5620486"/>
            <a:ext cx="1167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10 a.m.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38692" y="5620486"/>
            <a:ext cx="778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11 a.m.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2" name="Plus 21"/>
          <p:cNvSpPr/>
          <p:nvPr/>
        </p:nvSpPr>
        <p:spPr>
          <a:xfrm>
            <a:off x="2924846" y="5317584"/>
            <a:ext cx="183445" cy="183445"/>
          </a:xfrm>
          <a:prstGeom prst="mathPlus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02294" y="5620486"/>
            <a:ext cx="1133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10:30 a.m.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427480" y="4867369"/>
            <a:ext cx="4647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Gill Sans MT" panose="020B0502020104020203" pitchFamily="34" charset="0"/>
              </a:rPr>
              <a:t>10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421392" y="4138250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3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21392" y="3396428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5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427480" y="2667306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7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427480" y="1934002"/>
            <a:ext cx="472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Gill Sans MT" panose="020B0502020104020203" pitchFamily="34" charset="0"/>
              </a:rPr>
              <a:t>9</a:t>
            </a:r>
            <a:r>
              <a:rPr lang="en-GB" sz="16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4171580" y="4676160"/>
            <a:ext cx="553135" cy="3187"/>
          </a:xfrm>
          <a:prstGeom prst="line">
            <a:avLst/>
          </a:prstGeom>
          <a:ln w="2857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Plus 29"/>
          <p:cNvSpPr/>
          <p:nvPr/>
        </p:nvSpPr>
        <p:spPr>
          <a:xfrm>
            <a:off x="4070819" y="4593375"/>
            <a:ext cx="183445" cy="183445"/>
          </a:xfrm>
          <a:prstGeom prst="mathPlus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 flipV="1">
            <a:off x="4742793" y="3213306"/>
            <a:ext cx="1726187" cy="1461702"/>
          </a:xfrm>
          <a:prstGeom prst="line">
            <a:avLst/>
          </a:prstGeom>
          <a:ln w="28575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Plus 31"/>
          <p:cNvSpPr/>
          <p:nvPr/>
        </p:nvSpPr>
        <p:spPr>
          <a:xfrm>
            <a:off x="6380183" y="3121584"/>
            <a:ext cx="183445" cy="183445"/>
          </a:xfrm>
          <a:prstGeom prst="mathPlus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33" name="Plus 32"/>
          <p:cNvSpPr/>
          <p:nvPr/>
        </p:nvSpPr>
        <p:spPr>
          <a:xfrm>
            <a:off x="7535522" y="3121584"/>
            <a:ext cx="183445" cy="183445"/>
          </a:xfrm>
          <a:prstGeom prst="mathPlus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34" name="Plus 33"/>
          <p:cNvSpPr/>
          <p:nvPr/>
        </p:nvSpPr>
        <p:spPr>
          <a:xfrm>
            <a:off x="4642634" y="4583285"/>
            <a:ext cx="183445" cy="183445"/>
          </a:xfrm>
          <a:prstGeom prst="mathPlus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84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infopath/2007/PartnerControls"/>
    <ds:schemaRef ds:uri="522d4c35-b548-4432-90ae-af4376e1c4b4"/>
    <ds:schemaRef ds:uri="http://schemas.microsoft.com/office/2006/documentManagement/types"/>
    <ds:schemaRef ds:uri="http://www.w3.org/XML/1998/namespace"/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2131</TotalTime>
  <Words>577</Words>
  <Application>Microsoft Office PowerPoint</Application>
  <PresentationFormat>A4 Paper (210x297 mm)</PresentationFormat>
  <Paragraphs>272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Bariol</vt:lpstr>
      <vt:lpstr>Bariol Regular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114</cp:revision>
  <dcterms:created xsi:type="dcterms:W3CDTF">2019-02-04T08:17:32Z</dcterms:created>
  <dcterms:modified xsi:type="dcterms:W3CDTF">2020-03-18T14:52:05Z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