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39"/>
  </p:notesMasterIdLst>
  <p:sldIdLst>
    <p:sldId id="271" r:id="rId6"/>
    <p:sldId id="412" r:id="rId7"/>
    <p:sldId id="442" r:id="rId8"/>
    <p:sldId id="414" r:id="rId9"/>
    <p:sldId id="443" r:id="rId10"/>
    <p:sldId id="444" r:id="rId11"/>
    <p:sldId id="445" r:id="rId12"/>
    <p:sldId id="446" r:id="rId13"/>
    <p:sldId id="447" r:id="rId14"/>
    <p:sldId id="418" r:id="rId15"/>
    <p:sldId id="448" r:id="rId16"/>
    <p:sldId id="449" r:id="rId17"/>
    <p:sldId id="450" r:id="rId18"/>
    <p:sldId id="451" r:id="rId19"/>
    <p:sldId id="452" r:id="rId20"/>
    <p:sldId id="453" r:id="rId21"/>
    <p:sldId id="454" r:id="rId22"/>
    <p:sldId id="455" r:id="rId23"/>
    <p:sldId id="456" r:id="rId24"/>
    <p:sldId id="457" r:id="rId25"/>
    <p:sldId id="458" r:id="rId26"/>
    <p:sldId id="459" r:id="rId27"/>
    <p:sldId id="460" r:id="rId28"/>
    <p:sldId id="461" r:id="rId29"/>
    <p:sldId id="462" r:id="rId30"/>
    <p:sldId id="471" r:id="rId31"/>
    <p:sldId id="464" r:id="rId32"/>
    <p:sldId id="465" r:id="rId33"/>
    <p:sldId id="466" r:id="rId34"/>
    <p:sldId id="467" r:id="rId35"/>
    <p:sldId id="468" r:id="rId36"/>
    <p:sldId id="469" r:id="rId37"/>
    <p:sldId id="470" r:id="rId38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7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432" y="48"/>
      </p:cViewPr>
      <p:guideLst>
        <p:guide orient="horz" pos="2387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theme" Target="theme/theme1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tableStyles" Target="tableStyle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9777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68099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2658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46768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69262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6470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4133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34747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71873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85795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61028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15392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37923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1031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45874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0202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7153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758861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701294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99477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582853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342421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41095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52334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117130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59173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730341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36653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31134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0928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1102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8597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12" Type="http://schemas.openxmlformats.org/officeDocument/2006/relationships/image" Target="../media/image24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5" Type="http://schemas.openxmlformats.org/officeDocument/2006/relationships/image" Target="../media/image2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Relationship Id="rId14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31.png"/><Relationship Id="rId4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36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image" Target="../media/image19.png"/><Relationship Id="rId5" Type="http://schemas.openxmlformats.org/officeDocument/2006/relationships/image" Target="../media/image38.png"/><Relationship Id="rId10" Type="http://schemas.openxmlformats.org/officeDocument/2006/relationships/image" Target="../media/image40.png"/><Relationship Id="rId4" Type="http://schemas.openxmlformats.org/officeDocument/2006/relationships/image" Target="../media/image37.png"/><Relationship Id="rId9" Type="http://schemas.openxmlformats.org/officeDocument/2006/relationships/image" Target="../media/image3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png"/><Relationship Id="rId3" Type="http://schemas.openxmlformats.org/officeDocument/2006/relationships/image" Target="../media/image43.png"/><Relationship Id="rId7" Type="http://schemas.openxmlformats.org/officeDocument/2006/relationships/image" Target="../media/image30.png"/><Relationship Id="rId12" Type="http://schemas.openxmlformats.org/officeDocument/2006/relationships/image" Target="../media/image23.png"/><Relationship Id="rId17" Type="http://schemas.openxmlformats.org/officeDocument/2006/relationships/image" Target="../media/image28.png"/><Relationship Id="rId2" Type="http://schemas.openxmlformats.org/officeDocument/2006/relationships/notesSlide" Target="../notesSlides/notesSlide16.xml"/><Relationship Id="rId16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11" Type="http://schemas.openxmlformats.org/officeDocument/2006/relationships/image" Target="../media/image22.png"/><Relationship Id="rId5" Type="http://schemas.openxmlformats.org/officeDocument/2006/relationships/image" Target="../media/image45.png"/><Relationship Id="rId15" Type="http://schemas.openxmlformats.org/officeDocument/2006/relationships/image" Target="../media/image26.png"/><Relationship Id="rId10" Type="http://schemas.openxmlformats.org/officeDocument/2006/relationships/image" Target="../media/image21.png"/><Relationship Id="rId4" Type="http://schemas.openxmlformats.org/officeDocument/2006/relationships/image" Target="../media/image44.png"/><Relationship Id="rId9" Type="http://schemas.openxmlformats.org/officeDocument/2006/relationships/image" Target="../media/image20.png"/><Relationship Id="rId1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65.png"/><Relationship Id="rId18" Type="http://schemas.openxmlformats.org/officeDocument/2006/relationships/image" Target="../media/image70.png"/><Relationship Id="rId3" Type="http://schemas.openxmlformats.org/officeDocument/2006/relationships/image" Target="../media/image56.png"/><Relationship Id="rId21" Type="http://schemas.openxmlformats.org/officeDocument/2006/relationships/image" Target="../media/image37.png"/><Relationship Id="rId7" Type="http://schemas.openxmlformats.org/officeDocument/2006/relationships/image" Target="../media/image60.png"/><Relationship Id="rId12" Type="http://schemas.openxmlformats.org/officeDocument/2006/relationships/image" Target="../media/image64.png"/><Relationship Id="rId17" Type="http://schemas.openxmlformats.org/officeDocument/2006/relationships/image" Target="../media/image69.png"/><Relationship Id="rId2" Type="http://schemas.openxmlformats.org/officeDocument/2006/relationships/notesSlide" Target="../notesSlides/notesSlide22.xml"/><Relationship Id="rId16" Type="http://schemas.openxmlformats.org/officeDocument/2006/relationships/image" Target="../media/image68.png"/><Relationship Id="rId20" Type="http://schemas.openxmlformats.org/officeDocument/2006/relationships/image" Target="../media/image7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png"/><Relationship Id="rId11" Type="http://schemas.openxmlformats.org/officeDocument/2006/relationships/image" Target="../media/image63.png"/><Relationship Id="rId5" Type="http://schemas.openxmlformats.org/officeDocument/2006/relationships/image" Target="../media/image58.png"/><Relationship Id="rId15" Type="http://schemas.openxmlformats.org/officeDocument/2006/relationships/image" Target="../media/image67.png"/><Relationship Id="rId10" Type="http://schemas.openxmlformats.org/officeDocument/2006/relationships/image" Target="../media/image38.png"/><Relationship Id="rId19" Type="http://schemas.openxmlformats.org/officeDocument/2006/relationships/image" Target="../media/image71.png"/><Relationship Id="rId4" Type="http://schemas.openxmlformats.org/officeDocument/2006/relationships/image" Target="../media/image57.png"/><Relationship Id="rId9" Type="http://schemas.openxmlformats.org/officeDocument/2006/relationships/image" Target="../media/image62.png"/><Relationship Id="rId14" Type="http://schemas.openxmlformats.org/officeDocument/2006/relationships/image" Target="../media/image6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image" Target="../media/image24.png"/><Relationship Id="rId3" Type="http://schemas.openxmlformats.org/officeDocument/2006/relationships/image" Target="../media/image73.png"/><Relationship Id="rId7" Type="http://schemas.openxmlformats.org/officeDocument/2006/relationships/image" Target="../media/image79.png"/><Relationship Id="rId12" Type="http://schemas.openxmlformats.org/officeDocument/2006/relationships/image" Target="../media/image2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8.png"/><Relationship Id="rId11" Type="http://schemas.openxmlformats.org/officeDocument/2006/relationships/image" Target="../media/image83.png"/><Relationship Id="rId5" Type="http://schemas.openxmlformats.org/officeDocument/2006/relationships/image" Target="../media/image74.png"/><Relationship Id="rId10" Type="http://schemas.openxmlformats.org/officeDocument/2006/relationships/image" Target="../media/image82.png"/><Relationship Id="rId4" Type="http://schemas.openxmlformats.org/officeDocument/2006/relationships/image" Target="../media/image77.png"/><Relationship Id="rId9" Type="http://schemas.openxmlformats.org/officeDocument/2006/relationships/image" Target="../media/image81.png"/><Relationship Id="rId14" Type="http://schemas.openxmlformats.org/officeDocument/2006/relationships/image" Target="../media/image11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6.png"/><Relationship Id="rId4" Type="http://schemas.openxmlformats.org/officeDocument/2006/relationships/image" Target="../media/image8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643704" y="2566036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1 - Summer - Block 4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Place Value (to 100)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flowers are there altogether?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represent the flowers using ten frames and counters?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802" y="2063901"/>
            <a:ext cx="1285652" cy="117623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8283" y="2051084"/>
            <a:ext cx="1285643" cy="11762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8718" y="2122278"/>
            <a:ext cx="1235934" cy="113074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8432" y="2122278"/>
            <a:ext cx="1294043" cy="11839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6291" y="2122278"/>
            <a:ext cx="1318718" cy="12064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8825" y="2063893"/>
            <a:ext cx="1285652" cy="117623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6200000">
            <a:off x="9212559" y="1469051"/>
            <a:ext cx="3565717" cy="1164066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 rot="16200000">
            <a:off x="10541630" y="3991854"/>
            <a:ext cx="438715" cy="46886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 rot="16200000">
            <a:off x="11094108" y="3991853"/>
            <a:ext cx="438715" cy="46886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44244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straws are there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Bundle the straws into tens to make them easier to count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7681" y="1896928"/>
            <a:ext cx="5148722" cy="262282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5220" y="586900"/>
            <a:ext cx="712578" cy="88944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9092" y="1476344"/>
            <a:ext cx="718706" cy="889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09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the hundred square to:</a:t>
            </a: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Count forwards from 80 to 92</a:t>
            </a: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Count backwards from 73 to 65</a:t>
            </a: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Write down the numbers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between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75 and 81</a:t>
            </a: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Find what number comes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between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46 and 48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2816250"/>
              </p:ext>
            </p:extLst>
          </p:nvPr>
        </p:nvGraphicFramePr>
        <p:xfrm>
          <a:off x="5337731" y="2300025"/>
          <a:ext cx="3960000" cy="39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57324967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56703265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90940535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89629913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4597645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36847059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271282209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28153429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80915461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23917033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1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2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3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4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5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6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7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8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9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10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8733482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11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12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13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14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15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16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17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18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19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20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26801902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21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22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23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24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25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26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27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28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29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30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22276931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31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32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33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34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35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36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37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38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39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40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98868439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41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42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43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44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45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46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47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48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49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50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17148465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51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52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53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54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55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56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57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58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59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60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67544254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61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62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63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64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65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66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67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68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69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70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8260353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71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72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73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74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75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76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77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78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79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80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43770793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81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82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83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84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8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86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87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88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89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90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19579699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91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92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93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94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95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96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97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98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99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100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9034374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8316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 has made a number using the number shapes.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says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mistake has Teddy made?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4663" y="1446621"/>
            <a:ext cx="1175784" cy="245753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9746" y="1446621"/>
            <a:ext cx="1175784" cy="24575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4255" y="1446621"/>
            <a:ext cx="1175784" cy="245753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7676" y="2675387"/>
            <a:ext cx="1254916" cy="122877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280" y="1446624"/>
            <a:ext cx="1175784" cy="24575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042" y="1446621"/>
            <a:ext cx="1175784" cy="24575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5463" y="1446621"/>
            <a:ext cx="1175784" cy="245753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ounded Rectangular Callout 12"/>
              <p:cNvSpPr/>
              <p:nvPr/>
            </p:nvSpPr>
            <p:spPr>
              <a:xfrm>
                <a:off x="2452555" y="4674595"/>
                <a:ext cx="2218227" cy="831189"/>
              </a:xfrm>
              <a:prstGeom prst="wedgeRoundRectCallout">
                <a:avLst>
                  <a:gd name="adj1" fmla="val 61510"/>
                  <a:gd name="adj2" fmla="val -13241"/>
                  <a:gd name="adj3" fmla="val 16667"/>
                </a:avLst>
              </a:prstGeom>
              <a:solidFill>
                <a:schemeClr val="accent4">
                  <a:lumMod val="60000"/>
                  <a:lumOff val="40000"/>
                  <a:alpha val="23000"/>
                </a:schemeClr>
              </a:solidFill>
              <a:ln w="25400">
                <a:solidFill>
                  <a:schemeClr val="accent4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/>
                        <a:ea typeface="Cambria Math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 3</a:t>
                </a:r>
                <a14:m>
                  <m:oMath xmlns:m="http://schemas.openxmlformats.org/officeDocument/2006/math">
                    <m:r>
                      <a:rPr kumimoji="0" lang="en-GB" sz="2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/>
                        <a:ea typeface="Cambria Math"/>
                      </a:rPr>
                      <m:t> </m:t>
                    </m:r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 9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3" name="Rounded Rectangular Callout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2555" y="4674595"/>
                <a:ext cx="2218227" cy="831189"/>
              </a:xfrm>
              <a:prstGeom prst="wedgeRoundRectCallout">
                <a:avLst>
                  <a:gd name="adj1" fmla="val 61510"/>
                  <a:gd name="adj2" fmla="val -13241"/>
                  <a:gd name="adj3" fmla="val 16667"/>
                </a:avLst>
              </a:prstGeom>
              <a:blipFill>
                <a:blip r:embed="rId5"/>
                <a:stretch>
                  <a:fillRect b="-714"/>
                </a:stretch>
              </a:blipFill>
              <a:ln w="25400">
                <a:solidFill>
                  <a:schemeClr val="accent4">
                    <a:lumMod val="60000"/>
                    <a:lumOff val="40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9766" y="4122054"/>
            <a:ext cx="1941481" cy="1417936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501009" y="5397383"/>
            <a:ext cx="1473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Teddy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9566" y="823117"/>
            <a:ext cx="354023" cy="49885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2526" y="823117"/>
            <a:ext cx="659771" cy="49885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6826" y="1237310"/>
            <a:ext cx="643679" cy="63026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2526" y="1223900"/>
            <a:ext cx="590039" cy="68390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6826" y="1782921"/>
            <a:ext cx="611495" cy="87164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2526" y="1809741"/>
            <a:ext cx="614177" cy="87164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6826" y="2569912"/>
            <a:ext cx="614178" cy="109425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2526" y="2583322"/>
            <a:ext cx="630269" cy="109425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6826" y="3579510"/>
            <a:ext cx="622223" cy="130613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2526" y="3579510"/>
            <a:ext cx="624905" cy="1306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801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Correct the mistake in each sequence.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34,  35,  36,  38,  39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98,  97,  96,  95,  93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78,  79,  18,  81,  82</a:t>
            </a:r>
          </a:p>
        </p:txBody>
      </p:sp>
    </p:spTree>
    <p:extLst>
      <p:ext uri="{BB962C8B-B14F-4D97-AF65-F5344CB8AC3E}">
        <p14:creationId xmlns:p14="http://schemas.microsoft.com/office/powerpoint/2010/main" val="115777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Base 10 to make these numbers. Complete the stem sentences.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70        36        64        81        22        66      49</a:t>
            </a:r>
          </a:p>
          <a:p>
            <a:pPr lvl="0" algn="ct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endParaRPr lang="en-GB" sz="4000" b="1" dirty="0">
              <a:solidFill>
                <a:srgbClr val="00B05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	         has	      	   tens and	      	ones.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			has	        tens and	      	ones.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747262" y="3958359"/>
            <a:ext cx="807130" cy="735792"/>
          </a:xfrm>
          <a:prstGeom prst="roundRect">
            <a:avLst/>
          </a:prstGeom>
          <a:noFill/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70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447624" y="3958359"/>
            <a:ext cx="807130" cy="735792"/>
          </a:xfrm>
          <a:prstGeom prst="roundRect">
            <a:avLst/>
          </a:prstGeom>
          <a:noFill/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7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916880" y="3958359"/>
            <a:ext cx="807130" cy="735792"/>
          </a:xfrm>
          <a:prstGeom prst="roundRect">
            <a:avLst/>
          </a:prstGeom>
          <a:noFill/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747262" y="5238232"/>
            <a:ext cx="807130" cy="735792"/>
          </a:xfrm>
          <a:prstGeom prst="roundRect">
            <a:avLst/>
          </a:prstGeom>
          <a:noFill/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447624" y="5238232"/>
            <a:ext cx="807130" cy="735792"/>
          </a:xfrm>
          <a:prstGeom prst="roundRect">
            <a:avLst/>
          </a:prstGeom>
          <a:noFill/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916880" y="5238232"/>
            <a:ext cx="807130" cy="735792"/>
          </a:xfrm>
          <a:prstGeom prst="roundRect">
            <a:avLst/>
          </a:prstGeom>
          <a:noFill/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6223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Complete the part-whole models.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 rot="10800000">
            <a:off x="6726749" y="2262514"/>
            <a:ext cx="2539903" cy="2543897"/>
            <a:chOff x="348242" y="96288"/>
            <a:chExt cx="5605726" cy="5614541"/>
          </a:xfrm>
        </p:grpSpPr>
        <p:sp>
          <p:nvSpPr>
            <p:cNvPr id="12" name="Oval 11"/>
            <p:cNvSpPr/>
            <p:nvPr/>
          </p:nvSpPr>
          <p:spPr>
            <a:xfrm>
              <a:off x="1984373" y="96288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Oval 12"/>
            <p:cNvSpPr/>
            <p:nvPr/>
          </p:nvSpPr>
          <p:spPr>
            <a:xfrm>
              <a:off x="348242" y="3313125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Oval 13"/>
            <p:cNvSpPr/>
            <p:nvPr/>
          </p:nvSpPr>
          <p:spPr>
            <a:xfrm>
              <a:off x="3556264" y="3298791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5" name="Straight Connector 14"/>
            <p:cNvCxnSpPr>
              <a:stCxn id="12" idx="3"/>
              <a:endCxn id="13" idx="0"/>
            </p:cNvCxnSpPr>
            <p:nvPr/>
          </p:nvCxnSpPr>
          <p:spPr>
            <a:xfrm flipH="1">
              <a:off x="1559794" y="2142856"/>
              <a:ext cx="775715" cy="117026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>
              <a:stCxn id="12" idx="5"/>
              <a:endCxn id="14" idx="0"/>
            </p:cNvCxnSpPr>
            <p:nvPr/>
          </p:nvCxnSpPr>
          <p:spPr>
            <a:xfrm>
              <a:off x="4030941" y="2142856"/>
              <a:ext cx="724175" cy="11559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16"/>
          <p:cNvGrpSpPr/>
          <p:nvPr/>
        </p:nvGrpSpPr>
        <p:grpSpPr>
          <a:xfrm rot="5400000">
            <a:off x="3822120" y="2247961"/>
            <a:ext cx="2539903" cy="2543897"/>
            <a:chOff x="348242" y="96288"/>
            <a:chExt cx="5605726" cy="5614541"/>
          </a:xfrm>
        </p:grpSpPr>
        <p:sp>
          <p:nvSpPr>
            <p:cNvPr id="18" name="Oval 17"/>
            <p:cNvSpPr/>
            <p:nvPr/>
          </p:nvSpPr>
          <p:spPr>
            <a:xfrm>
              <a:off x="1984373" y="96288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348242" y="3313125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/>
            <p:cNvSpPr/>
            <p:nvPr/>
          </p:nvSpPr>
          <p:spPr>
            <a:xfrm>
              <a:off x="3556264" y="3298791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1" name="Straight Connector 20"/>
            <p:cNvCxnSpPr>
              <a:stCxn id="18" idx="3"/>
              <a:endCxn id="19" idx="0"/>
            </p:cNvCxnSpPr>
            <p:nvPr/>
          </p:nvCxnSpPr>
          <p:spPr>
            <a:xfrm flipH="1">
              <a:off x="1559794" y="2142856"/>
              <a:ext cx="775715" cy="117026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>
              <a:stCxn id="18" idx="5"/>
              <a:endCxn id="20" idx="0"/>
            </p:cNvCxnSpPr>
            <p:nvPr/>
          </p:nvCxnSpPr>
          <p:spPr>
            <a:xfrm>
              <a:off x="4030941" y="2142856"/>
              <a:ext cx="724175" cy="11559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Group 22"/>
          <p:cNvGrpSpPr/>
          <p:nvPr/>
        </p:nvGrpSpPr>
        <p:grpSpPr>
          <a:xfrm>
            <a:off x="759617" y="2252458"/>
            <a:ext cx="2539903" cy="2543897"/>
            <a:chOff x="348242" y="96288"/>
            <a:chExt cx="5605726" cy="5614541"/>
          </a:xfrm>
        </p:grpSpPr>
        <p:sp>
          <p:nvSpPr>
            <p:cNvPr id="24" name="Oval 23"/>
            <p:cNvSpPr/>
            <p:nvPr/>
          </p:nvSpPr>
          <p:spPr>
            <a:xfrm>
              <a:off x="1984373" y="96288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/>
            <p:cNvSpPr/>
            <p:nvPr/>
          </p:nvSpPr>
          <p:spPr>
            <a:xfrm>
              <a:off x="348242" y="3313125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3556264" y="3298791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7" name="Straight Connector 26"/>
            <p:cNvCxnSpPr>
              <a:stCxn id="24" idx="3"/>
              <a:endCxn id="25" idx="0"/>
            </p:cNvCxnSpPr>
            <p:nvPr/>
          </p:nvCxnSpPr>
          <p:spPr>
            <a:xfrm flipH="1">
              <a:off x="1559794" y="2142856"/>
              <a:ext cx="775715" cy="117026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>
              <a:stCxn id="24" idx="5"/>
              <a:endCxn id="26" idx="0"/>
            </p:cNvCxnSpPr>
            <p:nvPr/>
          </p:nvCxnSpPr>
          <p:spPr>
            <a:xfrm>
              <a:off x="4030941" y="2142856"/>
              <a:ext cx="724175" cy="11559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TextBox 28"/>
          <p:cNvSpPr txBox="1"/>
          <p:nvPr/>
        </p:nvSpPr>
        <p:spPr>
          <a:xfrm>
            <a:off x="5496685" y="3179739"/>
            <a:ext cx="8000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Gill Sans MT" panose="020B0502020104020203" pitchFamily="34" charset="0"/>
              </a:rPr>
              <a:t>8_</a:t>
            </a:r>
            <a:endParaRPr lang="en-GB" sz="3600" dirty="0">
              <a:latin typeface="Gill Sans MT" panose="020B0502020104020203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649988" y="3920610"/>
            <a:ext cx="8000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Gill Sans MT" panose="020B0502020104020203" pitchFamily="34" charset="0"/>
              </a:rPr>
              <a:t>92</a:t>
            </a:r>
            <a:endParaRPr lang="en-GB" sz="3600" dirty="0">
              <a:latin typeface="Gill Sans MT" panose="020B0502020104020203" pitchFamily="34" charset="0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521" y="3931938"/>
            <a:ext cx="131616" cy="66256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799" y="3842533"/>
            <a:ext cx="131616" cy="66256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246" y="4077652"/>
            <a:ext cx="131616" cy="66256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038" y="3853979"/>
            <a:ext cx="131616" cy="662568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8845" y="4022583"/>
            <a:ext cx="131616" cy="662568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5573" y="3853979"/>
            <a:ext cx="131616" cy="662568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1746" y="3976918"/>
            <a:ext cx="159647" cy="23636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4146" y="4129318"/>
            <a:ext cx="159647" cy="23636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546" y="4281718"/>
            <a:ext cx="159647" cy="23636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8946" y="4434118"/>
            <a:ext cx="159647" cy="23636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7123" y="4483713"/>
            <a:ext cx="159647" cy="236360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0659" y="4308584"/>
            <a:ext cx="159647" cy="23636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3453" y="3873155"/>
            <a:ext cx="159647" cy="236360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0033" y="4062359"/>
            <a:ext cx="159647" cy="23636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6338" y="4143712"/>
            <a:ext cx="159647" cy="23636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6943" y="4143712"/>
            <a:ext cx="159647" cy="23636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1828" y="1673844"/>
            <a:ext cx="487071" cy="721117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3262" y="963852"/>
            <a:ext cx="568566" cy="2862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694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Show these numbers using a place value chart, Base 10 or straws.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49" name="Table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5602581"/>
              </p:ext>
            </p:extLst>
          </p:nvPr>
        </p:nvGraphicFramePr>
        <p:xfrm>
          <a:off x="1204807" y="2983548"/>
          <a:ext cx="3552260" cy="16110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761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761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0226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Gill Sans MT" panose="020B0502020104020203" pitchFamily="34" charset="0"/>
                        </a:rPr>
                        <a:t>Tens</a:t>
                      </a:r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Gill Sans MT" panose="020B0502020104020203" pitchFamily="34" charset="0"/>
                        </a:rPr>
                        <a:t>Ones</a:t>
                      </a:r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8833">
                <a:tc>
                  <a:txBody>
                    <a:bodyPr/>
                    <a:lstStyle/>
                    <a:p>
                      <a:endParaRPr lang="en-GB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sz="14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0" name="Rounded Rectangle 49"/>
          <p:cNvSpPr/>
          <p:nvPr/>
        </p:nvSpPr>
        <p:spPr>
          <a:xfrm>
            <a:off x="5379200" y="3023735"/>
            <a:ext cx="3346789" cy="1444531"/>
          </a:xfrm>
          <a:prstGeom prst="roundRect">
            <a:avLst/>
          </a:prstGeom>
          <a:solidFill>
            <a:schemeClr val="accent2">
              <a:lumMod val="75000"/>
              <a:alpha val="21000"/>
            </a:schemeClr>
          </a:solidFill>
          <a:ln w="254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73    50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88    79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91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85 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62	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93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51" name="Picture 5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4766" y="441276"/>
            <a:ext cx="1150516" cy="1122178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4766" y="1563454"/>
            <a:ext cx="1150516" cy="1122178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936" y="1011124"/>
            <a:ext cx="262043" cy="387959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7608" y="441276"/>
            <a:ext cx="299477" cy="1507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876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6298" y="101122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Is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 correct?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Prove it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42751" y="1989418"/>
            <a:ext cx="308564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6" name="Rounded Rectangular Callout 5"/>
          <p:cNvSpPr/>
          <p:nvPr/>
        </p:nvSpPr>
        <p:spPr>
          <a:xfrm>
            <a:off x="2903866" y="1097461"/>
            <a:ext cx="2470099" cy="976815"/>
          </a:xfrm>
          <a:prstGeom prst="wedgeRoundRectCallout">
            <a:avLst>
              <a:gd name="adj1" fmla="val 72584"/>
              <a:gd name="adj2" fmla="val 16609"/>
              <a:gd name="adj3" fmla="val 16667"/>
            </a:avLst>
          </a:prstGeom>
          <a:solidFill>
            <a:schemeClr val="accent2">
              <a:lumMod val="60000"/>
              <a:lumOff val="40000"/>
              <a:alpha val="23000"/>
            </a:schemeClr>
          </a:solidFill>
          <a:ln w="2540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have 9 ones</a:t>
            </a: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.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6308" y="749610"/>
            <a:ext cx="1883267" cy="137541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58173" y="2690788"/>
            <a:ext cx="1786470" cy="1304725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3328397" y="2973967"/>
            <a:ext cx="4445897" cy="1181952"/>
          </a:xfrm>
          <a:prstGeom prst="wedgeRoundRectCallout">
            <a:avLst>
              <a:gd name="adj1" fmla="val -62659"/>
              <a:gd name="adj2" fmla="val 6748"/>
              <a:gd name="adj3" fmla="val 16667"/>
            </a:avLst>
          </a:prstGeom>
          <a:solidFill>
            <a:schemeClr val="tx2">
              <a:lumMod val="60000"/>
              <a:lumOff val="40000"/>
              <a:alpha val="23000"/>
            </a:schemeClr>
          </a:solidFill>
          <a:ln w="254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only have 1 ten so your number is bigger than mine.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323182" y="1982751"/>
            <a:ext cx="8093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Mo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32676" y="3854810"/>
            <a:ext cx="8093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Jack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4360" y="1105737"/>
            <a:ext cx="299477" cy="150759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9688" y="1675585"/>
            <a:ext cx="262043" cy="387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902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Base 10 to make a number: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Greater than 84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Less than 70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Greater than 75 but less than 87</a:t>
            </a:r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5957" y="1133954"/>
            <a:ext cx="262043" cy="387959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0629" y="564106"/>
            <a:ext cx="299477" cy="1507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130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Base 10 to make a number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number has 5 tens and</a:t>
            </a:r>
          </a:p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fewer than 8 ones.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possible numbers are there?</a:t>
            </a:r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5957" y="1133954"/>
            <a:ext cx="262043" cy="387959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0629" y="564106"/>
            <a:ext cx="299477" cy="1507596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2565777" y="1698079"/>
            <a:ext cx="4831308" cy="1617072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8400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939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Base 10 to make these numbers on place value charts. Write how many tens and ones are in each number.</a:t>
            </a:r>
          </a:p>
          <a:p>
            <a:pPr lvl="0">
              <a:defRPr/>
            </a:pPr>
            <a:endParaRPr lang="en-GB" sz="7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7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7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7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78 and 61	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    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</a:t>
            </a: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90 and 89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          </a:t>
            </a:r>
            <a:r>
              <a:rPr lang="en-GB" sz="2800" b="1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64 </a:t>
            </a: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and 92</a:t>
            </a:r>
          </a:p>
          <a:p>
            <a:pPr lvl="0">
              <a:defRPr/>
            </a:pPr>
            <a:endParaRPr lang="en-GB" sz="28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7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number from each pair is the largest? Discuss how you know.</a:t>
            </a:r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5957" y="1133954"/>
            <a:ext cx="262043" cy="387959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0629" y="564106"/>
            <a:ext cx="299477" cy="1507596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0801261"/>
              </p:ext>
            </p:extLst>
          </p:nvPr>
        </p:nvGraphicFramePr>
        <p:xfrm>
          <a:off x="561132" y="3126842"/>
          <a:ext cx="2450538" cy="13890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52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252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417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Tens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Ones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4829"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6770404"/>
              </p:ext>
            </p:extLst>
          </p:nvPr>
        </p:nvGraphicFramePr>
        <p:xfrm>
          <a:off x="3664690" y="3126841"/>
          <a:ext cx="2450538" cy="13890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52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252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417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Tens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Ones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4829"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3417207"/>
              </p:ext>
            </p:extLst>
          </p:nvPr>
        </p:nvGraphicFramePr>
        <p:xfrm>
          <a:off x="6768248" y="3126843"/>
          <a:ext cx="2450538" cy="13890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52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252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417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Tens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Ones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4829"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6000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On the hundred square, find a number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: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Less than 69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Greater than 79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Greater than 69 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but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less than 79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 flipH="1">
            <a:off x="10214180" y="1989282"/>
            <a:ext cx="354935" cy="35269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 flipH="1">
            <a:off x="10214179" y="2474784"/>
            <a:ext cx="354935" cy="35269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 flipH="1">
            <a:off x="10214179" y="2960286"/>
            <a:ext cx="354935" cy="35269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8843498"/>
              </p:ext>
            </p:extLst>
          </p:nvPr>
        </p:nvGraphicFramePr>
        <p:xfrm>
          <a:off x="4505217" y="1989282"/>
          <a:ext cx="3960000" cy="39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57324967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56703265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90940535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89629913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4597645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36847059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271282209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28153429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80915461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23917033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1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2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3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4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5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6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7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8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9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10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8733482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11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12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13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14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15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16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17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18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19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20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26801902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21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22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23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24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25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26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27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28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29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30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22276931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31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32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33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34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35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36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37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38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39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40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98868439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41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42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43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44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45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46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47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48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49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50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17148465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51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52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53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54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55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56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57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58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59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60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67544254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61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62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63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64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65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66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67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68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69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70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8260353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71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72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73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74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75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76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77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78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79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80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43770793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81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82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83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84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8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86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87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88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89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90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19579699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91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92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93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94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95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96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97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98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99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100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9034374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57897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Use equipment from your classroom to compare the amounts using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1384995"/>
              </a:xfrm>
              <a:prstGeom prst="rect">
                <a:avLst/>
              </a:prstGeom>
              <a:blipFill>
                <a:blip r:embed="rId3"/>
                <a:stretch>
                  <a:fillRect l="-1590" t="-48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Oval 7"/>
          <p:cNvSpPr/>
          <p:nvPr/>
        </p:nvSpPr>
        <p:spPr>
          <a:xfrm>
            <a:off x="3523813" y="2491009"/>
            <a:ext cx="1392901" cy="1012506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534674" y="4592662"/>
            <a:ext cx="1392901" cy="1012506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1347" y="4144924"/>
            <a:ext cx="1055987" cy="102997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497" y="5090180"/>
            <a:ext cx="1055987" cy="102997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593" y="4161011"/>
            <a:ext cx="1055987" cy="102997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497" y="4161011"/>
            <a:ext cx="1055987" cy="102997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7199" y="5119327"/>
            <a:ext cx="1055987" cy="102997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225" y="5139070"/>
            <a:ext cx="1055987" cy="102997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3124" y="2010158"/>
            <a:ext cx="1039200" cy="217206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4830" y="2003089"/>
            <a:ext cx="1039200" cy="217206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801" y="1996020"/>
            <a:ext cx="1039200" cy="217206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1831" y="1988951"/>
            <a:ext cx="1039200" cy="217206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7861" y="1969962"/>
            <a:ext cx="1039200" cy="217206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5554" y="318949"/>
            <a:ext cx="1039200" cy="217206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767" y="4285149"/>
            <a:ext cx="1055987" cy="102997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8998" y="4285149"/>
            <a:ext cx="1055987" cy="102997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5415" y="2491009"/>
            <a:ext cx="299477" cy="150759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5530" y="3152749"/>
            <a:ext cx="262043" cy="38795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7463" y="2796157"/>
            <a:ext cx="262043" cy="38795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2989" y="2041067"/>
            <a:ext cx="262043" cy="38795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296" y="2386309"/>
            <a:ext cx="262043" cy="38795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697" y="1784341"/>
            <a:ext cx="299477" cy="150759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647" y="2141139"/>
            <a:ext cx="299477" cy="150759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097" y="1813264"/>
            <a:ext cx="299477" cy="1507596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3627" y="2152668"/>
            <a:ext cx="299477" cy="150759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512" y="1813264"/>
            <a:ext cx="299477" cy="150759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555" y="2137466"/>
            <a:ext cx="299477" cy="1507596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598" y="1813264"/>
            <a:ext cx="299477" cy="1507596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524" y="3993628"/>
            <a:ext cx="1173078" cy="1045172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0296" y="4217376"/>
            <a:ext cx="1041262" cy="957524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7835" y="4422536"/>
            <a:ext cx="1041262" cy="95752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4915" y="5425483"/>
            <a:ext cx="1041262" cy="957524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953" y="3974484"/>
            <a:ext cx="1041262" cy="957524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288" y="4694618"/>
            <a:ext cx="1173078" cy="1045172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4670" y="4675999"/>
            <a:ext cx="1173078" cy="104517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2404" y="5394980"/>
            <a:ext cx="1173078" cy="1045172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650" y="5474999"/>
            <a:ext cx="1173078" cy="1045172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5838" y="4807008"/>
            <a:ext cx="1173078" cy="1045172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2244" y="3991870"/>
            <a:ext cx="1173078" cy="1045172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3723" y="5596301"/>
            <a:ext cx="1041262" cy="957524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2177" y="5554950"/>
            <a:ext cx="1173078" cy="1045172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4610" y="301318"/>
            <a:ext cx="552165" cy="778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730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and Alex have some number cards.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They both use two of their cards to make two-digit numbers.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Eva’s number is bigger than Alex’s number.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could their numbers be?  How many answers can you find?</a:t>
            </a:r>
          </a:p>
        </p:txBody>
      </p:sp>
      <p:pic>
        <p:nvPicPr>
          <p:cNvPr id="54" name="Picture 5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76041" y="336744"/>
            <a:ext cx="1721465" cy="2821446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99043" y="1354945"/>
            <a:ext cx="1761186" cy="2488386"/>
          </a:xfrm>
          <a:prstGeom prst="rect">
            <a:avLst/>
          </a:prstGeom>
        </p:spPr>
      </p:pic>
      <p:sp>
        <p:nvSpPr>
          <p:cNvPr id="56" name="TextBox 55"/>
          <p:cNvSpPr txBox="1"/>
          <p:nvPr/>
        </p:nvSpPr>
        <p:spPr>
          <a:xfrm>
            <a:off x="4338465" y="1747467"/>
            <a:ext cx="624362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187775" y="1747467"/>
            <a:ext cx="624362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2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031908" y="1737747"/>
            <a:ext cx="624362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823484" y="2740706"/>
            <a:ext cx="624362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3650719" y="2740706"/>
            <a:ext cx="624362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5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4477954" y="2740706"/>
            <a:ext cx="624362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6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7152295" y="2415820"/>
            <a:ext cx="11689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Eva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1619898" y="3190434"/>
            <a:ext cx="11689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Alex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1345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ways can you complete the part-whole models to make the calculation correct?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5480925" y="2317234"/>
            <a:ext cx="3459177" cy="3311226"/>
            <a:chOff x="348242" y="96288"/>
            <a:chExt cx="5605726" cy="5614541"/>
          </a:xfrm>
        </p:grpSpPr>
        <p:sp>
          <p:nvSpPr>
            <p:cNvPr id="15" name="Oval 14"/>
            <p:cNvSpPr/>
            <p:nvPr/>
          </p:nvSpPr>
          <p:spPr>
            <a:xfrm>
              <a:off x="1984373" y="96288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Oval 15"/>
            <p:cNvSpPr/>
            <p:nvPr/>
          </p:nvSpPr>
          <p:spPr>
            <a:xfrm>
              <a:off x="348242" y="3313125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/>
            <p:cNvSpPr/>
            <p:nvPr/>
          </p:nvSpPr>
          <p:spPr>
            <a:xfrm>
              <a:off x="3556264" y="3298791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8" name="Straight Connector 17"/>
            <p:cNvCxnSpPr>
              <a:stCxn id="15" idx="3"/>
              <a:endCxn id="16" idx="0"/>
            </p:cNvCxnSpPr>
            <p:nvPr/>
          </p:nvCxnSpPr>
          <p:spPr>
            <a:xfrm flipH="1">
              <a:off x="1559794" y="2142856"/>
              <a:ext cx="775715" cy="117026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>
              <a:stCxn id="15" idx="5"/>
              <a:endCxn id="17" idx="0"/>
            </p:cNvCxnSpPr>
            <p:nvPr/>
          </p:nvCxnSpPr>
          <p:spPr>
            <a:xfrm>
              <a:off x="4030941" y="2142856"/>
              <a:ext cx="724175" cy="11559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Group 19"/>
          <p:cNvGrpSpPr/>
          <p:nvPr/>
        </p:nvGrpSpPr>
        <p:grpSpPr>
          <a:xfrm>
            <a:off x="1384662" y="2374571"/>
            <a:ext cx="3459177" cy="3311226"/>
            <a:chOff x="348242" y="96288"/>
            <a:chExt cx="5605726" cy="5614541"/>
          </a:xfrm>
        </p:grpSpPr>
        <p:sp>
          <p:nvSpPr>
            <p:cNvPr id="21" name="Oval 20"/>
            <p:cNvSpPr/>
            <p:nvPr/>
          </p:nvSpPr>
          <p:spPr>
            <a:xfrm>
              <a:off x="1984373" y="96288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348242" y="3313125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Oval 22"/>
            <p:cNvSpPr/>
            <p:nvPr/>
          </p:nvSpPr>
          <p:spPr>
            <a:xfrm>
              <a:off x="3556264" y="3298791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4" name="Straight Connector 23"/>
            <p:cNvCxnSpPr>
              <a:stCxn id="21" idx="3"/>
              <a:endCxn id="22" idx="0"/>
            </p:cNvCxnSpPr>
            <p:nvPr/>
          </p:nvCxnSpPr>
          <p:spPr>
            <a:xfrm flipH="1">
              <a:off x="1559794" y="2142856"/>
              <a:ext cx="775715" cy="117026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>
              <a:stCxn id="21" idx="5"/>
              <a:endCxn id="23" idx="0"/>
            </p:cNvCxnSpPr>
            <p:nvPr/>
          </p:nvCxnSpPr>
          <p:spPr>
            <a:xfrm>
              <a:off x="4030941" y="2142856"/>
              <a:ext cx="724175" cy="11559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4333" y="4413224"/>
            <a:ext cx="189015" cy="95152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6020" y="4337998"/>
            <a:ext cx="708590" cy="123023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0126" y="4581875"/>
            <a:ext cx="189015" cy="95152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14" y="4369681"/>
            <a:ext cx="189015" cy="95152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3863" y="4668484"/>
            <a:ext cx="189015" cy="95152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4284" y="4477354"/>
            <a:ext cx="189015" cy="95152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4884382" y="2970218"/>
                <a:ext cx="748883" cy="11079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6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4382" y="2970218"/>
                <a:ext cx="748883" cy="110799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3" name="Picture 3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1183" y="125602"/>
            <a:ext cx="299477" cy="150759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1298" y="787342"/>
            <a:ext cx="262043" cy="38795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9210" y="1825482"/>
            <a:ext cx="354023" cy="49885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2170" y="1825482"/>
            <a:ext cx="659771" cy="49885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6470" y="2239675"/>
            <a:ext cx="643679" cy="630269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2170" y="2226265"/>
            <a:ext cx="590039" cy="683909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6470" y="2785286"/>
            <a:ext cx="611495" cy="871649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2170" y="2812106"/>
            <a:ext cx="614177" cy="871649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6470" y="3572277"/>
            <a:ext cx="614178" cy="1094255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2170" y="3585687"/>
            <a:ext cx="630269" cy="1094255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6470" y="4581875"/>
            <a:ext cx="622223" cy="1306132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2170" y="4581875"/>
            <a:ext cx="624905" cy="1306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420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Compare the amounts using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,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or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23220"/>
              </a:xfrm>
              <a:prstGeom prst="rect">
                <a:avLst/>
              </a:prstGeom>
              <a:blipFill>
                <a:blip r:embed="rId3"/>
                <a:stretch>
                  <a:fillRect l="-1590" t="-12791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5" name="Table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8140986"/>
              </p:ext>
            </p:extLst>
          </p:nvPr>
        </p:nvGraphicFramePr>
        <p:xfrm>
          <a:off x="1281144" y="1668000"/>
          <a:ext cx="3134588" cy="14332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672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672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1309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Tens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Ones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0138"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46" name="Table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8271119"/>
              </p:ext>
            </p:extLst>
          </p:nvPr>
        </p:nvGraphicFramePr>
        <p:xfrm>
          <a:off x="1279169" y="3158183"/>
          <a:ext cx="3134588" cy="14332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672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672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1309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Tens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Ones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0138"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8550861"/>
              </p:ext>
            </p:extLst>
          </p:nvPr>
        </p:nvGraphicFramePr>
        <p:xfrm>
          <a:off x="1279169" y="4679403"/>
          <a:ext cx="3134588" cy="14332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672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672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1309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Tens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Ones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0138"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48" name="Table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3252270"/>
              </p:ext>
            </p:extLst>
          </p:nvPr>
        </p:nvGraphicFramePr>
        <p:xfrm>
          <a:off x="5630995" y="1636963"/>
          <a:ext cx="3134588" cy="14332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672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672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1309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Tens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Ones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0138"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49" name="Table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2244512"/>
              </p:ext>
            </p:extLst>
          </p:nvPr>
        </p:nvGraphicFramePr>
        <p:xfrm>
          <a:off x="5630995" y="3158183"/>
          <a:ext cx="3134588" cy="14332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672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672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1309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Tens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Ones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0138"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0" name="Table 4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4259906"/>
              </p:ext>
            </p:extLst>
          </p:nvPr>
        </p:nvGraphicFramePr>
        <p:xfrm>
          <a:off x="5646803" y="4679403"/>
          <a:ext cx="3134588" cy="14332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672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672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1309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Tens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Ones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0138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5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1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1" name="Oval 50"/>
          <p:cNvSpPr/>
          <p:nvPr/>
        </p:nvSpPr>
        <p:spPr>
          <a:xfrm>
            <a:off x="3808229" y="2516990"/>
            <a:ext cx="322531" cy="3179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2" name="Oval 51"/>
          <p:cNvSpPr/>
          <p:nvPr/>
        </p:nvSpPr>
        <p:spPr>
          <a:xfrm>
            <a:off x="1781862" y="2357520"/>
            <a:ext cx="322531" cy="3179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3" name="Oval 52"/>
          <p:cNvSpPr/>
          <p:nvPr/>
        </p:nvSpPr>
        <p:spPr>
          <a:xfrm>
            <a:off x="2176897" y="2349653"/>
            <a:ext cx="322531" cy="3179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4" name="Oval 53"/>
          <p:cNvSpPr/>
          <p:nvPr/>
        </p:nvSpPr>
        <p:spPr>
          <a:xfrm>
            <a:off x="1537185" y="2696929"/>
            <a:ext cx="322531" cy="3179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1984294" y="2696928"/>
            <a:ext cx="322531" cy="3179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2429503" y="2696928"/>
            <a:ext cx="322531" cy="3179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7" name="Oval 56"/>
          <p:cNvSpPr/>
          <p:nvPr/>
        </p:nvSpPr>
        <p:spPr>
          <a:xfrm>
            <a:off x="1391601" y="2350451"/>
            <a:ext cx="322531" cy="3179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6490380" y="2514744"/>
            <a:ext cx="322531" cy="3179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6104439" y="2297574"/>
            <a:ext cx="322531" cy="3179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6074038" y="2659129"/>
            <a:ext cx="322531" cy="3179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1" name="Oval 60"/>
          <p:cNvSpPr/>
          <p:nvPr/>
        </p:nvSpPr>
        <p:spPr>
          <a:xfrm>
            <a:off x="5706932" y="2682140"/>
            <a:ext cx="322531" cy="3179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5689012" y="2297574"/>
            <a:ext cx="322531" cy="3179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3" name="Oval 62"/>
          <p:cNvSpPr/>
          <p:nvPr/>
        </p:nvSpPr>
        <p:spPr>
          <a:xfrm>
            <a:off x="8066307" y="2696926"/>
            <a:ext cx="322531" cy="3179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4" name="Oval 63"/>
          <p:cNvSpPr/>
          <p:nvPr/>
        </p:nvSpPr>
        <p:spPr>
          <a:xfrm>
            <a:off x="8034625" y="2324261"/>
            <a:ext cx="322531" cy="3179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7658200" y="2682140"/>
            <a:ext cx="322531" cy="3179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6" name="Oval 65"/>
          <p:cNvSpPr/>
          <p:nvPr/>
        </p:nvSpPr>
        <p:spPr>
          <a:xfrm>
            <a:off x="7274226" y="2696927"/>
            <a:ext cx="322531" cy="3179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7" name="Oval 66"/>
          <p:cNvSpPr/>
          <p:nvPr/>
        </p:nvSpPr>
        <p:spPr>
          <a:xfrm>
            <a:off x="7655854" y="2324262"/>
            <a:ext cx="322531" cy="3179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8" name="Oval 67"/>
          <p:cNvSpPr/>
          <p:nvPr/>
        </p:nvSpPr>
        <p:spPr>
          <a:xfrm>
            <a:off x="7289426" y="2332441"/>
            <a:ext cx="322531" cy="3179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/>
              <p:cNvSpPr txBox="1"/>
              <p:nvPr/>
            </p:nvSpPr>
            <p:spPr>
              <a:xfrm>
                <a:off x="10806652" y="1095795"/>
                <a:ext cx="666206" cy="70788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69" name="TextBox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06652" y="1095795"/>
                <a:ext cx="666206" cy="707886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/>
              <p:cNvSpPr txBox="1"/>
              <p:nvPr/>
            </p:nvSpPr>
            <p:spPr>
              <a:xfrm>
                <a:off x="10806652" y="3062413"/>
                <a:ext cx="666206" cy="70788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70" name="TextBox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06652" y="3062413"/>
                <a:ext cx="666206" cy="7078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/>
              <p:cNvSpPr txBox="1"/>
              <p:nvPr/>
            </p:nvSpPr>
            <p:spPr>
              <a:xfrm>
                <a:off x="10806652" y="2103589"/>
                <a:ext cx="666206" cy="70788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000" dirty="0"/>
              </a:p>
            </p:txBody>
          </p:sp>
        </mc:Choice>
        <mc:Fallback xmlns="">
          <p:sp>
            <p:nvSpPr>
              <p:cNvPr id="71" name="TextBox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06652" y="2103589"/>
                <a:ext cx="666206" cy="7078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2" name="Oval 71"/>
          <p:cNvSpPr/>
          <p:nvPr/>
        </p:nvSpPr>
        <p:spPr>
          <a:xfrm>
            <a:off x="10040868" y="1470244"/>
            <a:ext cx="332370" cy="33343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4682723" y="2205599"/>
            <a:ext cx="666206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sz="4000" dirty="0"/>
          </a:p>
        </p:txBody>
      </p:sp>
      <p:sp>
        <p:nvSpPr>
          <p:cNvPr id="74" name="TextBox 73"/>
          <p:cNvSpPr txBox="1"/>
          <p:nvPr/>
        </p:nvSpPr>
        <p:spPr>
          <a:xfrm>
            <a:off x="4695261" y="5094267"/>
            <a:ext cx="666206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sz="4000" dirty="0"/>
          </a:p>
        </p:txBody>
      </p:sp>
      <p:sp>
        <p:nvSpPr>
          <p:cNvPr id="75" name="TextBox 74"/>
          <p:cNvSpPr txBox="1"/>
          <p:nvPr/>
        </p:nvSpPr>
        <p:spPr>
          <a:xfrm>
            <a:off x="4695261" y="3543147"/>
            <a:ext cx="666206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sz="4000" dirty="0"/>
          </a:p>
        </p:txBody>
      </p:sp>
      <p:sp>
        <p:nvSpPr>
          <p:cNvPr id="76" name="Oval 75"/>
          <p:cNvSpPr/>
          <p:nvPr/>
        </p:nvSpPr>
        <p:spPr>
          <a:xfrm>
            <a:off x="3679016" y="3857312"/>
            <a:ext cx="322531" cy="3179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7" name="Oval 76"/>
          <p:cNvSpPr/>
          <p:nvPr/>
        </p:nvSpPr>
        <p:spPr>
          <a:xfrm>
            <a:off x="3512489" y="4204726"/>
            <a:ext cx="322531" cy="3179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8" name="Oval 77"/>
          <p:cNvSpPr/>
          <p:nvPr/>
        </p:nvSpPr>
        <p:spPr>
          <a:xfrm>
            <a:off x="3074207" y="4199855"/>
            <a:ext cx="322531" cy="3179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9" name="Oval 78"/>
          <p:cNvSpPr/>
          <p:nvPr/>
        </p:nvSpPr>
        <p:spPr>
          <a:xfrm>
            <a:off x="3299232" y="3875191"/>
            <a:ext cx="322531" cy="3179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0" name="Oval 79"/>
          <p:cNvSpPr/>
          <p:nvPr/>
        </p:nvSpPr>
        <p:spPr>
          <a:xfrm>
            <a:off x="2903068" y="3875192"/>
            <a:ext cx="322531" cy="3179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1" name="Oval 80"/>
          <p:cNvSpPr/>
          <p:nvPr/>
        </p:nvSpPr>
        <p:spPr>
          <a:xfrm>
            <a:off x="6139364" y="3885787"/>
            <a:ext cx="322531" cy="3179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2" name="Oval 81"/>
          <p:cNvSpPr/>
          <p:nvPr/>
        </p:nvSpPr>
        <p:spPr>
          <a:xfrm>
            <a:off x="5778108" y="3885787"/>
            <a:ext cx="322531" cy="3179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3" name="Oval 82"/>
          <p:cNvSpPr/>
          <p:nvPr/>
        </p:nvSpPr>
        <p:spPr>
          <a:xfrm>
            <a:off x="2103034" y="5715958"/>
            <a:ext cx="322531" cy="3179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4" name="Oval 83"/>
          <p:cNvSpPr/>
          <p:nvPr/>
        </p:nvSpPr>
        <p:spPr>
          <a:xfrm>
            <a:off x="1884105" y="5352332"/>
            <a:ext cx="322531" cy="3179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5" name="Oval 84"/>
          <p:cNvSpPr/>
          <p:nvPr/>
        </p:nvSpPr>
        <p:spPr>
          <a:xfrm>
            <a:off x="1636278" y="5696158"/>
            <a:ext cx="322531" cy="3179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6" name="Oval 85"/>
          <p:cNvSpPr/>
          <p:nvPr/>
        </p:nvSpPr>
        <p:spPr>
          <a:xfrm>
            <a:off x="1443853" y="5377218"/>
            <a:ext cx="322531" cy="3179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7" name="Oval 86"/>
          <p:cNvSpPr/>
          <p:nvPr/>
        </p:nvSpPr>
        <p:spPr>
          <a:xfrm>
            <a:off x="3262506" y="5696158"/>
            <a:ext cx="322531" cy="3179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8" name="Oval 87"/>
          <p:cNvSpPr/>
          <p:nvPr/>
        </p:nvSpPr>
        <p:spPr>
          <a:xfrm>
            <a:off x="3512489" y="5377219"/>
            <a:ext cx="322531" cy="3179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9" name="Oval 88"/>
          <p:cNvSpPr/>
          <p:nvPr/>
        </p:nvSpPr>
        <p:spPr>
          <a:xfrm>
            <a:off x="3046204" y="5377219"/>
            <a:ext cx="322531" cy="3179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3853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Complete the statements:</a:t>
            </a:r>
          </a:p>
        </p:txBody>
      </p:sp>
      <p:sp>
        <p:nvSpPr>
          <p:cNvPr id="90" name="Rounded Rectangle 89"/>
          <p:cNvSpPr/>
          <p:nvPr/>
        </p:nvSpPr>
        <p:spPr>
          <a:xfrm>
            <a:off x="6506598" y="3978820"/>
            <a:ext cx="2560320" cy="1604840"/>
          </a:xfrm>
          <a:prstGeom prst="roundRect">
            <a:avLst/>
          </a:prstGeom>
          <a:solidFill>
            <a:schemeClr val="bg2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ounded Rectangle 90"/>
          <p:cNvSpPr/>
          <p:nvPr/>
        </p:nvSpPr>
        <p:spPr>
          <a:xfrm>
            <a:off x="3700828" y="3982450"/>
            <a:ext cx="2560320" cy="1604840"/>
          </a:xfrm>
          <a:prstGeom prst="roundRect">
            <a:avLst/>
          </a:prstGeom>
          <a:solidFill>
            <a:schemeClr val="bg2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Rounded Rectangle 91"/>
          <p:cNvSpPr/>
          <p:nvPr/>
        </p:nvSpPr>
        <p:spPr>
          <a:xfrm>
            <a:off x="889551" y="3978820"/>
            <a:ext cx="2560320" cy="1604840"/>
          </a:xfrm>
          <a:prstGeom prst="roundRect">
            <a:avLst/>
          </a:prstGeom>
          <a:solidFill>
            <a:schemeClr val="bg2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Rounded Rectangle 92"/>
          <p:cNvSpPr/>
          <p:nvPr/>
        </p:nvSpPr>
        <p:spPr>
          <a:xfrm>
            <a:off x="6475377" y="2194882"/>
            <a:ext cx="2560320" cy="1604840"/>
          </a:xfrm>
          <a:prstGeom prst="roundRect">
            <a:avLst/>
          </a:prstGeom>
          <a:solidFill>
            <a:schemeClr val="bg2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Rounded Rectangle 93"/>
          <p:cNvSpPr/>
          <p:nvPr/>
        </p:nvSpPr>
        <p:spPr>
          <a:xfrm>
            <a:off x="3709859" y="2193001"/>
            <a:ext cx="2560320" cy="1604840"/>
          </a:xfrm>
          <a:prstGeom prst="roundRect">
            <a:avLst/>
          </a:prstGeom>
          <a:solidFill>
            <a:schemeClr val="bg2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ounded Rectangle 94"/>
          <p:cNvSpPr/>
          <p:nvPr/>
        </p:nvSpPr>
        <p:spPr>
          <a:xfrm>
            <a:off x="889551" y="2193001"/>
            <a:ext cx="2560320" cy="1604840"/>
          </a:xfrm>
          <a:prstGeom prst="roundRect">
            <a:avLst/>
          </a:prstGeom>
          <a:solidFill>
            <a:schemeClr val="bg2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6" name="Rectangle 95"/>
              <p:cNvSpPr/>
              <p:nvPr/>
            </p:nvSpPr>
            <p:spPr>
              <a:xfrm>
                <a:off x="536853" y="2522450"/>
                <a:ext cx="8974183" cy="255454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40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70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&lt;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		            </a:t>
                </a:r>
                <a:r>
                  <a:rPr lang="en-GB" sz="40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/>
                      </a:rPr>
                      <m:t>&gt;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70		    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40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70</a:t>
                </a:r>
              </a:p>
              <a:p>
                <a:pPr lvl="0">
                  <a:defRPr/>
                </a:pPr>
                <a:endParaRPr lang="en-GB" sz="4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4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  </a:t>
                </a:r>
                <a14:m>
                  <m:oMath xmlns:m="http://schemas.openxmlformats.org/officeDocument/2006/math">
                    <m:r>
                      <a:rPr lang="en-GB" sz="400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/>
                      </a:rPr>
                      <m:t> </m:t>
                    </m:r>
                    <m:r>
                      <a:rPr lang="en-GB" sz="40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&lt;</m:t>
                    </m:r>
                  </m:oMath>
                </a14:m>
                <a:r>
                  <a:rPr lang="en-GB" sz="40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</a:t>
                </a:r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</a:t>
                </a:r>
                <a:r>
                  <a:rPr lang="en-GB" sz="40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0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&lt;</m:t>
                    </m:r>
                    <m:r>
                      <a:rPr lang="en-GB" sz="40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/>
                      </a:rPr>
                      <m:t>  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40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</a:t>
                </a:r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      </a:t>
                </a:r>
                <a:r>
                  <a:rPr lang="en-GB" sz="40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GB" sz="4000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/>
                      </a:rPr>
                      <m:t> </m:t>
                    </m:r>
                    <m:r>
                      <a:rPr lang="en-GB" sz="40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&lt;</m:t>
                    </m:r>
                  </m:oMath>
                </a14:m>
                <a:r>
                  <a:rPr lang="en-GB" sz="40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100</a:t>
                </a:r>
                <a:endParaRPr lang="en-GB" sz="4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96" name="Rectangle 9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6853" y="2522450"/>
                <a:ext cx="8974183" cy="2554545"/>
              </a:xfrm>
              <a:prstGeom prst="rect">
                <a:avLst/>
              </a:prstGeom>
              <a:blipFill>
                <a:blip r:embed="rId3"/>
                <a:stretch>
                  <a:fillRect t="-4296" b="-93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7" name="Rectangle 96"/>
          <p:cNvSpPr/>
          <p:nvPr/>
        </p:nvSpPr>
        <p:spPr>
          <a:xfrm>
            <a:off x="2271200" y="2492053"/>
            <a:ext cx="944227" cy="97557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8" name="Rectangle 97"/>
          <p:cNvSpPr/>
          <p:nvPr/>
        </p:nvSpPr>
        <p:spPr>
          <a:xfrm>
            <a:off x="1107917" y="4293451"/>
            <a:ext cx="944227" cy="97557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9" name="Rectangle 98"/>
          <p:cNvSpPr/>
          <p:nvPr/>
        </p:nvSpPr>
        <p:spPr>
          <a:xfrm>
            <a:off x="6751267" y="4293451"/>
            <a:ext cx="944227" cy="97557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0" name="Rectangle 99"/>
          <p:cNvSpPr/>
          <p:nvPr/>
        </p:nvSpPr>
        <p:spPr>
          <a:xfrm>
            <a:off x="6706809" y="2492053"/>
            <a:ext cx="944227" cy="97557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4063663" y="2492053"/>
            <a:ext cx="944227" cy="97557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4967533" y="4282263"/>
            <a:ext cx="944227" cy="97557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949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674589" y="4430231"/>
            <a:ext cx="7872043" cy="88477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674589" y="1899320"/>
            <a:ext cx="7872044" cy="89738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674589" y="3210976"/>
            <a:ext cx="3762103" cy="89738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4748690" y="3198582"/>
            <a:ext cx="3797942" cy="89738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932956" y="3313488"/>
            <a:ext cx="692503" cy="68288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205140" y="3318228"/>
            <a:ext cx="692503" cy="68288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4946550" y="3324109"/>
            <a:ext cx="692503" cy="662903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/>
              <p:cNvSpPr/>
              <p:nvPr/>
            </p:nvSpPr>
            <p:spPr>
              <a:xfrm>
                <a:off x="1575905" y="3310461"/>
                <a:ext cx="685820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3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/>
                          <a:ea typeface="Cambria Math"/>
                        </a:rPr>
                        <m:t>&lt;</m:t>
                      </m:r>
                    </m:oMath>
                  </m:oMathPara>
                </a14:m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24" name="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5905" y="3310461"/>
                <a:ext cx="685820" cy="64633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/>
              <p:cNvSpPr/>
              <p:nvPr/>
            </p:nvSpPr>
            <p:spPr>
              <a:xfrm>
                <a:off x="2865136" y="3292185"/>
                <a:ext cx="685820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36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/>
                          <a:ea typeface="Cambria Math"/>
                        </a:rPr>
                        <m:t>&lt;</m:t>
                      </m:r>
                    </m:oMath>
                  </m:oMathPara>
                </a14:m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25" name="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65136" y="3292185"/>
                <a:ext cx="685820" cy="64633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ectangle 25"/>
          <p:cNvSpPr/>
          <p:nvPr/>
        </p:nvSpPr>
        <p:spPr>
          <a:xfrm>
            <a:off x="3538216" y="3324384"/>
            <a:ext cx="692503" cy="68288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254723" y="3336371"/>
            <a:ext cx="692503" cy="68288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7660190" y="3287559"/>
            <a:ext cx="692503" cy="68288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ctangle 28"/>
              <p:cNvSpPr/>
              <p:nvPr/>
            </p:nvSpPr>
            <p:spPr>
              <a:xfrm>
                <a:off x="5598217" y="3305832"/>
                <a:ext cx="685820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/>
                        </a:rPr>
                        <m:t>&gt;</m:t>
                      </m:r>
                    </m:oMath>
                  </m:oMathPara>
                </a14:m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29" name="Rectangle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8217" y="3305832"/>
                <a:ext cx="685820" cy="6463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29"/>
              <p:cNvSpPr/>
              <p:nvPr/>
            </p:nvSpPr>
            <p:spPr>
              <a:xfrm>
                <a:off x="6963800" y="3305831"/>
                <a:ext cx="685820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30" name="Rectangle 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63800" y="3305831"/>
                <a:ext cx="685820" cy="64633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889551" y="736900"/>
            <a:ext cx="805628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Complete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stem sentences and statements.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62 is _______ than 55 but _______ than 70</a:t>
            </a:r>
          </a:p>
          <a:p>
            <a:pPr lvl="0">
              <a:defRPr/>
            </a:pPr>
            <a:endParaRPr lang="en-GB" sz="1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___ is greater than ____ but less than ___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statements:</a:t>
            </a:r>
          </a:p>
        </p:txBody>
      </p:sp>
    </p:spTree>
    <p:extLst>
      <p:ext uri="{BB962C8B-B14F-4D97-AF65-F5344CB8AC3E}">
        <p14:creationId xmlns:p14="http://schemas.microsoft.com/office/powerpoint/2010/main" val="89923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 has marked numbers on his number lines.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Has he made any mistakes?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to a friend the mistake you think he has made.</a:t>
            </a:r>
          </a:p>
          <a:p>
            <a:pPr lvl="0">
              <a:defRPr/>
            </a:pPr>
            <a:endParaRPr lang="en-GB" sz="1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Show the numbers on your own number line.</a:t>
            </a: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75</a:t>
            </a: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34</a:t>
            </a: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91</a:t>
            </a: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57</a:t>
            </a:r>
          </a:p>
        </p:txBody>
      </p:sp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9356896"/>
              </p:ext>
            </p:extLst>
          </p:nvPr>
        </p:nvGraphicFramePr>
        <p:xfrm>
          <a:off x="1308447" y="2623548"/>
          <a:ext cx="7431982" cy="4823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15991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3715991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</a:tblGrid>
              <a:tr h="482351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32" name="TextBox 31"/>
          <p:cNvSpPr txBox="1"/>
          <p:nvPr/>
        </p:nvSpPr>
        <p:spPr>
          <a:xfrm>
            <a:off x="1034286" y="3002023"/>
            <a:ext cx="587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50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8476145" y="2975423"/>
            <a:ext cx="587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7</a:t>
            </a:r>
            <a:r>
              <a:rPr lang="en-GB" sz="2800" dirty="0" smtClean="0">
                <a:latin typeface="Gill Sans MT" panose="020B0502020104020203" pitchFamily="34" charset="0"/>
              </a:rPr>
              <a:t>0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760405" y="2975423"/>
            <a:ext cx="587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6</a:t>
            </a:r>
            <a:r>
              <a:rPr lang="en-GB" sz="2800" dirty="0" smtClean="0">
                <a:latin typeface="Gill Sans MT" panose="020B0502020104020203" pitchFamily="34" charset="0"/>
              </a:rPr>
              <a:t>0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686149" y="1672987"/>
            <a:ext cx="587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56</a:t>
            </a:r>
            <a:endParaRPr lang="en-GB" sz="2800" dirty="0">
              <a:solidFill>
                <a:srgbClr val="FF0000"/>
              </a:solidFill>
              <a:latin typeface="Gill Sans MT" panose="020B0502020104020203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919692" y="1672987"/>
            <a:ext cx="587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65</a:t>
            </a:r>
            <a:endParaRPr lang="en-GB" sz="2800" dirty="0">
              <a:solidFill>
                <a:srgbClr val="FF0000"/>
              </a:solidFill>
              <a:latin typeface="Gill Sans MT" panose="020B0502020104020203" pitchFamily="34" charset="0"/>
            </a:endParaRPr>
          </a:p>
        </p:txBody>
      </p:sp>
      <p:cxnSp>
        <p:nvCxnSpPr>
          <p:cNvPr id="37" name="Straight Arrow Connector 36"/>
          <p:cNvCxnSpPr>
            <a:stCxn id="36" idx="2"/>
          </p:cNvCxnSpPr>
          <p:nvPr/>
        </p:nvCxnSpPr>
        <p:spPr>
          <a:xfrm>
            <a:off x="3213606" y="2196207"/>
            <a:ext cx="0" cy="42734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>
            <a:off x="6980063" y="2196206"/>
            <a:ext cx="0" cy="42734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2560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ways can you complete the place value charts to make the statement correct?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8117352"/>
              </p:ext>
            </p:extLst>
          </p:nvPr>
        </p:nvGraphicFramePr>
        <p:xfrm>
          <a:off x="1073232" y="2552782"/>
          <a:ext cx="2896434" cy="14247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482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82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7250">
                <a:tc>
                  <a:txBody>
                    <a:bodyPr/>
                    <a:lstStyle/>
                    <a:p>
                      <a:pPr algn="ctr"/>
                      <a:r>
                        <a:rPr lang="en-GB" sz="4000" dirty="0" smtClean="0">
                          <a:latin typeface="Gill Sans MT" panose="020B0502020104020203" pitchFamily="34" charset="0"/>
                        </a:rPr>
                        <a:t>Tens</a:t>
                      </a:r>
                      <a:endParaRPr lang="en-GB" sz="4000" dirty="0">
                        <a:latin typeface="Gill Sans MT" panose="020B0502020104020203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 smtClean="0">
                          <a:latin typeface="Gill Sans MT" panose="020B0502020104020203" pitchFamily="34" charset="0"/>
                        </a:rPr>
                        <a:t>Ones</a:t>
                      </a:r>
                      <a:endParaRPr lang="en-GB" sz="4000" dirty="0">
                        <a:latin typeface="Gill Sans MT" panose="020B0502020104020203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374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000" dirty="0" smtClean="0">
                          <a:latin typeface="Gill Sans MT" panose="020B0502020104020203" pitchFamily="34" charset="0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40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260937"/>
              </p:ext>
            </p:extLst>
          </p:nvPr>
        </p:nvGraphicFramePr>
        <p:xfrm>
          <a:off x="6020535" y="2552782"/>
          <a:ext cx="2925296" cy="145737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626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26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7250">
                <a:tc>
                  <a:txBody>
                    <a:bodyPr/>
                    <a:lstStyle/>
                    <a:p>
                      <a:pPr algn="ctr"/>
                      <a:r>
                        <a:rPr lang="en-GB" sz="4000" dirty="0" smtClean="0">
                          <a:latin typeface="Gill Sans MT" panose="020B0502020104020203" pitchFamily="34" charset="0"/>
                        </a:rPr>
                        <a:t>Tens</a:t>
                      </a:r>
                      <a:endParaRPr lang="en-GB" sz="4000" dirty="0">
                        <a:latin typeface="Gill Sans MT" panose="020B0502020104020203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 smtClean="0">
                          <a:latin typeface="Gill Sans MT" panose="020B0502020104020203" pitchFamily="34" charset="0"/>
                        </a:rPr>
                        <a:t>Ones</a:t>
                      </a:r>
                      <a:endParaRPr lang="en-GB" sz="4000" dirty="0">
                        <a:latin typeface="Gill Sans MT" panose="020B0502020104020203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6333">
                <a:tc>
                  <a:txBody>
                    <a:bodyPr/>
                    <a:lstStyle/>
                    <a:p>
                      <a:pPr algn="ctr"/>
                      <a:endParaRPr lang="en-GB" sz="40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 smtClean="0">
                          <a:latin typeface="Gill Sans MT" panose="020B0502020104020203" pitchFamily="34" charset="0"/>
                        </a:rPr>
                        <a:t>3</a:t>
                      </a:r>
                      <a:endParaRPr lang="en-GB" sz="40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4537273" y="2967445"/>
                <a:ext cx="1012622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4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/>
                          <a:ea typeface="Cambria Math"/>
                        </a:rPr>
                        <m:t>&lt;</m:t>
                      </m:r>
                    </m:oMath>
                  </m:oMathPara>
                </a14:m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7273" y="2967445"/>
                <a:ext cx="1012622" cy="707886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7544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Put these objects in the correct place in the table.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5517464"/>
              </p:ext>
            </p:extLst>
          </p:nvPr>
        </p:nvGraphicFramePr>
        <p:xfrm>
          <a:off x="2580663" y="1948392"/>
          <a:ext cx="5018583" cy="25794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18101">
                  <a:extLst>
                    <a:ext uri="{9D8B030D-6E8A-4147-A177-3AD203B41FA5}">
                      <a16:colId xmlns:a16="http://schemas.microsoft.com/office/drawing/2014/main" val="1878242107"/>
                    </a:ext>
                  </a:extLst>
                </a:gridCol>
                <a:gridCol w="11890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57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557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6544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Most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Least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2522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Counters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32522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Number Pieces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0013563"/>
                  </a:ext>
                </a:extLst>
              </a:tr>
              <a:tr h="456544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Eggs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2935799"/>
                  </a:ext>
                </a:extLst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520" y="2016456"/>
            <a:ext cx="1052227" cy="97966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4670" y="1482260"/>
            <a:ext cx="1097688" cy="102198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558971" y="2704747"/>
            <a:ext cx="1088201" cy="81615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9931" y="3988673"/>
            <a:ext cx="571187" cy="119900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811149" y="5056210"/>
            <a:ext cx="573650" cy="119900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9331" y="5448592"/>
            <a:ext cx="324986" cy="45793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0263" y="5445706"/>
            <a:ext cx="563801" cy="100450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801039" y="4533581"/>
            <a:ext cx="573650" cy="119900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811149" y="5562033"/>
            <a:ext cx="573650" cy="119900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686742" y="5562033"/>
            <a:ext cx="573650" cy="119900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676633" y="4533581"/>
            <a:ext cx="573650" cy="119900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686743" y="5056210"/>
            <a:ext cx="573650" cy="119900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322063" y="5135916"/>
            <a:ext cx="573650" cy="119900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322064" y="4641267"/>
            <a:ext cx="573650" cy="119900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206413" y="5625334"/>
            <a:ext cx="573650" cy="119900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97658" y="5135916"/>
            <a:ext cx="573650" cy="119900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97659" y="4641267"/>
            <a:ext cx="573650" cy="119900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322062" y="5625334"/>
            <a:ext cx="573650" cy="119900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434503" y="4641267"/>
            <a:ext cx="573650" cy="119900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3734" y="4021361"/>
            <a:ext cx="573650" cy="119900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5321" y="4012769"/>
            <a:ext cx="573650" cy="119900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5056" y="5110800"/>
            <a:ext cx="573650" cy="119900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4837" y="5110800"/>
            <a:ext cx="573650" cy="119900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0446" y="5110801"/>
            <a:ext cx="573650" cy="119900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275" y="3610410"/>
            <a:ext cx="412520" cy="402359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966" y="3981693"/>
            <a:ext cx="412520" cy="402359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780" y="4388080"/>
            <a:ext cx="412520" cy="402359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891" y="3611069"/>
            <a:ext cx="412520" cy="402359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891" y="3987040"/>
            <a:ext cx="412520" cy="402359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816" y="3602477"/>
            <a:ext cx="412520" cy="402359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816" y="3987366"/>
            <a:ext cx="412520" cy="402359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7725" y="1948392"/>
            <a:ext cx="412520" cy="402359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3985" y="1630756"/>
            <a:ext cx="412520" cy="402359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673" y="1638695"/>
            <a:ext cx="412520" cy="402359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4453" y="1308961"/>
            <a:ext cx="412520" cy="402359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7725" y="1308635"/>
            <a:ext cx="412520" cy="402359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5205" y="1307850"/>
            <a:ext cx="412520" cy="402359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5390" y="2968122"/>
            <a:ext cx="412520" cy="402359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657" y="2975592"/>
            <a:ext cx="412520" cy="402359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583" y="2970683"/>
            <a:ext cx="412520" cy="402359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6128" y="2577564"/>
            <a:ext cx="412520" cy="402359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657" y="2570250"/>
            <a:ext cx="412520" cy="402359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973" y="2562216"/>
            <a:ext cx="412520" cy="402359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5390" y="2187006"/>
            <a:ext cx="412520" cy="402359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657" y="2192353"/>
            <a:ext cx="412520" cy="402359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697" y="2187926"/>
            <a:ext cx="412520" cy="402359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9579" y="2441227"/>
            <a:ext cx="327889" cy="462025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1215" y="2438343"/>
            <a:ext cx="611066" cy="462025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8981" y="1950433"/>
            <a:ext cx="596162" cy="583742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6410" y="1888859"/>
            <a:ext cx="546482" cy="633422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5690" y="1738767"/>
            <a:ext cx="566354" cy="807302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0756" y="1730828"/>
            <a:ext cx="568838" cy="807302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9481" y="791257"/>
            <a:ext cx="568837" cy="1013474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2349" y="797347"/>
            <a:ext cx="583741" cy="1013474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0121" y="597889"/>
            <a:ext cx="576289" cy="1209711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2422" y="597889"/>
            <a:ext cx="578773" cy="1209711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4228" y="3477622"/>
            <a:ext cx="412520" cy="402359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9656" y="3946742"/>
            <a:ext cx="925863" cy="862011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3548" y="3928122"/>
            <a:ext cx="965865" cy="899253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437312" y="4608919"/>
            <a:ext cx="957517" cy="718138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0906" y="3475211"/>
            <a:ext cx="448553" cy="437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479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In groups of 4 roll some PE equipment.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furthest roll wins.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Give a sticker and a high-five to the person who came first, second, third and fourth.</a:t>
            </a:r>
          </a:p>
        </p:txBody>
      </p:sp>
    </p:spTree>
    <p:extLst>
      <p:ext uri="{BB962C8B-B14F-4D97-AF65-F5344CB8AC3E}">
        <p14:creationId xmlns:p14="http://schemas.microsoft.com/office/powerpoint/2010/main" val="1871925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Order the numbers from smallest to largest. 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995023" y="3062524"/>
            <a:ext cx="3749040" cy="89738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5414015" y="3062524"/>
            <a:ext cx="3762103" cy="89738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889551" y="2944245"/>
            <a:ext cx="809869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en-GB" sz="4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57      8       21</a:t>
            </a:r>
            <a:r>
              <a:rPr lang="en-GB" sz="4000" dirty="0">
                <a:solidFill>
                  <a:prstClr val="black"/>
                </a:solidFill>
                <a:latin typeface="Gill Sans MT" panose="020B0502020104020203" pitchFamily="34" charset="0"/>
              </a:rPr>
              <a:t>	     </a:t>
            </a:r>
            <a:r>
              <a:rPr lang="en-GB" sz="4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</a:t>
            </a:r>
            <a:r>
              <a:rPr lang="en-GB" sz="4000" dirty="0">
                <a:solidFill>
                  <a:prstClr val="black"/>
                </a:solidFill>
                <a:latin typeface="Gill Sans MT" panose="020B0502020104020203" pitchFamily="34" charset="0"/>
              </a:rPr>
              <a:t>100    </a:t>
            </a:r>
            <a:r>
              <a:rPr lang="en-GB" sz="4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GB" sz="4000" dirty="0">
                <a:solidFill>
                  <a:prstClr val="black"/>
                </a:solidFill>
                <a:latin typeface="Gill Sans MT" panose="020B0502020104020203" pitchFamily="34" charset="0"/>
              </a:rPr>
              <a:t>93     </a:t>
            </a:r>
            <a:r>
              <a:rPr lang="en-GB" sz="4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72</a:t>
            </a:r>
            <a:endParaRPr lang="en-GB" sz="40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3769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 creates a traffic jam using some toy cars on the carpet.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red car is 3</a:t>
            </a:r>
            <a:r>
              <a:rPr lang="en-GB" sz="2800" baseline="30000" dirty="0">
                <a:solidFill>
                  <a:prstClr val="black"/>
                </a:solidFill>
                <a:latin typeface="Gill Sans MT" panose="020B0502020104020203" pitchFamily="34" charset="0"/>
              </a:rPr>
              <a:t>rd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from the front.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It is also the 2</a:t>
            </a:r>
            <a:r>
              <a:rPr lang="en-GB" sz="2800" baseline="30000" dirty="0">
                <a:solidFill>
                  <a:prstClr val="black"/>
                </a:solidFill>
                <a:latin typeface="Gill Sans MT" panose="020B0502020104020203" pitchFamily="34" charset="0"/>
              </a:rPr>
              <a:t>nd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from the back.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some cars or manipulatives to find out how many cars are in the traffic jam.</a:t>
            </a:r>
          </a:p>
        </p:txBody>
      </p:sp>
      <p:pic>
        <p:nvPicPr>
          <p:cNvPr id="8" name="Picture 7" descr="C:\Users\USER\AppData\Local\Microsoft\Windows\Temporary Internet Files\Content.IE5\NH9OBGIO\large-sports-car-166.6-15508[1].gif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9937419" y="4104750"/>
            <a:ext cx="1451555" cy="741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C:\Users\USER\AppData\Local\Microsoft\Windows\Temporary Internet Files\Content.IE5\RD2O85Z6\medium-sports-car-66.6-15508[1].gif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9933662" y="5661607"/>
            <a:ext cx="1456549" cy="7441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C:\Users\USER\AppData\Local\Microsoft\Windows\Temporary Internet Files\Content.IE5\3M4UH6K0\large-Orange-Car-Top-View-0-23905[1].gif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7083" y="577333"/>
            <a:ext cx="716951" cy="145508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 descr="C:\Users\USER\AppData\Local\Microsoft\Windows\Temporary Internet Files\Content.IE5\AJRF4QNR\car-306222_960_720[1].pn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9904804" y="2460414"/>
            <a:ext cx="1541506" cy="8291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70108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numbers in each list are in size order.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Complete the missing numbers.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Why did you choose the numbers you did?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Are they the only numbers that could have completed the number tracks?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9112313"/>
              </p:ext>
            </p:extLst>
          </p:nvPr>
        </p:nvGraphicFramePr>
        <p:xfrm>
          <a:off x="1789596" y="1796717"/>
          <a:ext cx="566715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3430">
                  <a:extLst>
                    <a:ext uri="{9D8B030D-6E8A-4147-A177-3AD203B41FA5}">
                      <a16:colId xmlns:a16="http://schemas.microsoft.com/office/drawing/2014/main" val="940199052"/>
                    </a:ext>
                  </a:extLst>
                </a:gridCol>
                <a:gridCol w="1133430">
                  <a:extLst>
                    <a:ext uri="{9D8B030D-6E8A-4147-A177-3AD203B41FA5}">
                      <a16:colId xmlns:a16="http://schemas.microsoft.com/office/drawing/2014/main" val="3453750022"/>
                    </a:ext>
                  </a:extLst>
                </a:gridCol>
                <a:gridCol w="1133430">
                  <a:extLst>
                    <a:ext uri="{9D8B030D-6E8A-4147-A177-3AD203B41FA5}">
                      <a16:colId xmlns:a16="http://schemas.microsoft.com/office/drawing/2014/main" val="1044341564"/>
                    </a:ext>
                  </a:extLst>
                </a:gridCol>
                <a:gridCol w="1133430">
                  <a:extLst>
                    <a:ext uri="{9D8B030D-6E8A-4147-A177-3AD203B41FA5}">
                      <a16:colId xmlns:a16="http://schemas.microsoft.com/office/drawing/2014/main" val="3146796701"/>
                    </a:ext>
                  </a:extLst>
                </a:gridCol>
                <a:gridCol w="1133430">
                  <a:extLst>
                    <a:ext uri="{9D8B030D-6E8A-4147-A177-3AD203B41FA5}">
                      <a16:colId xmlns:a16="http://schemas.microsoft.com/office/drawing/2014/main" val="1343139679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 smtClean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65</a:t>
                      </a:r>
                      <a:endParaRPr lang="en-GB" sz="3600" b="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 smtClean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78</a:t>
                      </a:r>
                      <a:endParaRPr lang="en-GB" sz="3600" b="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 smtClean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91</a:t>
                      </a:r>
                      <a:endParaRPr lang="en-GB" sz="3600" b="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 smtClean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99</a:t>
                      </a:r>
                      <a:endParaRPr lang="en-GB" sz="3600" b="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9706272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6326557"/>
              </p:ext>
            </p:extLst>
          </p:nvPr>
        </p:nvGraphicFramePr>
        <p:xfrm>
          <a:off x="1789596" y="2773263"/>
          <a:ext cx="566715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3430">
                  <a:extLst>
                    <a:ext uri="{9D8B030D-6E8A-4147-A177-3AD203B41FA5}">
                      <a16:colId xmlns:a16="http://schemas.microsoft.com/office/drawing/2014/main" val="940199052"/>
                    </a:ext>
                  </a:extLst>
                </a:gridCol>
                <a:gridCol w="1133430">
                  <a:extLst>
                    <a:ext uri="{9D8B030D-6E8A-4147-A177-3AD203B41FA5}">
                      <a16:colId xmlns:a16="http://schemas.microsoft.com/office/drawing/2014/main" val="3453750022"/>
                    </a:ext>
                  </a:extLst>
                </a:gridCol>
                <a:gridCol w="1133430">
                  <a:extLst>
                    <a:ext uri="{9D8B030D-6E8A-4147-A177-3AD203B41FA5}">
                      <a16:colId xmlns:a16="http://schemas.microsoft.com/office/drawing/2014/main" val="1044341564"/>
                    </a:ext>
                  </a:extLst>
                </a:gridCol>
                <a:gridCol w="1133430">
                  <a:extLst>
                    <a:ext uri="{9D8B030D-6E8A-4147-A177-3AD203B41FA5}">
                      <a16:colId xmlns:a16="http://schemas.microsoft.com/office/drawing/2014/main" val="3146796701"/>
                    </a:ext>
                  </a:extLst>
                </a:gridCol>
                <a:gridCol w="1133430">
                  <a:extLst>
                    <a:ext uri="{9D8B030D-6E8A-4147-A177-3AD203B41FA5}">
                      <a16:colId xmlns:a16="http://schemas.microsoft.com/office/drawing/2014/main" val="1343139679"/>
                    </a:ext>
                  </a:extLst>
                </a:gridCol>
              </a:tblGrid>
              <a:tr h="568263"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 smtClean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89</a:t>
                      </a:r>
                      <a:endParaRPr lang="en-GB" sz="3600" b="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 smtClean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80</a:t>
                      </a:r>
                      <a:endParaRPr lang="en-GB" sz="3600" b="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 smtClean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72</a:t>
                      </a:r>
                      <a:endParaRPr lang="en-GB" sz="3600" b="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9706272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1062262"/>
              </p:ext>
            </p:extLst>
          </p:nvPr>
        </p:nvGraphicFramePr>
        <p:xfrm>
          <a:off x="1789596" y="3749810"/>
          <a:ext cx="566715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3430">
                  <a:extLst>
                    <a:ext uri="{9D8B030D-6E8A-4147-A177-3AD203B41FA5}">
                      <a16:colId xmlns:a16="http://schemas.microsoft.com/office/drawing/2014/main" val="940199052"/>
                    </a:ext>
                  </a:extLst>
                </a:gridCol>
                <a:gridCol w="1133430">
                  <a:extLst>
                    <a:ext uri="{9D8B030D-6E8A-4147-A177-3AD203B41FA5}">
                      <a16:colId xmlns:a16="http://schemas.microsoft.com/office/drawing/2014/main" val="3453750022"/>
                    </a:ext>
                  </a:extLst>
                </a:gridCol>
                <a:gridCol w="1133430">
                  <a:extLst>
                    <a:ext uri="{9D8B030D-6E8A-4147-A177-3AD203B41FA5}">
                      <a16:colId xmlns:a16="http://schemas.microsoft.com/office/drawing/2014/main" val="1044341564"/>
                    </a:ext>
                  </a:extLst>
                </a:gridCol>
                <a:gridCol w="1133430">
                  <a:extLst>
                    <a:ext uri="{9D8B030D-6E8A-4147-A177-3AD203B41FA5}">
                      <a16:colId xmlns:a16="http://schemas.microsoft.com/office/drawing/2014/main" val="3146796701"/>
                    </a:ext>
                  </a:extLst>
                </a:gridCol>
                <a:gridCol w="1133430">
                  <a:extLst>
                    <a:ext uri="{9D8B030D-6E8A-4147-A177-3AD203B41FA5}">
                      <a16:colId xmlns:a16="http://schemas.microsoft.com/office/drawing/2014/main" val="1343139679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endParaRPr lang="en-GB" sz="3600" b="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 smtClean="0">
                          <a:solidFill>
                            <a:sysClr val="windowText" lastClr="000000"/>
                          </a:solidFill>
                          <a:latin typeface="Gill Sans MT" panose="020B0502020104020203" pitchFamily="34" charset="0"/>
                        </a:rPr>
                        <a:t>57</a:t>
                      </a:r>
                      <a:endParaRPr lang="en-GB" sz="3600" b="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0" dirty="0">
                        <a:solidFill>
                          <a:sysClr val="windowText" lastClr="000000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97062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3942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manipulatives and ask children to show one more and one less than the given amounts.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6813507" y="2121894"/>
            <a:ext cx="2233678" cy="1353133"/>
            <a:chOff x="666488" y="2911582"/>
            <a:chExt cx="3882854" cy="1784565"/>
          </a:xfrm>
        </p:grpSpPr>
        <p:pic>
          <p:nvPicPr>
            <p:cNvPr id="8" name="Picture 7" descr="C:\Users\USER\AppData\Local\Microsoft\Windows\Temporary Internet Files\Content.IE5\NH9OBGIO\large-sports-car-166.6-15508[1].gif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1247002" y="3375841"/>
              <a:ext cx="1764463" cy="83613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" name="Picture 8" descr="C:\Users\USER\AppData\Local\Microsoft\Windows\Temporary Internet Files\Content.IE5\AJRF4QNR\large-Modern-Car-Top-View-166.6-5597[1].gif"/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10765" y="2925614"/>
              <a:ext cx="836137" cy="173659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" name="Picture 9" descr="C:\Users\USER\AppData\Local\Microsoft\Windows\Temporary Internet Files\Content.IE5\RD2O85Z6\medium-sports-car-66.6-15508[1].gif"/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3244587" y="3391391"/>
              <a:ext cx="1770532" cy="83897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" name="Picture 10" descr="C:\Users\USER\AppData\Local\Microsoft\Windows\Temporary Internet Files\Content.IE5\RD2O85Z6\car-307371_960_720[1].png"/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6488" y="2911582"/>
              <a:ext cx="827562" cy="1764559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62" y="3853849"/>
            <a:ext cx="1506858" cy="212904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6035" y="3991503"/>
            <a:ext cx="1506858" cy="212904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00000">
            <a:off x="1579953" y="3300898"/>
            <a:ext cx="1506858" cy="212904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63" y="4391127"/>
            <a:ext cx="1506858" cy="212904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833" y="3155236"/>
            <a:ext cx="1506858" cy="212904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18534">
            <a:off x="7024848" y="4075511"/>
            <a:ext cx="2222213" cy="206895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971" y="2032594"/>
            <a:ext cx="1990675" cy="182125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2919" y="4672570"/>
            <a:ext cx="1055338" cy="122323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0897" y="4330478"/>
            <a:ext cx="1093714" cy="155902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799" y="4352893"/>
            <a:ext cx="1098511" cy="155902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949183" y="2208843"/>
            <a:ext cx="3565717" cy="1164066"/>
          </a:xfrm>
          <a:prstGeom prst="rect">
            <a:avLst/>
          </a:prstGeom>
        </p:spPr>
      </p:pic>
      <p:sp>
        <p:nvSpPr>
          <p:cNvPr id="26" name="Oval 25"/>
          <p:cNvSpPr/>
          <p:nvPr/>
        </p:nvSpPr>
        <p:spPr>
          <a:xfrm>
            <a:off x="3079417" y="2244282"/>
            <a:ext cx="438715" cy="46886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3076038" y="2840328"/>
            <a:ext cx="438715" cy="46886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3816739" y="2810268"/>
            <a:ext cx="438715" cy="46886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4531112" y="2832372"/>
            <a:ext cx="438715" cy="46886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5246946" y="2840328"/>
            <a:ext cx="438715" cy="46886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5916092" y="2259492"/>
            <a:ext cx="438715" cy="46886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5247021" y="2252238"/>
            <a:ext cx="438715" cy="46886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3819319" y="2266541"/>
            <a:ext cx="438715" cy="46886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4533224" y="2264074"/>
            <a:ext cx="438715" cy="46886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27531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Complete the missing numbers.</a:t>
            </a:r>
          </a:p>
        </p:txBody>
      </p:sp>
      <p:graphicFrame>
        <p:nvGraphicFramePr>
          <p:cNvPr id="35" name="Table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4807067"/>
              </p:ext>
            </p:extLst>
          </p:nvPr>
        </p:nvGraphicFramePr>
        <p:xfrm>
          <a:off x="2187161" y="2366321"/>
          <a:ext cx="6604002" cy="33835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0667">
                  <a:extLst>
                    <a:ext uri="{9D8B030D-6E8A-4147-A177-3AD203B41FA5}">
                      <a16:colId xmlns:a16="http://schemas.microsoft.com/office/drawing/2014/main" val="3963166281"/>
                    </a:ext>
                  </a:extLst>
                </a:gridCol>
                <a:gridCol w="1100667">
                  <a:extLst>
                    <a:ext uri="{9D8B030D-6E8A-4147-A177-3AD203B41FA5}">
                      <a16:colId xmlns:a16="http://schemas.microsoft.com/office/drawing/2014/main" val="3762465162"/>
                    </a:ext>
                  </a:extLst>
                </a:gridCol>
                <a:gridCol w="1100667">
                  <a:extLst>
                    <a:ext uri="{9D8B030D-6E8A-4147-A177-3AD203B41FA5}">
                      <a16:colId xmlns:a16="http://schemas.microsoft.com/office/drawing/2014/main" val="3841093713"/>
                    </a:ext>
                  </a:extLst>
                </a:gridCol>
                <a:gridCol w="1100667">
                  <a:extLst>
                    <a:ext uri="{9D8B030D-6E8A-4147-A177-3AD203B41FA5}">
                      <a16:colId xmlns:a16="http://schemas.microsoft.com/office/drawing/2014/main" val="1705663824"/>
                    </a:ext>
                  </a:extLst>
                </a:gridCol>
                <a:gridCol w="1100667">
                  <a:extLst>
                    <a:ext uri="{9D8B030D-6E8A-4147-A177-3AD203B41FA5}">
                      <a16:colId xmlns:a16="http://schemas.microsoft.com/office/drawing/2014/main" val="4019424357"/>
                    </a:ext>
                  </a:extLst>
                </a:gridCol>
                <a:gridCol w="1100667">
                  <a:extLst>
                    <a:ext uri="{9D8B030D-6E8A-4147-A177-3AD203B41FA5}">
                      <a16:colId xmlns:a16="http://schemas.microsoft.com/office/drawing/2014/main" val="511983311"/>
                    </a:ext>
                  </a:extLst>
                </a:gridCol>
              </a:tblGrid>
              <a:tr h="845881">
                <a:tc>
                  <a:txBody>
                    <a:bodyPr/>
                    <a:lstStyle/>
                    <a:p>
                      <a:pPr algn="ctr"/>
                      <a:endParaRPr lang="en-GB" sz="40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37</a:t>
                      </a:r>
                      <a:endParaRPr lang="en-GB" sz="40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8293481"/>
                  </a:ext>
                </a:extLst>
              </a:tr>
              <a:tr h="845881">
                <a:tc>
                  <a:txBody>
                    <a:bodyPr/>
                    <a:lstStyle/>
                    <a:p>
                      <a:pPr algn="ctr"/>
                      <a:endParaRPr lang="en-GB" sz="40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46</a:t>
                      </a:r>
                      <a:endParaRPr lang="en-GB" sz="40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47</a:t>
                      </a:r>
                      <a:endParaRPr lang="en-GB" sz="40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b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6817830"/>
                  </a:ext>
                </a:extLst>
              </a:tr>
              <a:tr h="845881">
                <a:tc>
                  <a:txBody>
                    <a:bodyPr/>
                    <a:lstStyle/>
                    <a:p>
                      <a:pPr algn="ctr"/>
                      <a:r>
                        <a:rPr lang="en-GB" sz="40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55</a:t>
                      </a:r>
                      <a:endParaRPr lang="en-GB" sz="40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57</a:t>
                      </a:r>
                      <a:endParaRPr lang="en-GB" sz="40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b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0663086"/>
                  </a:ext>
                </a:extLst>
              </a:tr>
              <a:tr h="845881">
                <a:tc>
                  <a:txBody>
                    <a:bodyPr/>
                    <a:lstStyle/>
                    <a:p>
                      <a:pPr algn="ctr"/>
                      <a:r>
                        <a:rPr lang="en-GB" sz="40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65</a:t>
                      </a:r>
                      <a:endParaRPr lang="en-GB" sz="40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41031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7746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the number cards to make 2 digit numbers.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Now write down one more and one less than the numbers you have made.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equipment if needed.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398598" y="3321630"/>
            <a:ext cx="1235684" cy="1866859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645313" y="3782810"/>
            <a:ext cx="742253" cy="94449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7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399740" y="3321630"/>
            <a:ext cx="1235684" cy="1866859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46455" y="3926266"/>
            <a:ext cx="742253" cy="6248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5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307842" y="3348318"/>
            <a:ext cx="1235684" cy="1840171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542447" y="3930733"/>
            <a:ext cx="742253" cy="6158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9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308984" y="3321634"/>
            <a:ext cx="1235684" cy="1866855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555699" y="3921803"/>
            <a:ext cx="742253" cy="62481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739536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move two of the counters so Rosie has 1 more than Alex and Whitney has 1 less than Alex?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679447" y="2366334"/>
            <a:ext cx="16738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Alex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679447" y="3806053"/>
            <a:ext cx="16738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Rosie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679447" y="5245772"/>
            <a:ext cx="16738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Whitney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8395" y="2076689"/>
            <a:ext cx="3565717" cy="116406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8395" y="3516408"/>
            <a:ext cx="3565717" cy="116406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8395" y="4956127"/>
            <a:ext cx="3565717" cy="1164066"/>
          </a:xfrm>
          <a:prstGeom prst="rect">
            <a:avLst/>
          </a:prstGeom>
        </p:spPr>
      </p:pic>
      <p:sp>
        <p:nvSpPr>
          <p:cNvPr id="24" name="Oval 23"/>
          <p:cNvSpPr/>
          <p:nvPr/>
        </p:nvSpPr>
        <p:spPr>
          <a:xfrm>
            <a:off x="10752634" y="627616"/>
            <a:ext cx="438715" cy="468860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3548630" y="2137292"/>
            <a:ext cx="438715" cy="468860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4254961" y="2131904"/>
            <a:ext cx="438715" cy="468860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3578585" y="2689023"/>
            <a:ext cx="438715" cy="468860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4263671" y="2712053"/>
            <a:ext cx="438715" cy="468860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4961292" y="2126725"/>
            <a:ext cx="438715" cy="468860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4944096" y="2701539"/>
            <a:ext cx="438715" cy="468860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6391980" y="2126725"/>
            <a:ext cx="438715" cy="468860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5667623" y="2128572"/>
            <a:ext cx="438715" cy="468860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3548630" y="3569384"/>
            <a:ext cx="438715" cy="468860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4254961" y="3563996"/>
            <a:ext cx="438715" cy="468860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Oval 34"/>
          <p:cNvSpPr/>
          <p:nvPr/>
        </p:nvSpPr>
        <p:spPr>
          <a:xfrm>
            <a:off x="4961292" y="3558817"/>
            <a:ext cx="438715" cy="468860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6391980" y="3558817"/>
            <a:ext cx="438715" cy="468860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5667623" y="3560664"/>
            <a:ext cx="438715" cy="468860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3548630" y="5021909"/>
            <a:ext cx="438715" cy="468860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4254961" y="5016521"/>
            <a:ext cx="438715" cy="468860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4961292" y="5011342"/>
            <a:ext cx="438715" cy="468860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6391980" y="5011342"/>
            <a:ext cx="438715" cy="468860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5667623" y="5013189"/>
            <a:ext cx="438715" cy="468860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8439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3200" b="1" dirty="0">
                <a:solidFill>
                  <a:prstClr val="black"/>
                </a:solidFill>
                <a:latin typeface="Gill Sans MT" panose="020B0502020104020203" pitchFamily="34" charset="0"/>
              </a:rPr>
              <a:t>Always, Sometimes or Never True?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When finding 1 less than a number, the tens digit of the number stays the same.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1741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 started with this number.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Has Dora shown the correct amount?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know.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7392" y="1977468"/>
            <a:ext cx="1720072" cy="2430295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4128291" y="2948529"/>
            <a:ext cx="4915720" cy="784234"/>
          </a:xfrm>
          <a:prstGeom prst="wedgeRoundRectCallout">
            <a:avLst>
              <a:gd name="adj1" fmla="val -66562"/>
              <a:gd name="adj2" fmla="val 14111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am going to find one more</a:t>
            </a: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.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789" y="1291863"/>
            <a:ext cx="308624" cy="155364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2685" y="1290151"/>
            <a:ext cx="308624" cy="155364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0028" y="1290151"/>
            <a:ext cx="308624" cy="155364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5823" y="736900"/>
            <a:ext cx="308624" cy="155364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5507" y="1304494"/>
            <a:ext cx="308624" cy="155364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004" y="1304494"/>
            <a:ext cx="308624" cy="155364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0331" y="1304494"/>
            <a:ext cx="308624" cy="155364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6074" y="1874469"/>
            <a:ext cx="328094" cy="48575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6210" y="1513723"/>
            <a:ext cx="328094" cy="48575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6152" y="1903532"/>
            <a:ext cx="328094" cy="48575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5141" y="3795218"/>
            <a:ext cx="291327" cy="146657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4076" y="3795219"/>
            <a:ext cx="291327" cy="146657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6206" y="3800777"/>
            <a:ext cx="291327" cy="146657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765" y="3807367"/>
            <a:ext cx="291327" cy="146657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742" y="3811639"/>
            <a:ext cx="291327" cy="146657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4997" y="3807366"/>
            <a:ext cx="291327" cy="146657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4569" y="3808522"/>
            <a:ext cx="291327" cy="146657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629" y="4076661"/>
            <a:ext cx="312487" cy="46264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8955" y="4498981"/>
            <a:ext cx="312487" cy="46264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3665" y="4292010"/>
            <a:ext cx="312487" cy="46264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4141" y="3807366"/>
            <a:ext cx="291327" cy="146657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147" y="1316007"/>
            <a:ext cx="308624" cy="155364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3297" y="854982"/>
            <a:ext cx="305723" cy="452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032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733C0BC-C241-46AF-963C-CBDED36083B0}">
  <ds:schemaRefs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522d4c35-b548-4432-90ae-af4376e1c4b4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1835</TotalTime>
  <Words>1093</Words>
  <Application>Microsoft Office PowerPoint</Application>
  <PresentationFormat>A4 Paper (210x297 mm)</PresentationFormat>
  <Paragraphs>572</Paragraphs>
  <Slides>33</Slides>
  <Notes>32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33</vt:i4>
      </vt:variant>
    </vt:vector>
  </HeadingPairs>
  <TitlesOfParts>
    <vt:vector size="41" baseType="lpstr">
      <vt:lpstr>Arial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84</cp:revision>
  <dcterms:created xsi:type="dcterms:W3CDTF">2019-02-04T08:17:32Z</dcterms:created>
  <dcterms:modified xsi:type="dcterms:W3CDTF">2020-03-18T15:23:30Z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