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8"/>
  </p:notesMasterIdLst>
  <p:sldIdLst>
    <p:sldId id="271" r:id="rId6"/>
    <p:sldId id="451" r:id="rId7"/>
    <p:sldId id="428" r:id="rId8"/>
    <p:sldId id="429" r:id="rId9"/>
    <p:sldId id="430" r:id="rId10"/>
    <p:sldId id="431" r:id="rId11"/>
    <p:sldId id="452" r:id="rId12"/>
    <p:sldId id="453" r:id="rId13"/>
    <p:sldId id="454" r:id="rId14"/>
    <p:sldId id="435" r:id="rId15"/>
    <p:sldId id="455" r:id="rId16"/>
    <p:sldId id="456" r:id="rId17"/>
    <p:sldId id="457" r:id="rId18"/>
    <p:sldId id="458" r:id="rId19"/>
    <p:sldId id="459" r:id="rId20"/>
    <p:sldId id="460" r:id="rId21"/>
    <p:sldId id="461" r:id="rId22"/>
    <p:sldId id="462" r:id="rId23"/>
    <p:sldId id="463" r:id="rId24"/>
    <p:sldId id="464" r:id="rId25"/>
    <p:sldId id="465" r:id="rId26"/>
    <p:sldId id="466" r:id="rId2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9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59" d="100"/>
          <a:sy n="59" d="100"/>
        </p:scale>
        <p:origin x="1518" y="306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2731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016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9647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779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7726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48417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59194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709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402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51480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30624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6584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86129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20010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97564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1319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92156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0052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07395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35188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6917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10266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Block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Time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24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4 children describe their birthdays.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15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                                               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                                        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		  Teddy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work out their birthdays and order them from earliest to latest in the year?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2" y="1209756"/>
            <a:ext cx="1029413" cy="751819"/>
          </a:xfrm>
          <a:prstGeom prst="rect">
            <a:avLst/>
          </a:prstGeom>
        </p:spPr>
      </p:pic>
      <p:sp>
        <p:nvSpPr>
          <p:cNvPr id="16" name="Rounded Rectangular Callout 15"/>
          <p:cNvSpPr/>
          <p:nvPr/>
        </p:nvSpPr>
        <p:spPr>
          <a:xfrm>
            <a:off x="2471197" y="1334511"/>
            <a:ext cx="6286290" cy="894332"/>
          </a:xfrm>
          <a:prstGeom prst="wedgeRoundRectCallout">
            <a:avLst>
              <a:gd name="adj1" fmla="val -59561"/>
              <a:gd name="adj2" fmla="val 10456"/>
              <a:gd name="adj3" fmla="val 16667"/>
            </a:avLst>
          </a:prstGeom>
          <a:solidFill>
            <a:srgbClr val="7030A0">
              <a:alpha val="21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birthday is the first day of the second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month.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828" y="2452540"/>
            <a:ext cx="996846" cy="728034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1782097" y="2502479"/>
            <a:ext cx="5422874" cy="678095"/>
          </a:xfrm>
          <a:prstGeom prst="wedgeRoundRectCallout">
            <a:avLst>
              <a:gd name="adj1" fmla="val 62328"/>
              <a:gd name="adj2" fmla="val 24859"/>
              <a:gd name="adj3" fmla="val 16667"/>
            </a:avLst>
          </a:prstGeom>
          <a:solidFill>
            <a:srgbClr val="7030A0">
              <a:alpha val="21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was born on the 15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of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June.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3243096"/>
            <a:ext cx="996354" cy="1407752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2519895" y="3587226"/>
            <a:ext cx="5380933" cy="915490"/>
          </a:xfrm>
          <a:prstGeom prst="wedgeRoundRectCallout">
            <a:avLst>
              <a:gd name="adj1" fmla="val -60692"/>
              <a:gd name="adj2" fmla="val 22933"/>
              <a:gd name="adj3" fmla="val 16667"/>
            </a:avLst>
          </a:prstGeom>
          <a:solidFill>
            <a:srgbClr val="7030A0">
              <a:alpha val="21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was born on the last day of the year!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76194" y="4236085"/>
            <a:ext cx="969637" cy="1370003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2218403" y="4759305"/>
            <a:ext cx="5097085" cy="678095"/>
          </a:xfrm>
          <a:prstGeom prst="wedgeRoundRectCallout">
            <a:avLst>
              <a:gd name="adj1" fmla="val 61576"/>
              <a:gd name="adj2" fmla="val 19080"/>
              <a:gd name="adj3" fmla="val 16667"/>
            </a:avLst>
          </a:prstGeom>
          <a:solidFill>
            <a:srgbClr val="7030A0">
              <a:alpha val="21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was born two days before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Mo.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130228" y="4236085"/>
            <a:ext cx="755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Eva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976194" y="5227999"/>
            <a:ext cx="968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Dora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026419" y="1785440"/>
            <a:ext cx="755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Mo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30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Whitney asks Rosie and Jack a question.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you agree with? Explain your thinking.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6595" y="1057739"/>
            <a:ext cx="1340833" cy="18944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185" y="2680637"/>
            <a:ext cx="1250513" cy="17668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025" y="4296434"/>
            <a:ext cx="1383203" cy="1010204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679269" y="1511683"/>
            <a:ext cx="6065358" cy="1320013"/>
          </a:xfrm>
          <a:prstGeom prst="wedgeRoundRectCallout">
            <a:avLst>
              <a:gd name="adj1" fmla="val 64436"/>
              <a:gd name="adj2" fmla="val 9141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Some months have 31 days, some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months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have 30 days. How many months have 28 days?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2798480" y="3170084"/>
            <a:ext cx="4354056" cy="787962"/>
          </a:xfrm>
          <a:prstGeom prst="wedgeRoundRectCallout">
            <a:avLst>
              <a:gd name="adj1" fmla="val -66008"/>
              <a:gd name="adj2" fmla="val 29462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Only February has 28 days.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1205304" y="4621229"/>
            <a:ext cx="4395514" cy="678095"/>
          </a:xfrm>
          <a:prstGeom prst="wedgeRoundRectCallout">
            <a:avLst>
              <a:gd name="adj1" fmla="val 60777"/>
              <a:gd name="adj2" fmla="val 8463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Every month has 28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days.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39357" y="3958046"/>
            <a:ext cx="1145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Rosie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67540" y="5264880"/>
            <a:ext cx="1154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Jack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77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Mo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you agree with Mo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3995" y="1858813"/>
            <a:ext cx="1652633" cy="1206979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599507" y="1775638"/>
            <a:ext cx="6021980" cy="1621378"/>
          </a:xfrm>
          <a:prstGeom prst="wedgeRoundRectCallout">
            <a:avLst>
              <a:gd name="adj1" fmla="val -60746"/>
              <a:gd name="adj2" fmla="val 16422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get up at 7 o’clock in the morning and go to bed at 7 o’clock at night. This means I have been awake for a full day.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787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4860" y="736900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In this month, there are no school holidays.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                            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                            		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        Teddy                  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15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you agree with Teddy?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thinking.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Which month could it be?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070589"/>
              </p:ext>
            </p:extLst>
          </p:nvPr>
        </p:nvGraphicFramePr>
        <p:xfrm>
          <a:off x="2885158" y="368079"/>
          <a:ext cx="4135684" cy="26359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0812">
                  <a:extLst>
                    <a:ext uri="{9D8B030D-6E8A-4147-A177-3AD203B41FA5}">
                      <a16:colId xmlns:a16="http://schemas.microsoft.com/office/drawing/2014/main" val="3004787301"/>
                    </a:ext>
                  </a:extLst>
                </a:gridCol>
                <a:gridCol w="590812">
                  <a:extLst>
                    <a:ext uri="{9D8B030D-6E8A-4147-A177-3AD203B41FA5}">
                      <a16:colId xmlns:a16="http://schemas.microsoft.com/office/drawing/2014/main" val="3400934869"/>
                    </a:ext>
                  </a:extLst>
                </a:gridCol>
                <a:gridCol w="590812">
                  <a:extLst>
                    <a:ext uri="{9D8B030D-6E8A-4147-A177-3AD203B41FA5}">
                      <a16:colId xmlns:a16="http://schemas.microsoft.com/office/drawing/2014/main" val="413296236"/>
                    </a:ext>
                  </a:extLst>
                </a:gridCol>
                <a:gridCol w="590812">
                  <a:extLst>
                    <a:ext uri="{9D8B030D-6E8A-4147-A177-3AD203B41FA5}">
                      <a16:colId xmlns:a16="http://schemas.microsoft.com/office/drawing/2014/main" val="133790055"/>
                    </a:ext>
                  </a:extLst>
                </a:gridCol>
                <a:gridCol w="590812">
                  <a:extLst>
                    <a:ext uri="{9D8B030D-6E8A-4147-A177-3AD203B41FA5}">
                      <a16:colId xmlns:a16="http://schemas.microsoft.com/office/drawing/2014/main" val="242190304"/>
                    </a:ext>
                  </a:extLst>
                </a:gridCol>
                <a:gridCol w="590812">
                  <a:extLst>
                    <a:ext uri="{9D8B030D-6E8A-4147-A177-3AD203B41FA5}">
                      <a16:colId xmlns:a16="http://schemas.microsoft.com/office/drawing/2014/main" val="4277681617"/>
                    </a:ext>
                  </a:extLst>
                </a:gridCol>
                <a:gridCol w="590812">
                  <a:extLst>
                    <a:ext uri="{9D8B030D-6E8A-4147-A177-3AD203B41FA5}">
                      <a16:colId xmlns:a16="http://schemas.microsoft.com/office/drawing/2014/main" val="3781765041"/>
                    </a:ext>
                  </a:extLst>
                </a:gridCol>
              </a:tblGrid>
              <a:tr h="53390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Su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Mo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err="1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Tu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We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err="1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Th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Fr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Sa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9336643"/>
                  </a:ext>
                </a:extLst>
              </a:tr>
              <a:tr h="420399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>
                    <a:solidFill>
                      <a:schemeClr val="accent4">
                        <a:lumMod val="20000"/>
                        <a:lumOff val="80000"/>
                        <a:alpha val="7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extLst>
                  <a:ext uri="{0D108BD9-81ED-4DB2-BD59-A6C34878D82A}">
                    <a16:rowId xmlns:a16="http://schemas.microsoft.com/office/drawing/2014/main" val="735589023"/>
                  </a:ext>
                </a:extLst>
              </a:tr>
              <a:tr h="42039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10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11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12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13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extLst>
                  <a:ext uri="{0D108BD9-81ED-4DB2-BD59-A6C34878D82A}">
                    <a16:rowId xmlns:a16="http://schemas.microsoft.com/office/drawing/2014/main" val="3750439945"/>
                  </a:ext>
                </a:extLst>
              </a:tr>
              <a:tr h="42039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14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15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16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17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18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19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20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extLst>
                  <a:ext uri="{0D108BD9-81ED-4DB2-BD59-A6C34878D82A}">
                    <a16:rowId xmlns:a16="http://schemas.microsoft.com/office/drawing/2014/main" val="3191964421"/>
                  </a:ext>
                </a:extLst>
              </a:tr>
              <a:tr h="42039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21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22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23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24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25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26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27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extLst>
                  <a:ext uri="{0D108BD9-81ED-4DB2-BD59-A6C34878D82A}">
                    <a16:rowId xmlns:a16="http://schemas.microsoft.com/office/drawing/2014/main" val="146831041"/>
                  </a:ext>
                </a:extLst>
              </a:tr>
              <a:tr h="42039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28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29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30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Gill Sans MT" panose="020B0502020104020203" pitchFamily="34" charset="0"/>
                        </a:rPr>
                        <a:t>31</a:t>
                      </a:r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>
                    <a:solidFill>
                      <a:schemeClr val="accent4">
                        <a:lumMod val="20000"/>
                        <a:lumOff val="80000"/>
                        <a:alpha val="7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>
                    <a:solidFill>
                      <a:schemeClr val="accent4">
                        <a:lumMod val="20000"/>
                        <a:lumOff val="80000"/>
                        <a:alpha val="7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marL="106781" marR="106781" marT="53391" marB="53391" anchor="ctr">
                    <a:solidFill>
                      <a:schemeClr val="accent4">
                        <a:lumMod val="20000"/>
                        <a:lumOff val="80000"/>
                        <a:alpha val="71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1094240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890" y="3538145"/>
            <a:ext cx="1469244" cy="1073043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1664879" y="3885680"/>
            <a:ext cx="5135005" cy="985581"/>
          </a:xfrm>
          <a:prstGeom prst="wedgeRoundRectCallout">
            <a:avLst>
              <a:gd name="adj1" fmla="val 61119"/>
              <a:gd name="adj2" fmla="val 10859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In this month we have to come to school for 31 days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250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Dora</a:t>
            </a: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</a:t>
            </a:r>
          </a:p>
          <a:p>
            <a:pPr lvl="0">
              <a:defRPr/>
            </a:pPr>
            <a:endParaRPr lang="en-GB" sz="15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15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you agree with?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your thinking.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30" y="2283375"/>
            <a:ext cx="1447021" cy="2044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3367" y="4090141"/>
            <a:ext cx="1620709" cy="118366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889550" y="4462339"/>
            <a:ext cx="6435571" cy="1063330"/>
          </a:xfrm>
          <a:prstGeom prst="wedgeRoundRectCallout">
            <a:avLst>
              <a:gd name="adj1" fmla="val 58781"/>
              <a:gd name="adj2" fmla="val 17283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hour hand is not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quite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pointing to the 3,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so it must be ten to 2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2153451" y="3515316"/>
            <a:ext cx="5599099" cy="678095"/>
          </a:xfrm>
          <a:prstGeom prst="wedgeRoundRectCallout">
            <a:avLst>
              <a:gd name="adj1" fmla="val -56259"/>
              <a:gd name="adj2" fmla="val 5595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clock shows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ten minutes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to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334" y="392325"/>
            <a:ext cx="3096000" cy="309600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 flipV="1">
            <a:off x="4235604" y="1479999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953348" y="1809384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7777973" y="5125278"/>
            <a:ext cx="1084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Amir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cxnSp>
        <p:nvCxnSpPr>
          <p:cNvPr id="28" name="Straight Arrow Connector 27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56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clock has lost its minute hand.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time could it be?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Justify your answer.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811" y="639047"/>
            <a:ext cx="3384000" cy="338400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4732043" y="2326943"/>
            <a:ext cx="242566" cy="58813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904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This clock has lost its hour hand.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time could it be?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855" y="2301323"/>
            <a:ext cx="3384000" cy="3384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3833381" y="3546476"/>
            <a:ext cx="1133474" cy="44684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131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This clock has lost its minute hand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time could it be?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855" y="2301323"/>
            <a:ext cx="3384000" cy="3384000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4959077" y="3999799"/>
            <a:ext cx="678788" cy="12061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3904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51818"/>
              </p:ext>
            </p:extLst>
          </p:nvPr>
        </p:nvGraphicFramePr>
        <p:xfrm>
          <a:off x="491321" y="940272"/>
          <a:ext cx="5936775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1151">
                  <a:extLst>
                    <a:ext uri="{9D8B030D-6E8A-4147-A177-3AD203B41FA5}">
                      <a16:colId xmlns:a16="http://schemas.microsoft.com/office/drawing/2014/main" val="3380871995"/>
                    </a:ext>
                  </a:extLst>
                </a:gridCol>
                <a:gridCol w="1902812">
                  <a:extLst>
                    <a:ext uri="{9D8B030D-6E8A-4147-A177-3AD203B41FA5}">
                      <a16:colId xmlns:a16="http://schemas.microsoft.com/office/drawing/2014/main" val="2743325781"/>
                    </a:ext>
                  </a:extLst>
                </a:gridCol>
                <a:gridCol w="1902812">
                  <a:extLst>
                    <a:ext uri="{9D8B030D-6E8A-4147-A177-3AD203B41FA5}">
                      <a16:colId xmlns:a16="http://schemas.microsoft.com/office/drawing/2014/main" val="659649664"/>
                    </a:ext>
                  </a:extLst>
                </a:gridCol>
              </a:tblGrid>
              <a:tr h="278795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Arrives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Leaves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7013514"/>
                  </a:ext>
                </a:extLst>
              </a:tr>
              <a:tr h="278795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London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5:50 a.m.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6:00 a.m.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4316477"/>
                  </a:ext>
                </a:extLst>
              </a:tr>
              <a:tr h="278795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Edinburgh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8:00 a.m.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8:20 a.m.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0717110"/>
                  </a:ext>
                </a:extLst>
              </a:tr>
              <a:tr h="278795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Manchester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2:33 p.m.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2:45 p.m.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6391226"/>
                  </a:ext>
                </a:extLst>
              </a:tr>
              <a:tr h="278795"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Leeds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7:31 p.m.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7:35 p.m.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0610318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6857431" y="1112287"/>
            <a:ext cx="25731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board shows the times of trains arriving and leaving the train station.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12091327" y="2926294"/>
            <a:ext cx="792160" cy="44209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H="1">
            <a:off x="11773345" y="2926294"/>
            <a:ext cx="317981" cy="4610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Ron’s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watch shows the time he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arrives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at the station.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Which train could he be catching?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how you know.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456" y="3359056"/>
            <a:ext cx="3096000" cy="3096000"/>
          </a:xfrm>
          <a:prstGeom prst="rect">
            <a:avLst/>
          </a:prstGeom>
        </p:spPr>
      </p:pic>
      <p:cxnSp>
        <p:nvCxnSpPr>
          <p:cNvPr id="51" name="Straight Arrow Connector 50"/>
          <p:cNvCxnSpPr/>
          <p:nvPr/>
        </p:nvCxnSpPr>
        <p:spPr>
          <a:xfrm>
            <a:off x="7966457" y="4907057"/>
            <a:ext cx="792160" cy="44209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flipH="1">
            <a:off x="7648475" y="4907057"/>
            <a:ext cx="317981" cy="4610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59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more likely to be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how you know.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Rounded Rectangular Callout 9"/>
          <p:cNvSpPr/>
          <p:nvPr/>
        </p:nvSpPr>
        <p:spPr>
          <a:xfrm>
            <a:off x="3153487" y="1382300"/>
            <a:ext cx="4423013" cy="900000"/>
          </a:xfrm>
          <a:prstGeom prst="wedgeRoundRectCallout">
            <a:avLst>
              <a:gd name="adj1" fmla="val -63703"/>
              <a:gd name="adj2" fmla="val 18814"/>
              <a:gd name="adj3" fmla="val 16667"/>
            </a:avLst>
          </a:prstGeom>
          <a:solidFill>
            <a:srgbClr val="7030A0">
              <a:alpha val="19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slept from 8 p.m. to 8 a.m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463" y="393025"/>
            <a:ext cx="1680278" cy="237407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093814" y="2974322"/>
            <a:ext cx="6482686" cy="1282798"/>
            <a:chOff x="2197290" y="2924894"/>
            <a:chExt cx="6482686" cy="1282798"/>
          </a:xfrm>
        </p:grpSpPr>
        <p:sp>
          <p:nvSpPr>
            <p:cNvPr id="15" name="Rounded Rectangular Callout 14"/>
            <p:cNvSpPr/>
            <p:nvPr/>
          </p:nvSpPr>
          <p:spPr>
            <a:xfrm>
              <a:off x="4256963" y="3116293"/>
              <a:ext cx="4423013" cy="900000"/>
            </a:xfrm>
            <a:prstGeom prst="wedgeRoundRectCallout">
              <a:avLst>
                <a:gd name="adj1" fmla="val -63056"/>
                <a:gd name="adj2" fmla="val 17605"/>
                <a:gd name="adj3" fmla="val 16667"/>
              </a:avLst>
            </a:prstGeom>
            <a:solidFill>
              <a:schemeClr val="accent4">
                <a:alpha val="19000"/>
              </a:schemeClr>
            </a:solidFill>
            <a:ln w="254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rPr>
                <a:t>I slept from 8 a.m. to 8 p.m.</a:t>
              </a: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197290" y="2924894"/>
              <a:ext cx="1523576" cy="1282798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1212375" y="2174004"/>
            <a:ext cx="1286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Dora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12375" y="4151379"/>
            <a:ext cx="1286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Teddy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564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Eva says the clocks are showing the same time of day.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she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how you know.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060191" y="3499500"/>
            <a:ext cx="1713396" cy="1015663"/>
            <a:chOff x="4119580" y="2889934"/>
            <a:chExt cx="1713396" cy="1015663"/>
          </a:xfrm>
        </p:grpSpPr>
        <p:sp>
          <p:nvSpPr>
            <p:cNvPr id="11" name="Rounded Rectangle 10"/>
            <p:cNvSpPr/>
            <p:nvPr/>
          </p:nvSpPr>
          <p:spPr>
            <a:xfrm>
              <a:off x="4119580" y="2943203"/>
              <a:ext cx="1694136" cy="909126"/>
            </a:xfrm>
            <a:prstGeom prst="round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119580" y="2889934"/>
              <a:ext cx="1713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8:20</a:t>
              </a:r>
              <a:endPara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54" y="2487737"/>
            <a:ext cx="3044190" cy="3044190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>
            <a:off x="6705600" y="4007331"/>
            <a:ext cx="850760" cy="5078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6105099" y="4007331"/>
            <a:ext cx="618250" cy="25391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723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Teddy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Prove it.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596818" y="2507674"/>
            <a:ext cx="6712364" cy="1487158"/>
            <a:chOff x="1738909" y="2507674"/>
            <a:chExt cx="6712364" cy="1487158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4470965" y="2507674"/>
              <a:ext cx="3980308" cy="1448375"/>
            </a:xfrm>
            <a:prstGeom prst="wedgeRoundRectCallout">
              <a:avLst>
                <a:gd name="adj1" fmla="val -66581"/>
                <a:gd name="adj2" fmla="val 27667"/>
                <a:gd name="adj3" fmla="val 16667"/>
              </a:avLst>
            </a:prstGeom>
            <a:solidFill>
              <a:schemeClr val="accent6">
                <a:alpha val="20000"/>
              </a:schemeClr>
            </a:solidFill>
            <a:ln w="254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2800">
                  <a:solidFill>
                    <a:prstClr val="black"/>
                  </a:solidFill>
                  <a:latin typeface="Gill Sans MT" panose="020B0502020104020203" pitchFamily="34" charset="0"/>
                </a:rPr>
                <a:t>If the time has an 8 in it, it has to be 8 o’clock.</a:t>
              </a:r>
              <a:endParaRPr lang="en-GB" sz="2800" dirty="0">
                <a:solidFill>
                  <a:prstClr val="black"/>
                </a:solidFill>
                <a:latin typeface="Gill Sans MT" panose="020B0502020104020203" pitchFamily="34" charset="0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738909" y="2507674"/>
              <a:ext cx="1766291" cy="1487158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1676399" y="3956049"/>
            <a:ext cx="1607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Teddy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11328123" y="5504508"/>
            <a:ext cx="1713396" cy="1015663"/>
            <a:chOff x="4119580" y="2889934"/>
            <a:chExt cx="1713396" cy="1015663"/>
          </a:xfrm>
        </p:grpSpPr>
        <p:sp>
          <p:nvSpPr>
            <p:cNvPr id="20" name="Rounded Rectangle 19"/>
            <p:cNvSpPr/>
            <p:nvPr/>
          </p:nvSpPr>
          <p:spPr>
            <a:xfrm>
              <a:off x="4119580" y="2943203"/>
              <a:ext cx="1694136" cy="909126"/>
            </a:xfrm>
            <a:prstGeom prst="round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119580" y="2889934"/>
              <a:ext cx="1713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8:20</a:t>
              </a:r>
              <a:endPara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500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starts playing her piano at 11:30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plays for 45 minutes before having a half an hour break.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then plays for another 15 minutes.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time did she finish?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732" y="1585054"/>
            <a:ext cx="2048086" cy="28924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11328123" y="5504508"/>
            <a:ext cx="1713396" cy="1015663"/>
            <a:chOff x="4119580" y="2889934"/>
            <a:chExt cx="1713396" cy="1015663"/>
          </a:xfrm>
        </p:grpSpPr>
        <p:sp>
          <p:nvSpPr>
            <p:cNvPr id="10" name="Rounded Rectangle 9"/>
            <p:cNvSpPr/>
            <p:nvPr/>
          </p:nvSpPr>
          <p:spPr>
            <a:xfrm>
              <a:off x="4119580" y="2943203"/>
              <a:ext cx="1694136" cy="909126"/>
            </a:xfrm>
            <a:prstGeom prst="round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119580" y="2889934"/>
              <a:ext cx="1713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8:20</a:t>
              </a:r>
              <a:endPara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295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Lunchtime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begins at:		Lunchtime ends at: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15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Teddy and Rosie are working out how long lunchtime lasts for.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15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Whose method is correct?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770" y="1238930"/>
            <a:ext cx="1854954" cy="1854954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2527974" y="2155769"/>
            <a:ext cx="568579" cy="1633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2527974" y="1826585"/>
            <a:ext cx="58053" cy="34551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91919" y="4976814"/>
            <a:ext cx="1286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Teddy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39247" y="4171533"/>
            <a:ext cx="6919918" cy="578882"/>
          </a:xfrm>
          <a:prstGeom prst="wedgeRoundRectCallout">
            <a:avLst>
              <a:gd name="adj1" fmla="val -59045"/>
              <a:gd name="adj2" fmla="val 41805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did three quarters of an hour then added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00229" y="4394542"/>
            <a:ext cx="1312368" cy="18492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19934" y="5029724"/>
            <a:ext cx="5169768" cy="578882"/>
          </a:xfrm>
          <a:prstGeom prst="wedgeRoundRectCallout">
            <a:avLst>
              <a:gd name="adj1" fmla="val 59376"/>
              <a:gd name="adj2" fmla="val 41639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did 1 hour take away 5 minutes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21" y="4019991"/>
            <a:ext cx="1505251" cy="1088620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5201254" y="1658576"/>
            <a:ext cx="1713396" cy="1015663"/>
            <a:chOff x="4119580" y="2889934"/>
            <a:chExt cx="1713396" cy="1015663"/>
          </a:xfrm>
        </p:grpSpPr>
        <p:sp>
          <p:nvSpPr>
            <p:cNvPr id="22" name="Rounded Rectangle 21"/>
            <p:cNvSpPr/>
            <p:nvPr/>
          </p:nvSpPr>
          <p:spPr>
            <a:xfrm>
              <a:off x="4119580" y="2943203"/>
              <a:ext cx="1694136" cy="909126"/>
            </a:xfrm>
            <a:prstGeom prst="round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119580" y="2889934"/>
              <a:ext cx="1713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6000" dirty="0" smtClean="0">
                  <a:solidFill>
                    <a:prstClr val="black"/>
                  </a:solidFill>
                  <a:latin typeface="Gill Sans MT" panose="020B0502020104020203" pitchFamily="34" charset="0"/>
                </a:rPr>
                <a:t>1</a:t>
              </a:r>
              <a:r>
                <a:rPr kumimoji="0" lang="en-GB" sz="6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:10</a:t>
              </a:r>
              <a:endPara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7814897" y="5720567"/>
            <a:ext cx="1286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Rosie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982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Eva and Mo are having a race.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It takes Eva 3 and a half minutes to complete the race.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It takes Mo 3 minutes and 15 seconds.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15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Eva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how you know.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73648" y="2068347"/>
            <a:ext cx="1776591" cy="25090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00589" y="2795066"/>
            <a:ext cx="3331842" cy="1055608"/>
          </a:xfrm>
          <a:prstGeom prst="wedgeRoundRectCallout">
            <a:avLst>
              <a:gd name="adj1" fmla="val -63274"/>
              <a:gd name="adj2" fmla="val 16314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won because I got a higher time.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240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Jack’s school starts at ten to 9 and finishes at quarter past 3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uses the number line to calculate how long the school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day is.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 works out the school day is 5 hours and 35 minutes long.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 is incorrect. 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his mistake.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86858" y="3895700"/>
            <a:ext cx="815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3:15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50791" y="3875780"/>
            <a:ext cx="842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8:50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Curved Down Arrow 6"/>
          <p:cNvSpPr/>
          <p:nvPr/>
        </p:nvSpPr>
        <p:spPr>
          <a:xfrm>
            <a:off x="2794811" y="3463628"/>
            <a:ext cx="1058404" cy="377507"/>
          </a:xfrm>
          <a:prstGeom prst="curvedDownArrow">
            <a:avLst>
              <a:gd name="adj1" fmla="val 29449"/>
              <a:gd name="adj2" fmla="val 65995"/>
              <a:gd name="adj3" fmla="val 272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65748" y="3900172"/>
            <a:ext cx="11315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4:00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38142" y="3897268"/>
            <a:ext cx="824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:00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Curved Down Arrow 9"/>
          <p:cNvSpPr/>
          <p:nvPr/>
        </p:nvSpPr>
        <p:spPr>
          <a:xfrm>
            <a:off x="3853215" y="3480519"/>
            <a:ext cx="1944479" cy="343725"/>
          </a:xfrm>
          <a:prstGeom prst="curvedDownArrow">
            <a:avLst>
              <a:gd name="adj1" fmla="val 29449"/>
              <a:gd name="adj2" fmla="val 65995"/>
              <a:gd name="adj3" fmla="val 272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Curved Down Arrow 10"/>
          <p:cNvSpPr/>
          <p:nvPr/>
        </p:nvSpPr>
        <p:spPr>
          <a:xfrm>
            <a:off x="5898932" y="3476998"/>
            <a:ext cx="1350464" cy="350767"/>
          </a:xfrm>
          <a:prstGeom prst="curvedDownArrow">
            <a:avLst>
              <a:gd name="adj1" fmla="val 29449"/>
              <a:gd name="adj2" fmla="val 65995"/>
              <a:gd name="adj3" fmla="val 272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13991" y="2970581"/>
            <a:ext cx="1318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45 </a:t>
            </a:r>
            <a:r>
              <a:rPr kumimoji="0" lang="en-GB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mins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36408" y="2946244"/>
            <a:ext cx="1457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hours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97694" y="2923061"/>
            <a:ext cx="1323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50 </a:t>
            </a:r>
            <a:r>
              <a:rPr kumimoji="0" lang="en-GB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mins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15" name="Straight Arrow Connector 14"/>
          <p:cNvCxnSpPr>
            <a:stCxn id="4" idx="0"/>
            <a:endCxn id="6" idx="0"/>
          </p:cNvCxnSpPr>
          <p:nvPr/>
        </p:nvCxnSpPr>
        <p:spPr>
          <a:xfrm flipV="1">
            <a:off x="2794812" y="3875780"/>
            <a:ext cx="4377225" cy="19920"/>
          </a:xfrm>
          <a:prstGeom prst="straightConnector1">
            <a:avLst/>
          </a:prstGeom>
          <a:ln w="28575">
            <a:headEnd type="diamond" w="med" len="med"/>
            <a:tailEnd type="diamond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392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School ends in 45 minutes. What time will it be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Amir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Whitney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/>
        </p:nvGrpSpPr>
        <p:grpSpPr>
          <a:xfrm>
            <a:off x="11328123" y="5504508"/>
            <a:ext cx="1713396" cy="1015663"/>
            <a:chOff x="4119580" y="2889934"/>
            <a:chExt cx="1713396" cy="1015663"/>
          </a:xfrm>
        </p:grpSpPr>
        <p:sp>
          <p:nvSpPr>
            <p:cNvPr id="9" name="Rounded Rectangle 8"/>
            <p:cNvSpPr/>
            <p:nvPr/>
          </p:nvSpPr>
          <p:spPr>
            <a:xfrm>
              <a:off x="4119580" y="2943203"/>
              <a:ext cx="1694136" cy="909126"/>
            </a:xfrm>
            <a:prstGeom prst="round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119580" y="2889934"/>
              <a:ext cx="17133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8:20</a:t>
              </a:r>
              <a:endPara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628" y="1062787"/>
            <a:ext cx="3239205" cy="3214852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H="1">
            <a:off x="7020163" y="2670212"/>
            <a:ext cx="856467" cy="498983"/>
          </a:xfrm>
          <a:prstGeom prst="straightConnector1">
            <a:avLst/>
          </a:prstGeom>
          <a:ln w="38100">
            <a:solidFill>
              <a:schemeClr val="tx1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7876629" y="2604465"/>
            <a:ext cx="553951" cy="65748"/>
          </a:xfrm>
          <a:prstGeom prst="straightConnector1">
            <a:avLst/>
          </a:prstGeom>
          <a:ln w="38100">
            <a:solidFill>
              <a:schemeClr val="tx1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865440" y="1393210"/>
            <a:ext cx="3101058" cy="2009061"/>
          </a:xfrm>
          <a:prstGeom prst="wedgeRoundRectCallout">
            <a:avLst>
              <a:gd name="adj1" fmla="val -66535"/>
              <a:gd name="adj2" fmla="val 25444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It’s 20 minutes to 3 o’clock, so school finishes at 3:25 p.m.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06642" y="4189337"/>
            <a:ext cx="3176172" cy="569911"/>
          </a:xfrm>
          <a:prstGeom prst="wedgeRoundRectCallout">
            <a:avLst>
              <a:gd name="adj1" fmla="val -67575"/>
              <a:gd name="adj2" fmla="val 9883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School ends at 2:85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7781" y="2066167"/>
            <a:ext cx="1642463" cy="120809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743" y="3274259"/>
            <a:ext cx="1693804" cy="2390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86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Tommy is halfway through watching his favourite TV programme. He looks at his watch and it shows this time.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show is less than 1 hour long.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could the start and end time be?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different start and end times can you find?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326" y="1378293"/>
            <a:ext cx="3096000" cy="309600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11141501" y="4684737"/>
            <a:ext cx="730731" cy="4603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12488554" y="4944867"/>
            <a:ext cx="552965" cy="1309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975240" y="2363835"/>
            <a:ext cx="1982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15:45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915486" y="2428385"/>
            <a:ext cx="2102323" cy="995815"/>
          </a:xfrm>
          <a:prstGeom prst="roundRect">
            <a:avLst/>
          </a:prstGeom>
          <a:noFill/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247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takes 153 seconds to skip around the playground.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		Jack takes 2 minutes 23 seconds.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is the quickest?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how you know.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603" y="1123160"/>
            <a:ext cx="1616641" cy="19501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32" y="1880465"/>
            <a:ext cx="1592904" cy="195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89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240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3 minutes 5 seconds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  <a:cs typeface="Bariol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190 seconds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4 minutes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  <a:cs typeface="Bariol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204 seconds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170 seconds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  <a:cs typeface="Bariol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2 minutes 50 seconds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24096"/>
              </a:xfrm>
              <a:prstGeom prst="rect">
                <a:avLst/>
              </a:prstGeom>
              <a:blipFill>
                <a:blip r:embed="rId3"/>
                <a:stretch>
                  <a:fillRect l="-2725" t="-2946" b="-36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5990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Dora works out how many seconds there are in 4 minutes 15 seconds.</a:t>
            </a:r>
          </a:p>
          <a:p>
            <a:pPr lvl="0">
              <a:defRPr/>
            </a:pPr>
            <a:endParaRPr lang="en-GB" sz="15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She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15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Dexter uses a bar model to help him.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		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is correct?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2522178" y="1860058"/>
            <a:ext cx="4888940" cy="771971"/>
          </a:xfrm>
          <a:prstGeom prst="wedgeRoundRectCallout">
            <a:avLst>
              <a:gd name="adj1" fmla="val 58732"/>
              <a:gd name="adj2" fmla="val 37633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That’s easy, it is 415 seconds.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2181213" y="4854889"/>
            <a:ext cx="5355991" cy="1077730"/>
          </a:xfrm>
          <a:prstGeom prst="wedgeRoundRectCallout">
            <a:avLst>
              <a:gd name="adj1" fmla="val 63190"/>
              <a:gd name="adj2" fmla="val 20013"/>
              <a:gd name="adj3" fmla="val 16667"/>
            </a:avLst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Each minute has 60 seconds. So it’s 4 lots of 60 plus 15.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6452" y="4597295"/>
            <a:ext cx="1616504" cy="1115910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502016"/>
              </p:ext>
            </p:extLst>
          </p:nvPr>
        </p:nvGraphicFramePr>
        <p:xfrm>
          <a:off x="1792761" y="4114996"/>
          <a:ext cx="6087916" cy="4887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7583">
                  <a:extLst>
                    <a:ext uri="{9D8B030D-6E8A-4147-A177-3AD203B41FA5}">
                      <a16:colId xmlns:a16="http://schemas.microsoft.com/office/drawing/2014/main" val="2761389773"/>
                    </a:ext>
                  </a:extLst>
                </a:gridCol>
                <a:gridCol w="1217583">
                  <a:extLst>
                    <a:ext uri="{9D8B030D-6E8A-4147-A177-3AD203B41FA5}">
                      <a16:colId xmlns:a16="http://schemas.microsoft.com/office/drawing/2014/main" val="3786823924"/>
                    </a:ext>
                  </a:extLst>
                </a:gridCol>
                <a:gridCol w="1217583">
                  <a:extLst>
                    <a:ext uri="{9D8B030D-6E8A-4147-A177-3AD203B41FA5}">
                      <a16:colId xmlns:a16="http://schemas.microsoft.com/office/drawing/2014/main" val="2674452355"/>
                    </a:ext>
                  </a:extLst>
                </a:gridCol>
                <a:gridCol w="1217583">
                  <a:extLst>
                    <a:ext uri="{9D8B030D-6E8A-4147-A177-3AD203B41FA5}">
                      <a16:colId xmlns:a16="http://schemas.microsoft.com/office/drawing/2014/main" val="748564484"/>
                    </a:ext>
                  </a:extLst>
                </a:gridCol>
                <a:gridCol w="304396">
                  <a:extLst>
                    <a:ext uri="{9D8B030D-6E8A-4147-A177-3AD203B41FA5}">
                      <a16:colId xmlns:a16="http://schemas.microsoft.com/office/drawing/2014/main" val="2409821817"/>
                    </a:ext>
                  </a:extLst>
                </a:gridCol>
                <a:gridCol w="304396">
                  <a:extLst>
                    <a:ext uri="{9D8B030D-6E8A-4147-A177-3AD203B41FA5}">
                      <a16:colId xmlns:a16="http://schemas.microsoft.com/office/drawing/2014/main" val="68258230"/>
                    </a:ext>
                  </a:extLst>
                </a:gridCol>
                <a:gridCol w="304396">
                  <a:extLst>
                    <a:ext uri="{9D8B030D-6E8A-4147-A177-3AD203B41FA5}">
                      <a16:colId xmlns:a16="http://schemas.microsoft.com/office/drawing/2014/main" val="3878459153"/>
                    </a:ext>
                  </a:extLst>
                </a:gridCol>
                <a:gridCol w="304396">
                  <a:extLst>
                    <a:ext uri="{9D8B030D-6E8A-4147-A177-3AD203B41FA5}">
                      <a16:colId xmlns:a16="http://schemas.microsoft.com/office/drawing/2014/main" val="2198035574"/>
                    </a:ext>
                  </a:extLst>
                </a:gridCol>
              </a:tblGrid>
              <a:tr h="48874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2346975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895825" y="3339530"/>
            <a:ext cx="3089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4 minutes 15 seconds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21200" y="4135860"/>
            <a:ext cx="706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60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61817" y="4135860"/>
            <a:ext cx="706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60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83451" y="4135860"/>
            <a:ext cx="706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60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05085" y="4135860"/>
            <a:ext cx="706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60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36334" y="4181438"/>
            <a:ext cx="7065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Gill Sans MT" panose="020B0502020104020203" pitchFamily="34" charset="0"/>
              </a:rPr>
              <a:t>15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7" name="Left Brace 16"/>
          <p:cNvSpPr/>
          <p:nvPr/>
        </p:nvSpPr>
        <p:spPr>
          <a:xfrm rot="5400000">
            <a:off x="4300831" y="1369554"/>
            <a:ext cx="151293" cy="5167439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6452" y="1201975"/>
            <a:ext cx="1379181" cy="194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56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purl.org/dc/dcmitype/"/>
    <ds:schemaRef ds:uri="522d4c35-b548-4432-90ae-af4376e1c4b4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2319</TotalTime>
  <Words>837</Words>
  <Application>Microsoft Office PowerPoint</Application>
  <PresentationFormat>A4 Paper (210x297 mm)</PresentationFormat>
  <Paragraphs>360</Paragraphs>
  <Slides>22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104</cp:revision>
  <dcterms:created xsi:type="dcterms:W3CDTF">2019-02-04T08:17:32Z</dcterms:created>
  <dcterms:modified xsi:type="dcterms:W3CDTF">2020-03-18T11:40:58Z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