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53"/>
  </p:notesMasterIdLst>
  <p:sldIdLst>
    <p:sldId id="271" r:id="rId6"/>
    <p:sldId id="410" r:id="rId7"/>
    <p:sldId id="411" r:id="rId8"/>
    <p:sldId id="412" r:id="rId9"/>
    <p:sldId id="413" r:id="rId10"/>
    <p:sldId id="414" r:id="rId11"/>
    <p:sldId id="455" r:id="rId12"/>
    <p:sldId id="416" r:id="rId13"/>
    <p:sldId id="415" r:id="rId14"/>
    <p:sldId id="417" r:id="rId15"/>
    <p:sldId id="418" r:id="rId16"/>
    <p:sldId id="419" r:id="rId17"/>
    <p:sldId id="420" r:id="rId18"/>
    <p:sldId id="421" r:id="rId19"/>
    <p:sldId id="422" r:id="rId20"/>
    <p:sldId id="423" r:id="rId21"/>
    <p:sldId id="424" r:id="rId22"/>
    <p:sldId id="425" r:id="rId23"/>
    <p:sldId id="426" r:id="rId24"/>
    <p:sldId id="427" r:id="rId25"/>
    <p:sldId id="428" r:id="rId26"/>
    <p:sldId id="429" r:id="rId27"/>
    <p:sldId id="430" r:id="rId28"/>
    <p:sldId id="431" r:id="rId29"/>
    <p:sldId id="432" r:id="rId30"/>
    <p:sldId id="433" r:id="rId31"/>
    <p:sldId id="434" r:id="rId32"/>
    <p:sldId id="435" r:id="rId33"/>
    <p:sldId id="436" r:id="rId34"/>
    <p:sldId id="437" r:id="rId35"/>
    <p:sldId id="438" r:id="rId36"/>
    <p:sldId id="439" r:id="rId37"/>
    <p:sldId id="440" r:id="rId38"/>
    <p:sldId id="441" r:id="rId39"/>
    <p:sldId id="442" r:id="rId40"/>
    <p:sldId id="443" r:id="rId41"/>
    <p:sldId id="444" r:id="rId42"/>
    <p:sldId id="445" r:id="rId43"/>
    <p:sldId id="446" r:id="rId44"/>
    <p:sldId id="447" r:id="rId45"/>
    <p:sldId id="448" r:id="rId46"/>
    <p:sldId id="449" r:id="rId47"/>
    <p:sldId id="450" r:id="rId48"/>
    <p:sldId id="451" r:id="rId49"/>
    <p:sldId id="452" r:id="rId50"/>
    <p:sldId id="453" r:id="rId51"/>
    <p:sldId id="454" r:id="rId5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5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theme" Target="theme/theme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tableStyles" Target="tableStyles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9443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776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7699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0443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5635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9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0426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0460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5445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0096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1279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8066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6364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2383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6581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112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191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0666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0610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3902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240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7127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2203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5831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49936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99951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3244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98512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99961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58368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95586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74538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03658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06365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53186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16474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6587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21176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06112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20044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53993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7918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73681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07098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946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13.png"/><Relationship Id="rId3" Type="http://schemas.openxmlformats.org/officeDocument/2006/relationships/image" Target="../media/image140.png"/><Relationship Id="rId7" Type="http://schemas.openxmlformats.org/officeDocument/2006/relationships/image" Target="../media/image1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8.png"/><Relationship Id="rId5" Type="http://schemas.openxmlformats.org/officeDocument/2006/relationships/image" Target="../media/image15.png"/><Relationship Id="rId10" Type="http://schemas.openxmlformats.org/officeDocument/2006/relationships/image" Target="../media/image11.png"/><Relationship Id="rId4" Type="http://schemas.openxmlformats.org/officeDocument/2006/relationships/image" Target="../media/image7.png"/><Relationship Id="rId9" Type="http://schemas.openxmlformats.org/officeDocument/2006/relationships/image" Target="../media/image10.png"/><Relationship Id="rId1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13.png"/><Relationship Id="rId3" Type="http://schemas.openxmlformats.org/officeDocument/2006/relationships/image" Target="../media/image180.png"/><Relationship Id="rId7" Type="http://schemas.openxmlformats.org/officeDocument/2006/relationships/image" Target="../media/image15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8.png"/><Relationship Id="rId5" Type="http://schemas.openxmlformats.org/officeDocument/2006/relationships/image" Target="../media/image20.png"/><Relationship Id="rId10" Type="http://schemas.openxmlformats.org/officeDocument/2006/relationships/image" Target="../media/image11.png"/><Relationship Id="rId4" Type="http://schemas.openxmlformats.org/officeDocument/2006/relationships/image" Target="../media/image19.png"/><Relationship Id="rId9" Type="http://schemas.openxmlformats.org/officeDocument/2006/relationships/image" Target="../media/image10.png"/><Relationship Id="rId1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35.png"/><Relationship Id="rId9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2.png"/><Relationship Id="rId7" Type="http://schemas.openxmlformats.org/officeDocument/2006/relationships/image" Target="../media/image10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11" Type="http://schemas.openxmlformats.org/officeDocument/2006/relationships/image" Target="../media/image13.png"/><Relationship Id="rId5" Type="http://schemas.openxmlformats.org/officeDocument/2006/relationships/image" Target="../media/image44.png"/><Relationship Id="rId10" Type="http://schemas.openxmlformats.org/officeDocument/2006/relationships/image" Target="../media/image12.png"/><Relationship Id="rId4" Type="http://schemas.openxmlformats.org/officeDocument/2006/relationships/image" Target="../media/image43.png"/><Relationship Id="rId9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9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0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46.png"/><Relationship Id="rId10" Type="http://schemas.openxmlformats.org/officeDocument/2006/relationships/image" Target="../media/image13.png"/><Relationship Id="rId4" Type="http://schemas.openxmlformats.org/officeDocument/2006/relationships/image" Target="../media/image450.png"/><Relationship Id="rId9" Type="http://schemas.openxmlformats.org/officeDocument/2006/relationships/image" Target="../media/image1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8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51.png"/><Relationship Id="rId10" Type="http://schemas.openxmlformats.org/officeDocument/2006/relationships/image" Target="../media/image13.png"/><Relationship Id="rId4" Type="http://schemas.openxmlformats.org/officeDocument/2006/relationships/image" Target="../media/image54.png"/><Relationship Id="rId9" Type="http://schemas.openxmlformats.org/officeDocument/2006/relationships/image" Target="../media/image1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60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10" Type="http://schemas.openxmlformats.org/officeDocument/2006/relationships/image" Target="../media/image62.png"/><Relationship Id="rId4" Type="http://schemas.openxmlformats.org/officeDocument/2006/relationships/image" Target="../media/image52.png"/><Relationship Id="rId9" Type="http://schemas.openxmlformats.org/officeDocument/2006/relationships/image" Target="../media/image6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2.pn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6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image" Target="../media/image67.png"/><Relationship Id="rId9" Type="http://schemas.openxmlformats.org/officeDocument/2006/relationships/image" Target="../media/image1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2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Addition &amp; Subtraction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2467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GB" sz="2800" u="sng" dirty="0">
                    <a:latin typeface="Gill Sans MT" panose="020B0502020104020203" pitchFamily="34" charset="0"/>
                  </a:rPr>
                  <a:t>	</a:t>
                </a:r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:r>
                  <a:rPr lang="en-GB" sz="2800" u="sng" dirty="0">
                    <a:latin typeface="Gill Sans MT" panose="020B0502020104020203" pitchFamily="34" charset="0"/>
                  </a:rPr>
                  <a:t>	    </a:t>
                </a:r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800</a:t>
                </a:r>
              </a:p>
              <a:p>
                <a:pPr lvl="0" algn="ctr">
                  <a:defRPr/>
                </a:pPr>
                <a:endParaRPr lang="en-GB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latin typeface="Gill Sans MT" panose="020B0502020104020203" pitchFamily="34" charset="0"/>
                  </a:rPr>
                  <a:t>Each of the missing numbers are multiples of 100</a:t>
                </a:r>
              </a:p>
              <a:p>
                <a:pPr lvl="0" algn="ctr">
                  <a:defRPr/>
                </a:pPr>
                <a:endParaRPr lang="en-GB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latin typeface="Gill Sans MT" panose="020B0502020104020203" pitchFamily="34" charset="0"/>
                  </a:rPr>
                  <a:t>Find all the possible missing numbers.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246769"/>
              </a:xfrm>
              <a:prstGeom prst="rect">
                <a:avLst/>
              </a:prstGeom>
              <a:blipFill>
                <a:blip r:embed="rId3"/>
                <a:stretch>
                  <a:fillRect l="-1590" t="-2989" b="-67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0625" y="4233176"/>
            <a:ext cx="1238735" cy="12417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557" y="4169098"/>
            <a:ext cx="1404485" cy="1369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latin typeface="Gill Sans MT" panose="020B0502020104020203" pitchFamily="34" charset="0"/>
                  </a:rPr>
                  <a:t>If I know 700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500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200, what else do I know?</a:t>
                </a:r>
              </a:p>
              <a:p>
                <a:pPr lvl="0">
                  <a:defRPr/>
                </a:pPr>
                <a:endParaRPr lang="en-GB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latin typeface="Gill Sans MT" panose="020B0502020104020203" pitchFamily="34" charset="0"/>
                  </a:rPr>
                  <a:t>Show me using concrete and pictorial representations.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384995"/>
              </a:xfrm>
              <a:prstGeom prst="rect">
                <a:avLst/>
              </a:prstGeom>
              <a:blipFill>
                <a:blip r:embed="rId3"/>
                <a:stretch>
                  <a:fillRect l="-1590" t="-4846" r="-1968" b="-1145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89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Odd One Out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is the odd one out?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 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 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1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        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2725" t="-19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8628" y="3340404"/>
            <a:ext cx="692330" cy="69400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1051" y="3340428"/>
            <a:ext cx="692330" cy="69400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9546" y="3340404"/>
            <a:ext cx="692330" cy="69400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0690" y="3340404"/>
            <a:ext cx="692330" cy="69400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1834" y="3340404"/>
            <a:ext cx="692330" cy="69400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1699" y="3340404"/>
            <a:ext cx="692330" cy="69400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1564" y="3340404"/>
            <a:ext cx="692330" cy="69400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8270" y="3340404"/>
            <a:ext cx="692330" cy="69400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4976" y="3340404"/>
            <a:ext cx="692330" cy="69400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8628" y="4655398"/>
            <a:ext cx="692330" cy="69400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1051" y="4655398"/>
            <a:ext cx="692330" cy="69400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9546" y="4655398"/>
            <a:ext cx="692330" cy="69400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0690" y="4655398"/>
            <a:ext cx="692330" cy="69400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1834" y="4655398"/>
            <a:ext cx="692330" cy="69400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1699" y="4655398"/>
            <a:ext cx="692330" cy="69400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1564" y="4655398"/>
            <a:ext cx="692330" cy="69400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8270" y="4655398"/>
            <a:ext cx="692330" cy="69400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8628" y="5781461"/>
            <a:ext cx="692330" cy="69400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1051" y="5798017"/>
            <a:ext cx="692330" cy="69400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3474" y="5798017"/>
            <a:ext cx="692330" cy="69400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0690" y="5798017"/>
            <a:ext cx="692330" cy="69400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1834" y="5798017"/>
            <a:ext cx="692330" cy="69400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7385" y="5798017"/>
            <a:ext cx="692330" cy="69400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2936" y="5803495"/>
            <a:ext cx="692330" cy="69400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8270" y="5798017"/>
            <a:ext cx="692330" cy="69400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437" y="1207534"/>
            <a:ext cx="1404485" cy="1369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15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added or subtracted ones to get this answer.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could her calculation have been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 starting numbers are between and include 340 and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350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Did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use a strategy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see a pattern?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1522567"/>
              </p:ext>
            </p:extLst>
          </p:nvPr>
        </p:nvGraphicFramePr>
        <p:xfrm>
          <a:off x="2238960" y="1796138"/>
          <a:ext cx="5526621" cy="1907177"/>
        </p:xfrm>
        <a:graphic>
          <a:graphicData uri="http://schemas.openxmlformats.org/drawingml/2006/table">
            <a:tbl>
              <a:tblPr firstRow="1" bandRow="1"/>
              <a:tblGrid>
                <a:gridCol w="1842207">
                  <a:extLst>
                    <a:ext uri="{9D8B030D-6E8A-4147-A177-3AD203B41FA5}">
                      <a16:colId xmlns:a16="http://schemas.microsoft.com/office/drawing/2014/main" val="728712568"/>
                    </a:ext>
                  </a:extLst>
                </a:gridCol>
                <a:gridCol w="1842207">
                  <a:extLst>
                    <a:ext uri="{9D8B030D-6E8A-4147-A177-3AD203B41FA5}">
                      <a16:colId xmlns:a16="http://schemas.microsoft.com/office/drawing/2014/main" val="843696133"/>
                    </a:ext>
                  </a:extLst>
                </a:gridCol>
                <a:gridCol w="1842207">
                  <a:extLst>
                    <a:ext uri="{9D8B030D-6E8A-4147-A177-3AD203B41FA5}">
                      <a16:colId xmlns:a16="http://schemas.microsoft.com/office/drawing/2014/main" val="686983821"/>
                    </a:ext>
                  </a:extLst>
                </a:gridCol>
              </a:tblGrid>
              <a:tr h="6833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Hundreds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759042"/>
                  </a:ext>
                </a:extLst>
              </a:tr>
              <a:tr h="122386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4826528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2754495" y="2886888"/>
            <a:ext cx="271057" cy="274321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3091162" y="2886887"/>
            <a:ext cx="271057" cy="274321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3427829" y="2886886"/>
            <a:ext cx="271057" cy="274321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4804584" y="2749725"/>
            <a:ext cx="271057" cy="274321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253252" y="2749725"/>
            <a:ext cx="271057" cy="274321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533527" y="3187336"/>
            <a:ext cx="271057" cy="274321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032365" y="3187336"/>
            <a:ext cx="271057" cy="274321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6581705" y="2749725"/>
            <a:ext cx="271057" cy="274321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936085" y="3200391"/>
            <a:ext cx="271057" cy="274321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0467909" y="5711121"/>
            <a:ext cx="271057" cy="274321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89209"/>
            <a:ext cx="1159746" cy="113118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380672"/>
            <a:ext cx="1159746" cy="113118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572134"/>
            <a:ext cx="1159746" cy="113118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9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9703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image does not represent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339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970318"/>
              </a:xfrm>
              <a:prstGeom prst="rect">
                <a:avLst/>
              </a:prstGeom>
              <a:blipFill>
                <a:blip r:embed="rId3"/>
                <a:stretch>
                  <a:fillRect l="-1590" t="-16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1966" y="3535864"/>
            <a:ext cx="901335" cy="9035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754" y="3554887"/>
            <a:ext cx="193471" cy="8844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3301" y="3535864"/>
            <a:ext cx="901335" cy="9035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4636" y="3535864"/>
            <a:ext cx="901335" cy="9035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632" y="3554887"/>
            <a:ext cx="175702" cy="8844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529" y="3554887"/>
            <a:ext cx="175702" cy="884497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1483175" y="2117395"/>
            <a:ext cx="7082526" cy="1019273"/>
            <a:chOff x="347273" y="3115723"/>
            <a:chExt cx="10130852" cy="1457969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4125" y="3115723"/>
              <a:ext cx="9144000" cy="1457969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47273" y="3115723"/>
              <a:ext cx="9144000" cy="1457969"/>
            </a:xfrm>
            <a:prstGeom prst="rect">
              <a:avLst/>
            </a:prstGeom>
          </p:spPr>
        </p:pic>
      </p:grpSp>
      <p:sp>
        <p:nvSpPr>
          <p:cNvPr id="40" name="TextBox 39"/>
          <p:cNvSpPr txBox="1"/>
          <p:nvPr/>
        </p:nvSpPr>
        <p:spPr>
          <a:xfrm>
            <a:off x="1736446" y="2736710"/>
            <a:ext cx="1526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330</a:t>
            </a:r>
            <a:endParaRPr lang="en-GB" sz="2800" dirty="0"/>
          </a:p>
        </p:txBody>
      </p:sp>
      <p:sp>
        <p:nvSpPr>
          <p:cNvPr id="41" name="TextBox 40"/>
          <p:cNvSpPr txBox="1"/>
          <p:nvPr/>
        </p:nvSpPr>
        <p:spPr>
          <a:xfrm>
            <a:off x="6786156" y="2753403"/>
            <a:ext cx="1526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340</a:t>
            </a:r>
            <a:endParaRPr lang="en-GB" sz="2800" dirty="0"/>
          </a:p>
        </p:txBody>
      </p:sp>
      <p:sp>
        <p:nvSpPr>
          <p:cNvPr id="3" name="Right Bracket 2"/>
          <p:cNvSpPr/>
          <p:nvPr/>
        </p:nvSpPr>
        <p:spPr>
          <a:xfrm rot="16200000">
            <a:off x="5319552" y="118947"/>
            <a:ext cx="402839" cy="4052486"/>
          </a:xfrm>
          <a:prstGeom prst="rightBracket">
            <a:avLst>
              <a:gd name="adj" fmla="val 10997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086" y="3570054"/>
            <a:ext cx="212156" cy="31410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2766" y="3582964"/>
            <a:ext cx="212156" cy="31410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098" y="3582964"/>
            <a:ext cx="212156" cy="31410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562" y="3832682"/>
            <a:ext cx="212156" cy="31410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242" y="3845592"/>
            <a:ext cx="212156" cy="31410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574" y="3845592"/>
            <a:ext cx="212156" cy="31410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038" y="4097485"/>
            <a:ext cx="212156" cy="31410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718" y="4110395"/>
            <a:ext cx="212156" cy="314101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 flipV="1">
            <a:off x="4562884" y="3625485"/>
            <a:ext cx="273838" cy="19521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4779567" y="3635771"/>
            <a:ext cx="273838" cy="19521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5028730" y="3633360"/>
            <a:ext cx="273838" cy="19521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4548455" y="3882225"/>
            <a:ext cx="273838" cy="19521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4781870" y="3895072"/>
            <a:ext cx="273838" cy="19521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5014808" y="3881279"/>
            <a:ext cx="273838" cy="19521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4561024" y="4155729"/>
            <a:ext cx="273838" cy="19521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4807434" y="4145046"/>
            <a:ext cx="273838" cy="19521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9" name="Picture 4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98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thinks the chart shows 456 – 4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630387"/>
              </p:ext>
            </p:extLst>
          </p:nvPr>
        </p:nvGraphicFramePr>
        <p:xfrm>
          <a:off x="1419369" y="1771068"/>
          <a:ext cx="5841240" cy="23903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47080">
                  <a:extLst>
                    <a:ext uri="{9D8B030D-6E8A-4147-A177-3AD203B41FA5}">
                      <a16:colId xmlns:a16="http://schemas.microsoft.com/office/drawing/2014/main" val="728712568"/>
                    </a:ext>
                  </a:extLst>
                </a:gridCol>
                <a:gridCol w="1947080">
                  <a:extLst>
                    <a:ext uri="{9D8B030D-6E8A-4147-A177-3AD203B41FA5}">
                      <a16:colId xmlns:a16="http://schemas.microsoft.com/office/drawing/2014/main" val="843696133"/>
                    </a:ext>
                  </a:extLst>
                </a:gridCol>
                <a:gridCol w="1947080">
                  <a:extLst>
                    <a:ext uri="{9D8B030D-6E8A-4147-A177-3AD203B41FA5}">
                      <a16:colId xmlns:a16="http://schemas.microsoft.com/office/drawing/2014/main" val="686983821"/>
                    </a:ext>
                  </a:extLst>
                </a:gridCol>
              </a:tblGrid>
              <a:tr h="77966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Hundreds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Tens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Ones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759042"/>
                  </a:ext>
                </a:extLst>
              </a:tr>
              <a:tr h="1610716">
                <a:tc>
                  <a:txBody>
                    <a:bodyPr/>
                    <a:lstStyle/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1400" dirty="0" smtClean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4826528"/>
                  </a:ext>
                </a:extLst>
              </a:tr>
            </a:tbl>
          </a:graphicData>
        </a:graphic>
      </p:graphicFrame>
      <p:sp>
        <p:nvSpPr>
          <p:cNvPr id="38" name="Oval 37"/>
          <p:cNvSpPr/>
          <p:nvPr/>
        </p:nvSpPr>
        <p:spPr>
          <a:xfrm>
            <a:off x="2037746" y="2767645"/>
            <a:ext cx="332229" cy="33011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2489751" y="2767645"/>
            <a:ext cx="332229" cy="33011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2037745" y="3340816"/>
            <a:ext cx="332229" cy="33011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2489750" y="3340816"/>
            <a:ext cx="332229" cy="33011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3920471" y="2709970"/>
            <a:ext cx="332229" cy="33011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4428653" y="2709970"/>
            <a:ext cx="332229" cy="33011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3924104" y="3241813"/>
            <a:ext cx="332229" cy="33011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428653" y="3241814"/>
            <a:ext cx="332229" cy="33011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4212609" y="3706547"/>
            <a:ext cx="332229" cy="33011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5927494" y="2795883"/>
            <a:ext cx="332229" cy="33011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6360838" y="2795882"/>
            <a:ext cx="332229" cy="33011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5933781" y="3247527"/>
            <a:ext cx="332229" cy="33011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6385786" y="3247527"/>
            <a:ext cx="332229" cy="33011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5935822" y="3706547"/>
            <a:ext cx="332229" cy="33011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6360838" y="3670933"/>
            <a:ext cx="332229" cy="33011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54" name="Straight Connector 53"/>
          <p:cNvCxnSpPr/>
          <p:nvPr/>
        </p:nvCxnSpPr>
        <p:spPr>
          <a:xfrm flipV="1">
            <a:off x="3892545" y="2680896"/>
            <a:ext cx="291020" cy="38826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4431367" y="2680896"/>
            <a:ext cx="291020" cy="38826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3914501" y="3224994"/>
            <a:ext cx="291020" cy="38826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4437557" y="3224994"/>
            <a:ext cx="291020" cy="38826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Oval 57"/>
          <p:cNvSpPr/>
          <p:nvPr/>
        </p:nvSpPr>
        <p:spPr>
          <a:xfrm>
            <a:off x="10256671" y="5595193"/>
            <a:ext cx="332229" cy="33011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70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7 and 5 are added together in the ones column, the digit in the ones column of the answer will always be 2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other digits would always give a 2 in the ones column? Prove it.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82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questions are harder to calculate?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234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506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455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521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answer.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118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91963" y="737962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Ron and Jack use Base 10 to solve 225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–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Ron’s method: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Jack’s method: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which method you would use and why.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1963" y="737962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13" t="-1071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474" y="1543433"/>
            <a:ext cx="1264137" cy="872991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151" y="3839782"/>
            <a:ext cx="1172782" cy="8811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5841" y="2281829"/>
            <a:ext cx="901335" cy="9035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23466" y="2281829"/>
            <a:ext cx="901335" cy="9035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5840" y="4607018"/>
            <a:ext cx="901335" cy="90352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23466" y="4607018"/>
            <a:ext cx="901335" cy="9035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674" y="2300852"/>
            <a:ext cx="193471" cy="88449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134" y="2300852"/>
            <a:ext cx="193471" cy="8844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175" y="4547574"/>
            <a:ext cx="224593" cy="10267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637" y="2914060"/>
            <a:ext cx="253544" cy="37537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958" y="2604113"/>
            <a:ext cx="253544" cy="37537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958" y="2313710"/>
            <a:ext cx="253544" cy="37537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098" y="2791802"/>
            <a:ext cx="253544" cy="37537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098" y="2453153"/>
            <a:ext cx="253544" cy="37537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362" y="5322849"/>
            <a:ext cx="253544" cy="37537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362" y="5108210"/>
            <a:ext cx="253544" cy="37537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362" y="4893571"/>
            <a:ext cx="253544" cy="37537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362" y="4681056"/>
            <a:ext cx="253544" cy="37537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362" y="4473646"/>
            <a:ext cx="253544" cy="37537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017" y="5341508"/>
            <a:ext cx="253544" cy="37537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605" y="4913292"/>
            <a:ext cx="253544" cy="37537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017" y="4706944"/>
            <a:ext cx="253544" cy="37537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414" y="5127931"/>
            <a:ext cx="253544" cy="37537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414" y="4473646"/>
            <a:ext cx="253544" cy="37537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224" y="5321234"/>
            <a:ext cx="253544" cy="37537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545" y="5011287"/>
            <a:ext cx="253544" cy="37537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545" y="4720884"/>
            <a:ext cx="253544" cy="37537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685" y="5198976"/>
            <a:ext cx="253544" cy="37537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685" y="4860327"/>
            <a:ext cx="253544" cy="37537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90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Whitney has 125 stickers</a:t>
            </a:r>
            <a:r>
              <a:rPr lang="en-GB" sz="2800" dirty="0" smtClean="0"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She gives less than 10 stickers to Eva.</a:t>
            </a: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She has an odd number of stickers left.</a:t>
            </a: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How many stickers might Whitney have given away? </a:t>
            </a:r>
          </a:p>
          <a:p>
            <a:pPr lvl="0">
              <a:defRPr/>
            </a:pPr>
            <a:endParaRPr lang="en-GB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What do you notice is the same about your answers?</a:t>
            </a:r>
          </a:p>
          <a:p>
            <a:pPr lvl="0">
              <a:defRPr/>
            </a:pPr>
            <a:endParaRPr lang="en-GB" sz="2800" dirty="0" smtClean="0"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latin typeface="Gill Sans MT" panose="020B0502020104020203" pitchFamily="34" charset="0"/>
              </a:rPr>
              <a:t>If </a:t>
            </a:r>
            <a:r>
              <a:rPr lang="en-GB" sz="2800" dirty="0">
                <a:latin typeface="Gill Sans MT" panose="020B0502020104020203" pitchFamily="34" charset="0"/>
              </a:rPr>
              <a:t>Whitney had an even number of stickers left, how many might she have given away?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36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1085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how you would solve these calculations: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564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558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8  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725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352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361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108543"/>
              </a:xfrm>
              <a:prstGeom prst="rect">
                <a:avLst/>
              </a:prstGeom>
              <a:blipFill>
                <a:blip r:embed="rId3"/>
                <a:stretch>
                  <a:fillRect l="-1590" t="-2157" b="-45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6016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Spot the Mistake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should the answer be?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9551" y="2163720"/>
            <a:ext cx="1063490" cy="87045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2169145" y="2312127"/>
                <a:ext cx="4310032" cy="979714"/>
              </a:xfrm>
              <a:prstGeom prst="wedgeRoundRectCallout">
                <a:avLst>
                  <a:gd name="adj1" fmla="val -56732"/>
                  <a:gd name="adj2" fmla="val 9725"/>
                  <a:gd name="adj3" fmla="val 16667"/>
                </a:avLst>
              </a:prstGeom>
              <a:solidFill>
                <a:schemeClr val="accent5">
                  <a:alpha val="20000"/>
                </a:schemeClr>
              </a:solidFill>
              <a:ln w="28575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589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70 is equal to 582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9145" y="2312127"/>
                <a:ext cx="4310032" cy="979714"/>
              </a:xfrm>
              <a:prstGeom prst="wedgeRoundRectCallout">
                <a:avLst>
                  <a:gd name="adj1" fmla="val -56732"/>
                  <a:gd name="adj2" fmla="val 9725"/>
                  <a:gd name="adj3" fmla="val 16667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67348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4012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Write </a:t>
                </a:r>
                <a:r>
                  <a:rPr lang="en-GB" sz="28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one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calculation that could complete </a:t>
                </a:r>
                <a:r>
                  <a:rPr lang="en-GB" sz="28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all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of the statements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456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10 &lt;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466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 &gt;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466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0 =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401205"/>
              </a:xfrm>
              <a:prstGeom prst="rect">
                <a:avLst/>
              </a:prstGeom>
              <a:blipFill>
                <a:blip r:embed="rId3"/>
                <a:stretch>
                  <a:fillRect l="-1590" t="-1524" b="-2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2783277" y="1984129"/>
            <a:ext cx="1135580" cy="56312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783277" y="3279552"/>
            <a:ext cx="1135580" cy="56312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83277" y="4574976"/>
            <a:ext cx="1135580" cy="56312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179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36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Rosie’s method.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object 13"/>
          <p:cNvSpPr/>
          <p:nvPr/>
        </p:nvSpPr>
        <p:spPr>
          <a:xfrm>
            <a:off x="7889966" y="1214847"/>
            <a:ext cx="1055865" cy="9900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2156347" y="1050410"/>
                <a:ext cx="4867026" cy="1714162"/>
              </a:xfrm>
              <a:prstGeom prst="wedgeRoundRectCallout">
                <a:avLst>
                  <a:gd name="adj1" fmla="val 68639"/>
                  <a:gd name="adj2" fmla="val 2912"/>
                  <a:gd name="adj3" fmla="val 16667"/>
                </a:avLst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When I calculated 392 subtract 20 I used my known fact that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7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6347" y="1050410"/>
                <a:ext cx="4867026" cy="1714162"/>
              </a:xfrm>
              <a:prstGeom prst="wedgeRoundRectCallout">
                <a:avLst>
                  <a:gd name="adj1" fmla="val 68639"/>
                  <a:gd name="adj2" fmla="val 2912"/>
                  <a:gd name="adj3" fmla="val 16667"/>
                </a:avLst>
              </a:prstGeom>
              <a:blipFill>
                <a:blip r:embed="rId4"/>
                <a:stretch>
                  <a:fillRect l="-312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00967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latin typeface="Gill Sans MT" panose="020B0502020104020203" pitchFamily="34" charset="0"/>
                  </a:rPr>
                  <a:t>Eva and Amir are calculating 783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90</a:t>
                </a:r>
              </a:p>
              <a:p>
                <a:pPr lvl="0">
                  <a:defRPr/>
                </a:pPr>
                <a:endParaRPr lang="en-GB" sz="2800" dirty="0">
                  <a:solidFill>
                    <a:srgbClr val="FF0000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Whose method do you prefer?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07" y="1515292"/>
            <a:ext cx="1128899" cy="1567542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557340" y="1515292"/>
            <a:ext cx="3663893" cy="1110343"/>
          </a:xfrm>
          <a:prstGeom prst="wedgeRoundRectCallout">
            <a:avLst>
              <a:gd name="adj1" fmla="val -66337"/>
              <a:gd name="adj2" fmla="val 32792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793, 803, 813, 823, 833, 843, 853, 863, 873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ular Callout 6"/>
              <p:cNvSpPr/>
              <p:nvPr/>
            </p:nvSpPr>
            <p:spPr>
              <a:xfrm>
                <a:off x="3696790" y="3082834"/>
                <a:ext cx="3114876" cy="1202890"/>
              </a:xfrm>
              <a:prstGeom prst="wedgeRoundRectCallout">
                <a:avLst>
                  <a:gd name="adj1" fmla="val 74240"/>
                  <a:gd name="adj2" fmla="val 27222"/>
                  <a:gd name="adj3" fmla="val 16667"/>
                </a:avLst>
              </a:prstGeom>
              <a:solidFill>
                <a:schemeClr val="accent4">
                  <a:alpha val="20000"/>
                </a:schemeClr>
              </a:solidFill>
              <a:ln w="28575">
                <a:solidFill>
                  <a:schemeClr val="accent4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783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100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883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883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10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873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6790" y="3082834"/>
                <a:ext cx="3114876" cy="1202890"/>
              </a:xfrm>
              <a:prstGeom prst="wedgeRoundRectCallout">
                <a:avLst>
                  <a:gd name="adj1" fmla="val 74240"/>
                  <a:gd name="adj2" fmla="val 27222"/>
                  <a:gd name="adj3" fmla="val 16667"/>
                </a:avLst>
              </a:prstGeom>
              <a:blipFill>
                <a:blip r:embed="rId5"/>
                <a:stretch>
                  <a:fillRect b="-1980"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631" y="3304902"/>
            <a:ext cx="1100478" cy="980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404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Sort these calculations into two groups. Justify your answer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257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60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70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637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40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234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20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391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Compare your groups with a friend. </a:t>
                </a: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Are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they the same?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31634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9882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is the odd one out? Why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12700" lvl="0" algn="ctr">
                  <a:lnSpc>
                    <a:spcPts val="1614"/>
                  </a:lnSpc>
                  <a:spcBef>
                    <a:spcPts val="100"/>
                  </a:spcBef>
                  <a:defRPr/>
                </a:pP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336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+</m:t>
                    </m:r>
                  </m:oMath>
                </a14:m>
                <a:r>
                  <a:rPr lang="en-GB" sz="2800" spc="-9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80</a:t>
                </a:r>
              </a:p>
              <a:p>
                <a:pPr marL="12700" lvl="0" algn="ctr">
                  <a:lnSpc>
                    <a:spcPts val="1614"/>
                  </a:lnSpc>
                  <a:spcBef>
                    <a:spcPts val="100"/>
                  </a:spcBef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lvl="0" algn="ctr">
                  <a:lnSpc>
                    <a:spcPts val="1614"/>
                  </a:lnSpc>
                  <a:spcBef>
                    <a:spcPts val="100"/>
                  </a:spcBef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lvl="0" algn="ctr">
                  <a:lnSpc>
                    <a:spcPts val="1540"/>
                  </a:lnSpc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lvl="0" algn="ctr">
                  <a:lnSpc>
                    <a:spcPts val="1540"/>
                  </a:lnSpc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453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+</m:t>
                    </m:r>
                  </m:oMath>
                </a14:m>
                <a:r>
                  <a:rPr lang="en-GB" sz="2800" spc="-1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60</a:t>
                </a:r>
              </a:p>
              <a:p>
                <a:pPr marL="12700" lvl="0" algn="ctr">
                  <a:lnSpc>
                    <a:spcPts val="1540"/>
                  </a:lnSpc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lvl="0" algn="ctr">
                  <a:lnSpc>
                    <a:spcPts val="1540"/>
                  </a:lnSpc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26034" lvl="0" algn="ctr">
                  <a:lnSpc>
                    <a:spcPts val="1540"/>
                  </a:lnSpc>
                  <a:defRPr/>
                </a:pPr>
                <a:endParaRPr lang="en-GB" sz="2800" spc="-5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26034" lvl="0" algn="ctr">
                  <a:lnSpc>
                    <a:spcPts val="1540"/>
                  </a:lnSpc>
                  <a:defRPr/>
                </a:pP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347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+</m:t>
                    </m:r>
                  </m:oMath>
                </a14:m>
                <a:r>
                  <a:rPr lang="en-GB" sz="2800" spc="-9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70</a:t>
                </a:r>
              </a:p>
              <a:p>
                <a:pPr marL="26034" lvl="0" algn="ctr">
                  <a:lnSpc>
                    <a:spcPts val="1540"/>
                  </a:lnSpc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26034" lvl="0" algn="ctr">
                  <a:lnSpc>
                    <a:spcPts val="1540"/>
                  </a:lnSpc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3970" lvl="0" algn="ctr">
                  <a:lnSpc>
                    <a:spcPts val="1614"/>
                  </a:lnSpc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3970" lvl="0" algn="ctr">
                  <a:lnSpc>
                    <a:spcPts val="1614"/>
                  </a:lnSpc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285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+</m:t>
                    </m:r>
                  </m:oMath>
                </a14:m>
                <a:r>
                  <a:rPr lang="en-GB" sz="2800" spc="-9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80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988271"/>
              </a:xfrm>
              <a:prstGeom prst="rect">
                <a:avLst/>
              </a:prstGeom>
              <a:blipFill>
                <a:blip r:embed="rId3"/>
                <a:stretch>
                  <a:fillRect l="-1590" t="-1682" b="-42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9447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2906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R="5080" lvl="0">
                  <a:defRPr/>
                </a:pPr>
                <a:r>
                  <a:rPr lang="en-US" sz="2800" spc="-5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Complete </a:t>
                </a:r>
                <a:r>
                  <a:rPr lang="en-US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the missing digits. </a:t>
                </a:r>
                <a:endParaRPr lang="en-US" sz="2800" spc="-5" dirty="0" smtClean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0"/>
                  </a:spcBef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lvl="0" algn="ctr">
                  <a:tabLst>
                    <a:tab pos="384175" algn="l"/>
                  </a:tabLst>
                  <a:defRPr/>
                </a:pPr>
                <a:endParaRPr lang="en-US" sz="2400" dirty="0">
                  <a:solidFill>
                    <a:prstClr val="black"/>
                  </a:solidFill>
                  <a:latin typeface="Times New Roman"/>
                  <a:cs typeface="Times New Roman"/>
                </a:endParaRPr>
              </a:p>
              <a:p>
                <a:pPr marL="12700" lvl="0" algn="ctr">
                  <a:tabLst>
                    <a:tab pos="384175" algn="l"/>
                  </a:tabLst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13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	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  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–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50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=</m:t>
                    </m:r>
                  </m:oMath>
                </a14:m>
                <a:r>
                  <a:rPr lang="en-US" sz="2800" spc="-114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85</a:t>
                </a:r>
              </a:p>
              <a:p>
                <a:pPr lvl="0" algn="ctr">
                  <a:spcBef>
                    <a:spcPts val="20"/>
                  </a:spcBef>
                  <a:defRPr/>
                </a:pPr>
                <a:endParaRPr lang="en-US" sz="2800" dirty="0">
                  <a:solidFill>
                    <a:prstClr val="black"/>
                  </a:solidFill>
                  <a:latin typeface="Times New Roman"/>
                  <a:cs typeface="Times New Roman"/>
                </a:endParaRPr>
              </a:p>
              <a:p>
                <a:pPr marL="12700" lvl="0" algn="ctr">
                  <a:tabLst>
                    <a:tab pos="915035" algn="l"/>
                  </a:tabLst>
                  <a:defRPr/>
                </a:pPr>
                <a:r>
                  <a:rPr lang="en-US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334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–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  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=</m:t>
                    </m:r>
                  </m:oMath>
                </a14:m>
                <a:r>
                  <a:rPr lang="en-US" sz="2800" spc="-9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:r>
                  <a:rPr lang="en-US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294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lvl="0" algn="ctr">
                  <a:spcBef>
                    <a:spcPts val="20"/>
                  </a:spcBef>
                  <a:defRPr/>
                </a:pPr>
                <a:endParaRPr lang="en-US" sz="2800" dirty="0">
                  <a:solidFill>
                    <a:prstClr val="black"/>
                  </a:solidFill>
                  <a:latin typeface="Times New Roman"/>
                  <a:cs typeface="Times New Roman"/>
                </a:endParaRPr>
              </a:p>
              <a:p>
                <a:pPr marL="12700" lvl="0" algn="ctr">
                  <a:tabLst>
                    <a:tab pos="937894" algn="l"/>
                  </a:tabLst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545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6    5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–</m:t>
                    </m:r>
                  </m:oMath>
                </a14:m>
                <a:r>
                  <a:rPr lang="en-US" sz="2800" spc="-1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70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290644"/>
              </a:xfrm>
              <a:prstGeom prst="rect">
                <a:avLst/>
              </a:prstGeom>
              <a:blipFill>
                <a:blip r:embed="rId3"/>
                <a:stretch>
                  <a:fillRect l="-1590" t="-2037" b="-42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4227851" y="1832791"/>
            <a:ext cx="317930" cy="390436"/>
          </a:xfrm>
          <a:prstGeom prst="roundRect">
            <a:avLst/>
          </a:prstGeom>
          <a:solidFill>
            <a:schemeClr val="bg1"/>
          </a:solidFill>
          <a:ln w="254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4627669" y="2717634"/>
            <a:ext cx="317930" cy="390436"/>
          </a:xfrm>
          <a:prstGeom prst="roundRect">
            <a:avLst/>
          </a:prstGeom>
          <a:solidFill>
            <a:schemeClr val="bg1"/>
          </a:solidFill>
          <a:ln w="254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4891007" y="3566474"/>
            <a:ext cx="317930" cy="390436"/>
          </a:xfrm>
          <a:prstGeom prst="roundRect">
            <a:avLst/>
          </a:prstGeom>
          <a:solidFill>
            <a:schemeClr val="bg1"/>
          </a:solidFill>
          <a:ln w="254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81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>
              <a:tabLst>
                <a:tab pos="937894" algn="l"/>
              </a:tabLst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Whitney thinks the rule for the function machine is subtract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60</a:t>
            </a:r>
          </a:p>
          <a:p>
            <a:pPr marL="12700" lvl="0">
              <a:tabLst>
                <a:tab pos="937894" algn="l"/>
              </a:tabLst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tabLst>
                <a:tab pos="937894" algn="l"/>
              </a:tabLst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Is she correct? Explain why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.</a:t>
            </a:r>
          </a:p>
          <a:p>
            <a:pPr marL="12700" lvl="0">
              <a:tabLst>
                <a:tab pos="937894" algn="l"/>
              </a:tabLst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>
              <a:tabLst>
                <a:tab pos="937894" algn="l"/>
              </a:tabLst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 algn="ctr">
              <a:tabLst>
                <a:tab pos="937894" algn="l"/>
              </a:tabLst>
              <a:defRPr/>
            </a:pPr>
            <a:r>
              <a:rPr lang="en-US" sz="2800" b="1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Input                Rule               Output</a:t>
            </a:r>
          </a:p>
          <a:p>
            <a:pPr marL="12700" lvl="0" algn="ctr">
              <a:tabLst>
                <a:tab pos="937894" algn="l"/>
              </a:tabLst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 algn="ctr">
              <a:tabLst>
                <a:tab pos="937894" algn="l"/>
              </a:tabLst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lvl="0" algn="ctr">
              <a:tabLst>
                <a:tab pos="937894" algn="l"/>
              </a:tabLst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567                   ?                    497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3167060" y="4810057"/>
            <a:ext cx="1156746" cy="1443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5478072" y="4795621"/>
            <a:ext cx="1156746" cy="1443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47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8469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R="5080" lvl="0">
                  <a:defRPr/>
                </a:pPr>
                <a:r>
                  <a:rPr lang="en-US" sz="2800" spc="-5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How </a:t>
                </a:r>
                <a:r>
                  <a:rPr lang="en-US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many different methods could you 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use to </a:t>
                </a:r>
                <a:r>
                  <a:rPr lang="en-US" sz="2800" spc="-5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solve</a:t>
                </a:r>
              </a:p>
              <a:p>
                <a:pPr marR="5080" lvl="0">
                  <a:defRPr/>
                </a:pPr>
                <a:endParaRPr lang="en-US" sz="2800" spc="-5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R="5080"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837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–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90?</a:t>
                </a:r>
              </a:p>
              <a:p>
                <a:pPr marL="12700" marR="5080" lvl="0">
                  <a:lnSpc>
                    <a:spcPts val="1550"/>
                  </a:lnSpc>
                  <a:spcBef>
                    <a:spcPts val="260"/>
                  </a:spcBef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0"/>
                  </a:spcBef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0"/>
                  </a:spcBef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0"/>
                  </a:spcBef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0"/>
                  </a:spcBef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0"/>
                  </a:spcBef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Share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your methods with a partner.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846933"/>
              </a:xfrm>
              <a:prstGeom prst="rect">
                <a:avLst/>
              </a:prstGeom>
              <a:blipFill>
                <a:blip r:embed="rId3"/>
                <a:stretch>
                  <a:fillRect l="-1590" t="-2355" b="-62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73871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Alex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she correct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22063" y="736900"/>
            <a:ext cx="1346023" cy="18371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3381985" y="2010039"/>
                <a:ext cx="3903970" cy="927463"/>
              </a:xfrm>
              <a:prstGeom prst="wedgeRoundRectCallout">
                <a:avLst>
                  <a:gd name="adj1" fmla="val -60810"/>
                  <a:gd name="adj2" fmla="val -46031"/>
                  <a:gd name="adj3" fmla="val 16667"/>
                </a:avLst>
              </a:prstGeom>
              <a:solidFill>
                <a:schemeClr val="accent2">
                  <a:alpha val="20000"/>
                </a:schemeClr>
              </a:solidFill>
              <a:ln w="190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306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300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906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300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1985" y="2010039"/>
                <a:ext cx="3903970" cy="927463"/>
              </a:xfrm>
              <a:prstGeom prst="wedgeRoundRectCallout">
                <a:avLst>
                  <a:gd name="adj1" fmla="val -60810"/>
                  <a:gd name="adj2" fmla="val -46031"/>
                  <a:gd name="adj3" fmla="val 16667"/>
                </a:avLst>
              </a:prstGeom>
              <a:blipFill>
                <a:blip r:embed="rId4"/>
                <a:stretch>
                  <a:fillRect r="-139"/>
                </a:stretch>
              </a:blipFill>
              <a:ln w="1905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98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starts with the number 356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adds a multiple of 100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His new number is greater than 500 but less than 800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table.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3079348"/>
              </p:ext>
            </p:extLst>
          </p:nvPr>
        </p:nvGraphicFramePr>
        <p:xfrm>
          <a:off x="889549" y="3204817"/>
          <a:ext cx="7797250" cy="25950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98625">
                  <a:extLst>
                    <a:ext uri="{9D8B030D-6E8A-4147-A177-3AD203B41FA5}">
                      <a16:colId xmlns:a16="http://schemas.microsoft.com/office/drawing/2014/main" val="3970652148"/>
                    </a:ext>
                  </a:extLst>
                </a:gridCol>
                <a:gridCol w="3898625">
                  <a:extLst>
                    <a:ext uri="{9D8B030D-6E8A-4147-A177-3AD203B41FA5}">
                      <a16:colId xmlns:a16="http://schemas.microsoft.com/office/drawing/2014/main" val="393981148"/>
                    </a:ext>
                  </a:extLst>
                </a:gridCol>
              </a:tblGrid>
              <a:tr h="121092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Numbers he couldn’t have added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marL="18000" marR="1800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smtClean="0">
                          <a:latin typeface="Gill Sans MT" panose="020B0502020104020203" pitchFamily="34" charset="0"/>
                        </a:rPr>
                        <a:t>Numbers he could have added</a:t>
                      </a:r>
                      <a:endParaRPr lang="en-GB" sz="2800" b="1" dirty="0">
                        <a:latin typeface="Gill Sans MT" panose="020B0502020104020203" pitchFamily="34" charset="0"/>
                      </a:endParaRPr>
                    </a:p>
                  </a:txBody>
                  <a:tcPr marL="18000" marR="1800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024659"/>
                  </a:ext>
                </a:extLst>
              </a:tr>
              <a:tr h="1384169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1200" dirty="0" smtClean="0">
                        <a:latin typeface="Gill Sans MT" panose="020B0502020104020203" pitchFamily="34" charset="0"/>
                      </a:endParaRPr>
                    </a:p>
                    <a:p>
                      <a:pPr algn="ctr"/>
                      <a:endParaRPr lang="en-GB" sz="1200" dirty="0" smtClean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90744228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85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Complete the scenarios so they </a:t>
            </a:r>
            <a:r>
              <a:rPr lang="en-GB" sz="2800" dirty="0" smtClean="0">
                <a:latin typeface="Gill Sans MT" panose="020B0502020104020203" pitchFamily="34" charset="0"/>
              </a:rPr>
              <a:t>match </a:t>
            </a:r>
            <a:r>
              <a:rPr lang="en-GB" sz="2800" dirty="0">
                <a:latin typeface="Gill Sans MT" panose="020B0502020104020203" pitchFamily="34" charset="0"/>
              </a:rPr>
              <a:t>the bar model</a:t>
            </a:r>
            <a:r>
              <a:rPr lang="en-GB" sz="2800" dirty="0" smtClean="0"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r>
              <a:rPr lang="en-GB" sz="2800" dirty="0" smtClean="0">
                <a:latin typeface="Gill Sans MT" panose="020B0502020104020203" pitchFamily="34" charset="0"/>
              </a:rPr>
              <a:t> </a:t>
            </a:r>
            <a:endParaRPr lang="en-GB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latin typeface="Gill Sans MT" panose="020B0502020104020203" pitchFamily="34" charset="0"/>
              </a:rPr>
              <a:t>Ron </a:t>
            </a:r>
            <a:r>
              <a:rPr lang="en-GB" sz="2800" dirty="0">
                <a:latin typeface="Gill Sans MT" panose="020B0502020104020203" pitchFamily="34" charset="0"/>
              </a:rPr>
              <a:t>has ____ altogether.</a:t>
            </a:r>
          </a:p>
          <a:p>
            <a:pPr lvl="0">
              <a:defRPr/>
            </a:pPr>
            <a:r>
              <a:rPr lang="en-GB" sz="2800" dirty="0" smtClean="0">
                <a:latin typeface="Gill Sans MT" panose="020B0502020104020203" pitchFamily="34" charset="0"/>
              </a:rPr>
              <a:t>He spends ______ and has £476 pounds left.</a:t>
            </a:r>
            <a:endParaRPr lang="en-GB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Jack has _______</a:t>
            </a: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Eva has £200</a:t>
            </a: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They have _____ altogether.</a:t>
            </a:r>
          </a:p>
          <a:p>
            <a:pPr lvl="0">
              <a:defRPr/>
            </a:pPr>
            <a:r>
              <a:rPr lang="en-GB" sz="2800" dirty="0" smtClean="0">
                <a:latin typeface="Gill Sans MT" panose="020B0502020104020203" pitchFamily="34" charset="0"/>
              </a:rPr>
              <a:t>Amir </a:t>
            </a:r>
            <a:r>
              <a:rPr lang="en-GB" sz="2800" dirty="0">
                <a:latin typeface="Gill Sans MT" panose="020B0502020104020203" pitchFamily="34" charset="0"/>
              </a:rPr>
              <a:t>has £200 more than Rosie.</a:t>
            </a: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Amir has _______</a:t>
            </a: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Rosie has </a:t>
            </a:r>
            <a:r>
              <a:rPr lang="en-GB" sz="2800" dirty="0" smtClean="0">
                <a:latin typeface="Gill Sans MT" panose="020B0502020104020203" pitchFamily="34" charset="0"/>
              </a:rPr>
              <a:t>_______</a:t>
            </a:r>
          </a:p>
          <a:p>
            <a:pPr lvl="0">
              <a:defRPr/>
            </a:pPr>
            <a:endParaRPr lang="en-GB" dirty="0"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Draw your own bar model where one of the parts is a multiple of </a:t>
            </a:r>
            <a:r>
              <a:rPr lang="en-GB" sz="2800" dirty="0" smtClean="0">
                <a:latin typeface="Gill Sans MT" panose="020B0502020104020203" pitchFamily="34" charset="0"/>
              </a:rPr>
              <a:t>100</a:t>
            </a:r>
            <a:endParaRPr lang="en-GB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Write scenarios to match the bar model.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2152004"/>
              </p:ext>
            </p:extLst>
          </p:nvPr>
        </p:nvGraphicFramePr>
        <p:xfrm>
          <a:off x="6190499" y="2906895"/>
          <a:ext cx="2755332" cy="1036320"/>
        </p:xfrm>
        <a:graphic>
          <a:graphicData uri="http://schemas.openxmlformats.org/drawingml/2006/table">
            <a:tbl>
              <a:tblPr firstRow="1" bandRow="1"/>
              <a:tblGrid>
                <a:gridCol w="1837354">
                  <a:extLst>
                    <a:ext uri="{9D8B030D-6E8A-4147-A177-3AD203B41FA5}">
                      <a16:colId xmlns:a16="http://schemas.microsoft.com/office/drawing/2014/main" val="2236149802"/>
                    </a:ext>
                  </a:extLst>
                </a:gridCol>
                <a:gridCol w="917978">
                  <a:extLst>
                    <a:ext uri="{9D8B030D-6E8A-4147-A177-3AD203B41FA5}">
                      <a16:colId xmlns:a16="http://schemas.microsoft.com/office/drawing/2014/main" val="1714326356"/>
                    </a:ext>
                  </a:extLst>
                </a:gridCol>
              </a:tblGrid>
              <a:tr h="4251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476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200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7560343"/>
                  </a:ext>
                </a:extLst>
              </a:tr>
              <a:tr h="425104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676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dirty="0">
                        <a:latin typeface="Bariol Regular" panose="02000506040000020003" pitchFamily="2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375506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219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Dora uses column addition to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solve 251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this the most efficient method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what Dora could have done.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/>
                </a:r>
                <a:b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</a:b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Tell Dora how she can use your strategy to solve 241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40 and 241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400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r="-681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28747158"/>
                  </p:ext>
                </p:extLst>
              </p:nvPr>
            </p:nvGraphicFramePr>
            <p:xfrm>
              <a:off x="3362006" y="1608140"/>
              <a:ext cx="2314488" cy="2232711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28747158"/>
                  </p:ext>
                </p:extLst>
              </p:nvPr>
            </p:nvGraphicFramePr>
            <p:xfrm>
              <a:off x="3362006" y="1608140"/>
              <a:ext cx="2314488" cy="2232711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053" t="-101639" r="-303158" b="-108197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60125840"/>
                  </p:ext>
                </p:extLst>
              </p:nvPr>
            </p:nvGraphicFramePr>
            <p:xfrm>
              <a:off x="10012496" y="1516328"/>
              <a:ext cx="2314488" cy="2232711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60125840"/>
                  </p:ext>
                </p:extLst>
              </p:nvPr>
            </p:nvGraphicFramePr>
            <p:xfrm>
              <a:off x="10012496" y="1516328"/>
              <a:ext cx="2314488" cy="2232711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l="-1053" t="-100000" r="-303158" b="-101626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881043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39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>
              <a:lnSpc>
                <a:spcPct val="91800"/>
              </a:lnSpc>
              <a:spcBef>
                <a:spcPts val="240"/>
              </a:spcBef>
              <a:defRPr/>
            </a:pPr>
            <a:r>
              <a:rPr lang="en-US" sz="4000" b="1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Investigate</a:t>
            </a:r>
          </a:p>
          <a:p>
            <a:pPr marL="12700" marR="5080" lvl="0">
              <a:lnSpc>
                <a:spcPct val="91800"/>
              </a:lnSpc>
              <a:spcBef>
                <a:spcPts val="240"/>
              </a:spcBef>
              <a:defRPr/>
            </a:pPr>
            <a:endParaRPr lang="en-US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lnSpc>
                <a:spcPct val="91800"/>
              </a:lnSpc>
              <a:spcBef>
                <a:spcPts val="240"/>
              </a:spcBef>
              <a:defRPr/>
            </a:pP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Does adding and subtracting ones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to a </a:t>
            </a:r>
            <a:r>
              <a:rPr lang="en-US" sz="2800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3-digit 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number only affect the ones </a:t>
            </a:r>
            <a:r>
              <a:rPr lang="en-US" sz="2800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column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?</a:t>
            </a:r>
          </a:p>
          <a:p>
            <a:pPr marL="12700" marR="5080" lvl="0">
              <a:lnSpc>
                <a:spcPct val="91800"/>
              </a:lnSpc>
              <a:spcBef>
                <a:spcPts val="24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41275" lvl="0">
              <a:lnSpc>
                <a:spcPct val="91800"/>
              </a:lnSpc>
              <a:spcBef>
                <a:spcPts val="5"/>
              </a:spcBef>
              <a:defRPr/>
            </a:pP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Does adding and subtracting tens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to a </a:t>
            </a:r>
            <a:r>
              <a:rPr lang="en-US" sz="2800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3-digit 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number only affect the tens </a:t>
            </a:r>
            <a:r>
              <a:rPr lang="en-US" sz="2800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column</a:t>
            </a: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19079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has 169 sweets in a jar.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gives 37 sweets to Mo.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model represents this problem?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2035448"/>
              </p:ext>
            </p:extLst>
          </p:nvPr>
        </p:nvGraphicFramePr>
        <p:xfrm>
          <a:off x="2161215" y="2791774"/>
          <a:ext cx="2755332" cy="1036320"/>
        </p:xfrm>
        <a:graphic>
          <a:graphicData uri="http://schemas.openxmlformats.org/drawingml/2006/table">
            <a:tbl>
              <a:tblPr firstRow="1" bandRow="1"/>
              <a:tblGrid>
                <a:gridCol w="814904">
                  <a:extLst>
                    <a:ext uri="{9D8B030D-6E8A-4147-A177-3AD203B41FA5}">
                      <a16:colId xmlns:a16="http://schemas.microsoft.com/office/drawing/2014/main" val="2236149802"/>
                    </a:ext>
                  </a:extLst>
                </a:gridCol>
                <a:gridCol w="1940428">
                  <a:extLst>
                    <a:ext uri="{9D8B030D-6E8A-4147-A177-3AD203B41FA5}">
                      <a16:colId xmlns:a16="http://schemas.microsoft.com/office/drawing/2014/main" val="2008560130"/>
                    </a:ext>
                  </a:extLst>
                </a:gridCol>
              </a:tblGrid>
              <a:tr h="425104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132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7560343"/>
                  </a:ext>
                </a:extLst>
              </a:tr>
              <a:tr h="4251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37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169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7550655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7591504"/>
              </p:ext>
            </p:extLst>
          </p:nvPr>
        </p:nvGraphicFramePr>
        <p:xfrm>
          <a:off x="1063138" y="4871360"/>
          <a:ext cx="2755332" cy="1036320"/>
        </p:xfrm>
        <a:graphic>
          <a:graphicData uri="http://schemas.openxmlformats.org/drawingml/2006/table">
            <a:tbl>
              <a:tblPr firstRow="1" bandRow="1"/>
              <a:tblGrid>
                <a:gridCol w="814904">
                  <a:extLst>
                    <a:ext uri="{9D8B030D-6E8A-4147-A177-3AD203B41FA5}">
                      <a16:colId xmlns:a16="http://schemas.microsoft.com/office/drawing/2014/main" val="2236149802"/>
                    </a:ext>
                  </a:extLst>
                </a:gridCol>
                <a:gridCol w="1940428">
                  <a:extLst>
                    <a:ext uri="{9D8B030D-6E8A-4147-A177-3AD203B41FA5}">
                      <a16:colId xmlns:a16="http://schemas.microsoft.com/office/drawing/2014/main" val="2008560130"/>
                    </a:ext>
                  </a:extLst>
                </a:gridCol>
              </a:tblGrid>
              <a:tr h="425104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169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7560343"/>
                  </a:ext>
                </a:extLst>
              </a:tr>
              <a:tr h="4251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37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Gill Sans MT" panose="020B0502020104020203" pitchFamily="34" charset="0"/>
                        </a:rPr>
                        <a:t>132</a:t>
                      </a:r>
                      <a:endParaRPr lang="en-GB" sz="28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7550655"/>
                  </a:ext>
                </a:extLst>
              </a:tr>
            </a:tbl>
          </a:graphicData>
        </a:graphic>
      </p:graphicFrame>
      <p:grpSp>
        <p:nvGrpSpPr>
          <p:cNvPr id="36" name="Group 35"/>
          <p:cNvGrpSpPr/>
          <p:nvPr/>
        </p:nvGrpSpPr>
        <p:grpSpPr>
          <a:xfrm>
            <a:off x="5893546" y="2038810"/>
            <a:ext cx="2198382" cy="2194930"/>
            <a:chOff x="5893545" y="2038809"/>
            <a:chExt cx="2509327" cy="2505387"/>
          </a:xfrm>
        </p:grpSpPr>
        <p:grpSp>
          <p:nvGrpSpPr>
            <p:cNvPr id="18" name="Group 17"/>
            <p:cNvGrpSpPr/>
            <p:nvPr/>
          </p:nvGrpSpPr>
          <p:grpSpPr>
            <a:xfrm rot="16200000">
              <a:off x="5895515" y="2036839"/>
              <a:ext cx="2505387" cy="2509327"/>
              <a:chOff x="3282511" y="219118"/>
              <a:chExt cx="5605726" cy="5614541"/>
            </a:xfrm>
          </p:grpSpPr>
          <p:sp>
            <p:nvSpPr>
              <p:cNvPr id="19" name="Oval 18"/>
              <p:cNvSpPr/>
              <p:nvPr/>
            </p:nvSpPr>
            <p:spPr>
              <a:xfrm>
                <a:off x="4918642" y="219118"/>
                <a:ext cx="2397704" cy="2397704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282511" y="3435955"/>
                <a:ext cx="2397704" cy="2397704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6490533" y="3421621"/>
                <a:ext cx="2397704" cy="2397704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2" name="Straight Connector 21"/>
              <p:cNvCxnSpPr>
                <a:stCxn id="19" idx="3"/>
                <a:endCxn id="20" idx="0"/>
              </p:cNvCxnSpPr>
              <p:nvPr/>
            </p:nvCxnSpPr>
            <p:spPr>
              <a:xfrm flipH="1">
                <a:off x="4494063" y="2265686"/>
                <a:ext cx="775715" cy="1170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>
                <a:stCxn id="19" idx="5"/>
                <a:endCxn id="21" idx="0"/>
              </p:cNvCxnSpPr>
              <p:nvPr/>
            </p:nvCxnSpPr>
            <p:spPr>
              <a:xfrm>
                <a:off x="6965210" y="2265686"/>
                <a:ext cx="724175" cy="115593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4" name="TextBox 23"/>
            <p:cNvSpPr txBox="1"/>
            <p:nvPr/>
          </p:nvSpPr>
          <p:spPr>
            <a:xfrm>
              <a:off x="5919835" y="3015536"/>
              <a:ext cx="1019033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800" i="0" dirty="0" smtClean="0">
                  <a:latin typeface="Gill Sans MT" panose="020B0502020104020203" pitchFamily="34" charset="0"/>
                </a:rPr>
                <a:t>132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331258" y="2342319"/>
              <a:ext cx="1071614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800" i="0" dirty="0" smtClean="0">
                  <a:latin typeface="Gill Sans MT" panose="020B0502020104020203" pitchFamily="34" charset="0"/>
                </a:rPr>
                <a:t>169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318484" y="3750234"/>
              <a:ext cx="1071614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800" i="0" dirty="0" smtClean="0">
                  <a:latin typeface="Gill Sans MT" panose="020B0502020104020203" pitchFamily="34" charset="0"/>
                </a:rPr>
                <a:t>37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32205" y="4125502"/>
            <a:ext cx="2277132" cy="2273556"/>
            <a:chOff x="5800536" y="4175113"/>
            <a:chExt cx="2509327" cy="2505387"/>
          </a:xfrm>
        </p:grpSpPr>
        <p:grpSp>
          <p:nvGrpSpPr>
            <p:cNvPr id="27" name="Group 26"/>
            <p:cNvGrpSpPr/>
            <p:nvPr/>
          </p:nvGrpSpPr>
          <p:grpSpPr>
            <a:xfrm rot="16200000">
              <a:off x="5802506" y="4173143"/>
              <a:ext cx="2505387" cy="2509327"/>
              <a:chOff x="3282511" y="219118"/>
              <a:chExt cx="5605726" cy="5614541"/>
            </a:xfrm>
          </p:grpSpPr>
          <p:sp>
            <p:nvSpPr>
              <p:cNvPr id="28" name="Oval 27"/>
              <p:cNvSpPr/>
              <p:nvPr/>
            </p:nvSpPr>
            <p:spPr>
              <a:xfrm>
                <a:off x="4918642" y="219118"/>
                <a:ext cx="2397704" cy="2397704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3282511" y="3435955"/>
                <a:ext cx="2397704" cy="2397704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Oval 29"/>
              <p:cNvSpPr/>
              <p:nvPr/>
            </p:nvSpPr>
            <p:spPr>
              <a:xfrm>
                <a:off x="6490533" y="3421621"/>
                <a:ext cx="2397704" cy="2397704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1" name="Straight Connector 30"/>
              <p:cNvCxnSpPr>
                <a:stCxn id="28" idx="3"/>
                <a:endCxn id="29" idx="0"/>
              </p:cNvCxnSpPr>
              <p:nvPr/>
            </p:nvCxnSpPr>
            <p:spPr>
              <a:xfrm flipH="1">
                <a:off x="4494063" y="2265686"/>
                <a:ext cx="775715" cy="1170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>
                <a:stCxn id="28" idx="5"/>
                <a:endCxn id="30" idx="0"/>
              </p:cNvCxnSpPr>
              <p:nvPr/>
            </p:nvCxnSpPr>
            <p:spPr>
              <a:xfrm>
                <a:off x="6965210" y="2265686"/>
                <a:ext cx="724175" cy="115593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3" name="TextBox 32"/>
            <p:cNvSpPr txBox="1"/>
            <p:nvPr/>
          </p:nvSpPr>
          <p:spPr>
            <a:xfrm>
              <a:off x="5826826" y="5151840"/>
              <a:ext cx="1019033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800" i="0" dirty="0" smtClean="0">
                  <a:latin typeface="Gill Sans MT" panose="020B0502020104020203" pitchFamily="34" charset="0"/>
                </a:rPr>
                <a:t>37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238249" y="4478623"/>
              <a:ext cx="1071614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800" i="0" dirty="0" smtClean="0">
                  <a:latin typeface="Gill Sans MT" panose="020B0502020104020203" pitchFamily="34" charset="0"/>
                </a:rPr>
                <a:t>132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225475" y="5886538"/>
              <a:ext cx="1071614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800" i="0" dirty="0" smtClean="0">
                  <a:latin typeface="Gill Sans MT" panose="020B0502020104020203" pitchFamily="34" charset="0"/>
                </a:rPr>
                <a:t>169</a:t>
              </a:r>
              <a:endParaRPr lang="en-GB" sz="2800" dirty="0">
                <a:latin typeface="Gill Sans MT" panose="020B05020201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793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75903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>
              <a:spcBef>
                <a:spcPts val="100"/>
              </a:spcBef>
              <a:defRPr/>
            </a:pPr>
            <a:r>
              <a:rPr lang="en-US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Explain the mistake Jack has made.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44754208"/>
                  </p:ext>
                </p:extLst>
              </p:nvPr>
            </p:nvGraphicFramePr>
            <p:xfrm>
              <a:off x="3867194" y="1907832"/>
              <a:ext cx="2314488" cy="2976948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/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H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T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O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306300467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44754208"/>
                  </p:ext>
                </p:extLst>
              </p:nvPr>
            </p:nvGraphicFramePr>
            <p:xfrm>
              <a:off x="3867194" y="1907832"/>
              <a:ext cx="2314488" cy="2976948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/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H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T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O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306300467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53" t="-200000" r="-303158" b="-100813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66223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>
              <a:spcBef>
                <a:spcPts val="100"/>
              </a:spcBef>
              <a:defRPr/>
            </a:pPr>
            <a:r>
              <a:rPr lang="en-US" sz="2800" dirty="0">
                <a:latin typeface="Gill Sans MT" panose="020B0502020104020203" pitchFamily="34" charset="0"/>
                <a:cs typeface="Bariol Regular"/>
              </a:rPr>
              <a:t>Rosie has 77 sweets. </a:t>
            </a:r>
          </a:p>
          <a:p>
            <a:pPr marL="12700" lvl="0">
              <a:spcBef>
                <a:spcPts val="100"/>
              </a:spcBef>
              <a:defRPr/>
            </a:pPr>
            <a:r>
              <a:rPr lang="en-US" sz="2800" dirty="0">
                <a:latin typeface="Gill Sans MT" panose="020B0502020104020203" pitchFamily="34" charset="0"/>
                <a:cs typeface="Bariol Regular"/>
              </a:rPr>
              <a:t>Mo has 121 sweets</a:t>
            </a:r>
            <a:r>
              <a:rPr lang="en-US" sz="2800" dirty="0" smtClean="0">
                <a:latin typeface="Gill Sans MT" panose="020B0502020104020203" pitchFamily="34" charset="0"/>
                <a:cs typeface="Bariol Regular"/>
              </a:rPr>
              <a:t>.</a:t>
            </a:r>
          </a:p>
          <a:p>
            <a:pPr marL="12700" lvl="0">
              <a:spcBef>
                <a:spcPts val="100"/>
              </a:spcBef>
              <a:defRPr/>
            </a:pPr>
            <a:endParaRPr lang="en-US" sz="2800" dirty="0"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r>
              <a:rPr lang="en-US" sz="2800" dirty="0">
                <a:latin typeface="Gill Sans MT" panose="020B0502020104020203" pitchFamily="34" charset="0"/>
                <a:cs typeface="Bariol Regular"/>
              </a:rPr>
              <a:t>Which addition will find how many sweets they have altogether</a:t>
            </a:r>
            <a:r>
              <a:rPr lang="en-US" sz="2800" dirty="0" smtClean="0">
                <a:latin typeface="Gill Sans MT" panose="020B0502020104020203" pitchFamily="34" charset="0"/>
                <a:cs typeface="Bariol Regular"/>
              </a:rPr>
              <a:t>?</a:t>
            </a:r>
          </a:p>
          <a:p>
            <a:pPr marL="12700">
              <a:spcBef>
                <a:spcPts val="10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>
              <a:spcBef>
                <a:spcPts val="100"/>
              </a:spcBef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Explain your answer.</a:t>
            </a:r>
          </a:p>
          <a:p>
            <a:pPr marL="12700" lvl="0">
              <a:spcBef>
                <a:spcPts val="100"/>
              </a:spcBef>
              <a:defRPr/>
            </a:pPr>
            <a:endParaRPr lang="en-US" sz="2800" dirty="0">
              <a:latin typeface="Gill Sans MT" panose="020B0502020104020203" pitchFamily="34" charset="0"/>
              <a:cs typeface="Bariol Regular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43614043"/>
                  </p:ext>
                </p:extLst>
              </p:nvPr>
            </p:nvGraphicFramePr>
            <p:xfrm>
              <a:off x="5474099" y="3390656"/>
              <a:ext cx="2314488" cy="2232711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43614043"/>
                  </p:ext>
                </p:extLst>
              </p:nvPr>
            </p:nvGraphicFramePr>
            <p:xfrm>
              <a:off x="5474099" y="3390656"/>
              <a:ext cx="2314488" cy="2232711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53" t="-100000" r="-304211" b="-101626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31539373"/>
                  </p:ext>
                </p:extLst>
              </p:nvPr>
            </p:nvGraphicFramePr>
            <p:xfrm>
              <a:off x="2603203" y="3390657"/>
              <a:ext cx="2314488" cy="2232711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31539373"/>
                  </p:ext>
                </p:extLst>
              </p:nvPr>
            </p:nvGraphicFramePr>
            <p:xfrm>
              <a:off x="2603203" y="3390657"/>
              <a:ext cx="2314488" cy="2232711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4423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2105" t="-100000" r="-303158" b="-101626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44237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464596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40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Eva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her working out: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correct? Explain why.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357" y="644393"/>
            <a:ext cx="1261832" cy="162488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3274894" y="1072510"/>
                <a:ext cx="2914295" cy="769046"/>
              </a:xfrm>
              <a:prstGeom prst="wedgeRoundRectCallout">
                <a:avLst>
                  <a:gd name="adj1" fmla="val -72510"/>
                  <a:gd name="adj2" fmla="val 16965"/>
                  <a:gd name="adj3" fmla="val 16667"/>
                </a:avLst>
              </a:prstGeom>
              <a:solidFill>
                <a:schemeClr val="accent6">
                  <a:alpha val="20000"/>
                </a:schemeClr>
              </a:solidFill>
              <a:ln w="28575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265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27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282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4894" y="1072510"/>
                <a:ext cx="2914295" cy="769046"/>
              </a:xfrm>
              <a:prstGeom prst="wedgeRoundRectCallout">
                <a:avLst>
                  <a:gd name="adj1" fmla="val -72510"/>
                  <a:gd name="adj2" fmla="val 16965"/>
                  <a:gd name="adj3" fmla="val 16667"/>
                </a:avLst>
              </a:prstGeom>
              <a:blipFill>
                <a:blip r:embed="rId4"/>
                <a:stretch>
                  <a:fillRect b="-3817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03593351"/>
                  </p:ext>
                </p:extLst>
              </p:nvPr>
            </p:nvGraphicFramePr>
            <p:xfrm>
              <a:off x="3083794" y="3293641"/>
              <a:ext cx="2117460" cy="1869705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29365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280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03593351"/>
                  </p:ext>
                </p:extLst>
              </p:nvPr>
            </p:nvGraphicFramePr>
            <p:xfrm>
              <a:off x="3083794" y="3293641"/>
              <a:ext cx="2117460" cy="1869705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29365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2323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l="-1149" t="-102941" r="-303448" b="-118627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84414470"/>
                  </p:ext>
                </p:extLst>
              </p:nvPr>
            </p:nvGraphicFramePr>
            <p:xfrm>
              <a:off x="10150708" y="4833028"/>
              <a:ext cx="2117460" cy="1869705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29365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140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584414470"/>
                  </p:ext>
                </p:extLst>
              </p:nvPr>
            </p:nvGraphicFramePr>
            <p:xfrm>
              <a:off x="10150708" y="4833028"/>
              <a:ext cx="2117460" cy="1869705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29365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2323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6"/>
                          <a:stretch>
                            <a:fillRect l="-1149" t="-101961" r="-303448" b="-103922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692" y="0"/>
            <a:ext cx="1159746" cy="11311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692" y="974903"/>
            <a:ext cx="1159746" cy="11311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692" y="1949806"/>
            <a:ext cx="1159746" cy="11311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692" y="3436702"/>
            <a:ext cx="1198256" cy="120115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355" y="3381697"/>
            <a:ext cx="255435" cy="12858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9563" y="3927344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37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latin typeface="Gill Sans MT" panose="020B0502020104020203" pitchFamily="34" charset="0"/>
                  </a:rPr>
                  <a:t>Sort the additions into the table.</a:t>
                </a: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latin typeface="Gill Sans MT" panose="020B0502020104020203" pitchFamily="34" charset="0"/>
                  </a:rPr>
                  <a:t>375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18          456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72        912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79</a:t>
                </a:r>
              </a:p>
              <a:p>
                <a:pPr lvl="0">
                  <a:defRPr/>
                </a:pPr>
                <a:r>
                  <a:rPr lang="en-US" sz="2800" dirty="0">
                    <a:latin typeface="Gill Sans MT" panose="020B0502020104020203" pitchFamily="34" charset="0"/>
                  </a:rPr>
                  <a:t>910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79          456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27        342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35</a:t>
                </a:r>
              </a:p>
              <a:p>
                <a:pPr lvl="0">
                  <a:defRPr/>
                </a:pPr>
                <a:endParaRPr lang="en-US" sz="2800" dirty="0"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latin typeface="Gill Sans MT" panose="020B0502020104020203" pitchFamily="34" charset="0"/>
                  </a:rPr>
                  <a:t>Can you write 2 more additions in each column?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5653"/>
              </p:ext>
            </p:extLst>
          </p:nvPr>
        </p:nvGraphicFramePr>
        <p:xfrm>
          <a:off x="1895525" y="1444433"/>
          <a:ext cx="6257826" cy="2029442"/>
        </p:xfrm>
        <a:graphic>
          <a:graphicData uri="http://schemas.openxmlformats.org/drawingml/2006/table">
            <a:tbl>
              <a:tblPr firstRow="1" bandRow="1"/>
              <a:tblGrid>
                <a:gridCol w="2085942">
                  <a:extLst>
                    <a:ext uri="{9D8B030D-6E8A-4147-A177-3AD203B41FA5}">
                      <a16:colId xmlns:a16="http://schemas.microsoft.com/office/drawing/2014/main" val="2893595911"/>
                    </a:ext>
                  </a:extLst>
                </a:gridCol>
                <a:gridCol w="2085942">
                  <a:extLst>
                    <a:ext uri="{9D8B030D-6E8A-4147-A177-3AD203B41FA5}">
                      <a16:colId xmlns:a16="http://schemas.microsoft.com/office/drawing/2014/main" val="2065483770"/>
                    </a:ext>
                  </a:extLst>
                </a:gridCol>
                <a:gridCol w="2085942">
                  <a:extLst>
                    <a:ext uri="{9D8B030D-6E8A-4147-A177-3AD203B41FA5}">
                      <a16:colId xmlns:a16="http://schemas.microsoft.com/office/drawing/2014/main" val="2747966779"/>
                    </a:ext>
                  </a:extLst>
                </a:gridCol>
              </a:tblGrid>
              <a:tr h="94455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No exchange</a:t>
                      </a:r>
                      <a:endParaRPr lang="en-US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Exchange 10 ones</a:t>
                      </a:r>
                      <a:endParaRPr lang="en-US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Exchange</a:t>
                      </a: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10 tens</a:t>
                      </a:r>
                      <a:endParaRPr lang="en-US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2962206"/>
                  </a:ext>
                </a:extLst>
              </a:tr>
              <a:tr h="10845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3856332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70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latin typeface="Gill Sans MT" panose="020B0502020104020203" pitchFamily="34" charset="0"/>
              </a:rPr>
              <a:t>Choose one 2-digit and one 3-digit number. </a:t>
            </a:r>
            <a:endParaRPr lang="en-US" sz="2800" dirty="0" smtClean="0"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latin typeface="Gill Sans MT" panose="020B0502020104020203" pitchFamily="34" charset="0"/>
              </a:rPr>
              <a:t>Write additions that have an exchange in the ones and the tens columns.</a:t>
            </a:r>
          </a:p>
          <a:p>
            <a:pPr lvl="0">
              <a:defRPr/>
            </a:pPr>
            <a:endParaRPr lang="en-US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srgbClr val="FF0000"/>
                </a:solidFill>
                <a:latin typeface="Gill Sans MT" panose="020B0502020104020203" pitchFamily="34" charset="0"/>
              </a:rPr>
              <a:t>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546849" y="3032291"/>
            <a:ext cx="2462688" cy="1498451"/>
          </a:xfrm>
          <a:prstGeom prst="roundRect">
            <a:avLst/>
          </a:prstGeom>
          <a:noFill/>
          <a:ln w="28575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246340" y="3037443"/>
            <a:ext cx="2462688" cy="1498451"/>
          </a:xfrm>
          <a:prstGeom prst="roundRect">
            <a:avLst/>
          </a:prstGeom>
          <a:noFill/>
          <a:ln w="28575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93045" y="3216667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23</a:t>
            </a:r>
          </a:p>
        </p:txBody>
      </p:sp>
      <p:sp>
        <p:nvSpPr>
          <p:cNvPr id="8" name="Rectangle 7"/>
          <p:cNvSpPr/>
          <p:nvPr/>
        </p:nvSpPr>
        <p:spPr>
          <a:xfrm>
            <a:off x="2805079" y="3216667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35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5488" y="374181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81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97522" y="374181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56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353748" y="3216667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756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6477684" y="3247134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767</a:t>
            </a:r>
            <a:endParaRPr lang="en-GB" sz="2800" dirty="0"/>
          </a:p>
        </p:txBody>
      </p:sp>
      <p:sp>
        <p:nvSpPr>
          <p:cNvPr id="14" name="Rectangle 13"/>
          <p:cNvSpPr/>
          <p:nvPr/>
        </p:nvSpPr>
        <p:spPr>
          <a:xfrm>
            <a:off x="5831353" y="3736940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487</a:t>
            </a:r>
            <a:endParaRPr lang="en-GB" sz="2800" dirty="0"/>
          </a:p>
        </p:txBody>
      </p:sp>
      <p:sp>
        <p:nvSpPr>
          <p:cNvPr id="15" name="Rectangle 14"/>
          <p:cNvSpPr/>
          <p:nvPr/>
        </p:nvSpPr>
        <p:spPr>
          <a:xfrm>
            <a:off x="6989641" y="3736941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619</a:t>
            </a:r>
            <a:endParaRPr lang="en-GB" sz="28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552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Rosie thinks 352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89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337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she correct?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18592224"/>
                  </p:ext>
                </p:extLst>
              </p:nvPr>
            </p:nvGraphicFramePr>
            <p:xfrm>
              <a:off x="3010307" y="1509286"/>
              <a:ext cx="2881044" cy="293208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720261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720261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720261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720261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33021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H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741472221"/>
                      </a:ext>
                    </a:extLst>
                  </a:tr>
                  <a:tr h="733021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33021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2800" b="0" i="0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9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33021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18592224"/>
                  </p:ext>
                </p:extLst>
              </p:nvPr>
            </p:nvGraphicFramePr>
            <p:xfrm>
              <a:off x="3010307" y="1509286"/>
              <a:ext cx="2881044" cy="293208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720261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720261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720261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720261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33021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H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741472221"/>
                      </a:ext>
                    </a:extLst>
                  </a:tr>
                  <a:tr h="733021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3302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840" t="-200000" r="-300840" b="-10743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9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33021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88710252"/>
                  </p:ext>
                </p:extLst>
              </p:nvPr>
            </p:nvGraphicFramePr>
            <p:xfrm>
              <a:off x="10116436" y="4641668"/>
              <a:ext cx="1931808" cy="221633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8295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48295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48295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48295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554083"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 smtClean="0">
                              <a:latin typeface="Gill Sans MT" panose="020B0502020104020203" pitchFamily="34" charset="0"/>
                            </a:rPr>
                            <a:t>H</a:t>
                          </a:r>
                          <a:endParaRPr lang="en-GB" sz="14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 smtClean="0">
                              <a:latin typeface="Gill Sans MT" panose="020B0502020104020203" pitchFamily="34" charset="0"/>
                            </a:rPr>
                            <a:t>T</a:t>
                          </a:r>
                          <a:endParaRPr lang="en-GB" sz="14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 smtClean="0">
                              <a:latin typeface="Gill Sans MT" panose="020B0502020104020203" pitchFamily="34" charset="0"/>
                            </a:rPr>
                            <a:t>O</a:t>
                          </a:r>
                          <a:endParaRPr lang="en-GB" sz="14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741472221"/>
                      </a:ext>
                    </a:extLst>
                  </a:tr>
                  <a:tr h="554083"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554083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1400" b="0" i="0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554083"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88710252"/>
                  </p:ext>
                </p:extLst>
              </p:nvPr>
            </p:nvGraphicFramePr>
            <p:xfrm>
              <a:off x="10116436" y="4641668"/>
              <a:ext cx="1931808" cy="221633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8295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48295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48295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48295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554083"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 smtClean="0">
                              <a:latin typeface="Gill Sans MT" panose="020B0502020104020203" pitchFamily="34" charset="0"/>
                            </a:rPr>
                            <a:t>H</a:t>
                          </a:r>
                          <a:endParaRPr lang="en-GB" sz="14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 smtClean="0">
                              <a:latin typeface="Gill Sans MT" panose="020B0502020104020203" pitchFamily="34" charset="0"/>
                            </a:rPr>
                            <a:t>T</a:t>
                          </a:r>
                          <a:endParaRPr lang="en-GB" sz="14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400" b="1" dirty="0" smtClean="0">
                              <a:latin typeface="Gill Sans MT" panose="020B0502020104020203" pitchFamily="34" charset="0"/>
                            </a:rPr>
                            <a:t>O</a:t>
                          </a:r>
                          <a:endParaRPr lang="en-GB" sz="14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741472221"/>
                      </a:ext>
                    </a:extLst>
                  </a:tr>
                  <a:tr h="554083"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55408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250" t="-201099" r="-301250" b="-1032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554083"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6714" y="-226205"/>
            <a:ext cx="1159746" cy="11311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6714" y="748698"/>
            <a:ext cx="1159746" cy="11311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6714" y="1723601"/>
            <a:ext cx="1159746" cy="11311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6714" y="3210497"/>
            <a:ext cx="1198256" cy="12011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3377" y="3155492"/>
            <a:ext cx="255435" cy="1285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585" y="3701139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01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9703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 smtClean="0">
                    <a:latin typeface="Gill Sans MT" panose="020B0502020104020203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to make the statements correct</a:t>
                </a:r>
                <a:r>
                  <a:rPr lang="en-GB" sz="2800" dirty="0" smtClean="0">
                    <a:latin typeface="Gill Sans MT" panose="020B0502020104020203" pitchFamily="34" charset="0"/>
                  </a:rPr>
                  <a:t>.</a:t>
                </a:r>
              </a:p>
              <a:p>
                <a:pPr lvl="0">
                  <a:defRPr/>
                </a:pPr>
                <a:endParaRPr lang="en-GB" sz="2800" dirty="0"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latin typeface="Gill Sans MT" panose="020B0502020104020203" pitchFamily="34" charset="0"/>
                  </a:rPr>
                  <a:t>234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47          234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57   </a:t>
                </a:r>
                <a:endParaRPr lang="en-GB" sz="2800" dirty="0" smtClean="0"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latin typeface="Gill Sans MT" panose="020B0502020104020203" pitchFamily="34" charset="0"/>
                  </a:rPr>
                  <a:t>472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84          473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latin typeface="Gill Sans MT" panose="020B0502020104020203" pitchFamily="34" charset="0"/>
                  </a:rPr>
                  <a:t>84</a:t>
                </a:r>
              </a:p>
              <a:p>
                <a:pPr lvl="0" algn="ctr">
                  <a:defRPr/>
                </a:pPr>
                <a:endParaRPr lang="en-GB" sz="2800" dirty="0"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latin typeface="Gill Sans MT" panose="020B0502020104020203" pitchFamily="34" charset="0"/>
                  </a:rPr>
                  <a:t>406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89          416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</a:rPr>
                  <a:t> 99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970318"/>
              </a:xfrm>
              <a:prstGeom prst="rect">
                <a:avLst/>
              </a:prstGeom>
              <a:blipFill>
                <a:blip r:embed="rId3"/>
                <a:stretch>
                  <a:fillRect l="-1590" t="-1690" b="-33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4658138" y="1585703"/>
            <a:ext cx="469211" cy="51741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4668965" y="2887752"/>
            <a:ext cx="469211" cy="51741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4658139" y="4189802"/>
            <a:ext cx="469211" cy="51741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255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Alex, Teddy and Dora are trying to work out 300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57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 has the most efficient way of working it out?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how you know. 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Alex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r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</a:t>
                </a:r>
              </a:p>
              <a:p>
                <a:pPr lvl="0" algn="r"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Dora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r="-1514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ject 12"/>
          <p:cNvSpPr/>
          <p:nvPr/>
        </p:nvSpPr>
        <p:spPr>
          <a:xfrm>
            <a:off x="984394" y="2294395"/>
            <a:ext cx="818279" cy="6214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2637251" y="2183642"/>
            <a:ext cx="6645572" cy="1403092"/>
          </a:xfrm>
          <a:prstGeom prst="wedgeRoundRectCallout">
            <a:avLst>
              <a:gd name="adj1" fmla="val -62074"/>
              <a:gd name="adj2" fmla="val 1757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know that take away means difference, so I can do 299 take away 56 and get the right answer.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object 13"/>
          <p:cNvSpPr/>
          <p:nvPr/>
        </p:nvSpPr>
        <p:spPr>
          <a:xfrm>
            <a:off x="7677810" y="3886676"/>
            <a:ext cx="756505" cy="68183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1630757" y="3824288"/>
            <a:ext cx="4989047" cy="1093283"/>
          </a:xfrm>
          <a:prstGeom prst="wedgeRoundRectCallout">
            <a:avLst>
              <a:gd name="adj1" fmla="val 66794"/>
              <a:gd name="adj2" fmla="val 11159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can count on from 57 to 100, and then count on to 300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2439861" y="5217513"/>
            <a:ext cx="5967159" cy="1068195"/>
          </a:xfrm>
          <a:prstGeom prst="wedgeRoundRectCallout">
            <a:avLst>
              <a:gd name="adj1" fmla="val -61793"/>
              <a:gd name="adj2" fmla="val 18745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can use the column method to work it out and exchange when I need to.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object 16"/>
          <p:cNvSpPr/>
          <p:nvPr/>
        </p:nvSpPr>
        <p:spPr>
          <a:xfrm>
            <a:off x="889551" y="5217513"/>
            <a:ext cx="795558" cy="74872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325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is calculating 506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243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Here is his working out.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spot Jack’s mistake?</a:t>
                </a:r>
                <a:b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</a:b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Work out the correct answer.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  <a:blipFill>
                <a:blip r:embed="rId3"/>
                <a:stretch>
                  <a:fillRect l="-1590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96615711"/>
                  </p:ext>
                </p:extLst>
              </p:nvPr>
            </p:nvGraphicFramePr>
            <p:xfrm>
              <a:off x="3395494" y="2327576"/>
              <a:ext cx="2913868" cy="2375052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728467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728467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728467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728467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91684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91684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91684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9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9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96615711"/>
                  </p:ext>
                </p:extLst>
              </p:nvPr>
            </p:nvGraphicFramePr>
            <p:xfrm>
              <a:off x="3395494" y="2327576"/>
              <a:ext cx="2913868" cy="2375052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728467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728467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728467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728467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791684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791684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667" t="-100000" r="-300833" b="-103053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791684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9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9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06805169"/>
                  </p:ext>
                </p:extLst>
              </p:nvPr>
            </p:nvGraphicFramePr>
            <p:xfrm>
              <a:off x="10104283" y="4988295"/>
              <a:ext cx="2117460" cy="1869705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29365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en-GB" sz="1400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06805169"/>
                  </p:ext>
                </p:extLst>
              </p:nvPr>
            </p:nvGraphicFramePr>
            <p:xfrm>
              <a:off x="10104283" y="4988295"/>
              <a:ext cx="2117460" cy="1869705"/>
            </p:xfrm>
            <a:graphic>
              <a:graphicData uri="http://schemas.openxmlformats.org/drawingml/2006/table">
                <a:tbl>
                  <a:tblPr firstRow="1" bandRow="1"/>
                  <a:tblGrid>
                    <a:gridCol w="529365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29365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2323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5"/>
                          <a:stretch>
                            <a:fillRect l="-1149" t="-100000" r="-303448" b="-101942"/>
                          </a:stretch>
                        </a:blipFill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23235"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tc>
                      <a:txBody>
                        <a:bodyPr/>
                        <a:lstStyle>
                          <a:lvl1pPr marL="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1pPr>
                          <a:lvl2pPr marL="457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2pPr>
                          <a:lvl3pPr marL="914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3pPr>
                          <a:lvl4pPr marL="1371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4pPr>
                          <a:lvl5pPr marL="18288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5pPr>
                          <a:lvl6pPr marL="22860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6pPr>
                          <a:lvl7pPr marL="27432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7pPr>
                          <a:lvl8pPr marL="32004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8pPr>
                          <a:lvl9pPr marL="3657600" algn="l" defTabSz="914400" rtl="0" eaLnBrk="1" latinLnBrk="0" hangingPunct="1">
                            <a:defRPr sz="1800" kern="1200">
                              <a:solidFill>
                                <a:schemeClr val="tx1"/>
                              </a:solidFill>
                              <a:latin typeface="Calibri"/>
                            </a:defRPr>
                          </a:lvl9pPr>
                        </a:lstStyle>
                        <a:p>
                          <a:pPr algn="ctr"/>
                          <a:endParaRPr lang="en-GB" sz="1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ysClr val="window" lastClr="FFFFFF">
                              <a:lumMod val="75000"/>
                            </a:sys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ysClr val="windowText" lastClr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6646" y="110380"/>
            <a:ext cx="1159746" cy="11311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6646" y="1085283"/>
            <a:ext cx="1159746" cy="11311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6646" y="2060186"/>
            <a:ext cx="1159746" cy="11311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6646" y="3547082"/>
            <a:ext cx="1198256" cy="12011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3309" y="3492077"/>
            <a:ext cx="255435" cy="1285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6517" y="4037724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37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are three digit cards.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and Teddy are making 3-digit numbers using each card once.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Alex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Teddy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Work out the total of their two numbers.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20943" y="1355042"/>
            <a:ext cx="751040" cy="1048744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dirty="0" smtClean="0">
                <a:latin typeface="Gill Sans MT" panose="020B0502020104020203" pitchFamily="34" charset="0"/>
              </a:rPr>
              <a:t>2</a:t>
            </a:r>
            <a:endParaRPr lang="en-GB" sz="4000" dirty="0">
              <a:latin typeface="Gill Sans MT" panose="020B05020201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57114" y="1355042"/>
            <a:ext cx="751040" cy="1048744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dirty="0"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93285" y="1355042"/>
            <a:ext cx="751040" cy="1048744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8" name="object 12"/>
          <p:cNvSpPr/>
          <p:nvPr/>
        </p:nvSpPr>
        <p:spPr>
          <a:xfrm>
            <a:off x="1148857" y="3508054"/>
            <a:ext cx="821683" cy="6324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2769783" y="3508054"/>
            <a:ext cx="4862941" cy="913568"/>
          </a:xfrm>
          <a:prstGeom prst="wedgeRoundRectCallout">
            <a:avLst>
              <a:gd name="adj1" fmla="val -65622"/>
              <a:gd name="adj2" fmla="val 3224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have made the greatest possible number.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object 13"/>
          <p:cNvSpPr/>
          <p:nvPr/>
        </p:nvSpPr>
        <p:spPr>
          <a:xfrm>
            <a:off x="8129631" y="4713428"/>
            <a:ext cx="693370" cy="70409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1889252" y="4712773"/>
            <a:ext cx="5240678" cy="1064034"/>
          </a:xfrm>
          <a:prstGeom prst="wedgeRoundRectCallout">
            <a:avLst>
              <a:gd name="adj1" fmla="val 67085"/>
              <a:gd name="adj2" fmla="val 6992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have made the smallest possible number.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598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Roll a 1 to 6 die.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Fill in a box each time you roll.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  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   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make the total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 odd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number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 even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number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 multiple of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greatest possible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number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smallest possible number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  <a:blipFill>
                <a:blip r:embed="rId3"/>
                <a:stretch>
                  <a:fillRect l="-1590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ounded Rectangle 11"/>
          <p:cNvSpPr/>
          <p:nvPr/>
        </p:nvSpPr>
        <p:spPr>
          <a:xfrm>
            <a:off x="1669410" y="1805883"/>
            <a:ext cx="603652" cy="70063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372147" y="1805883"/>
            <a:ext cx="603652" cy="70063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057732" y="1805883"/>
            <a:ext cx="603652" cy="70063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199281" y="1805883"/>
            <a:ext cx="603652" cy="70063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899428" y="1805883"/>
            <a:ext cx="603652" cy="70063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599575" y="1805883"/>
            <a:ext cx="603652" cy="70063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9582" y="1764188"/>
            <a:ext cx="1077422" cy="100311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895" y="4479134"/>
            <a:ext cx="1789057" cy="204103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9582" y="2548318"/>
            <a:ext cx="1077422" cy="100311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9527" y="3332449"/>
            <a:ext cx="1077532" cy="100322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9472" y="4116682"/>
            <a:ext cx="1077532" cy="100322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78" y="4900915"/>
            <a:ext cx="1071226" cy="9973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733" y="5679278"/>
            <a:ext cx="1137729" cy="1059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77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Complete the statements to make them correct.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487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368               487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468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326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258               325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259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391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600     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401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 you do not have to work out the answers to compare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them.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 r="-1893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4560999" y="1563844"/>
            <a:ext cx="546578" cy="565401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4560999" y="2515023"/>
            <a:ext cx="546578" cy="565401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1178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Start with the number 888</a:t>
            </a: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Roll a 1-6 die three times, to make a 3-digit number.</a:t>
            </a: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Subtract the number from </a:t>
            </a:r>
            <a:r>
              <a:rPr lang="en-GB" sz="2800" dirty="0" smtClean="0">
                <a:latin typeface="Gill Sans MT" panose="020B0502020104020203" pitchFamily="34" charset="0"/>
              </a:rPr>
              <a:t>888</a:t>
            </a:r>
          </a:p>
          <a:p>
            <a:pPr lvl="0">
              <a:defRPr/>
            </a:pPr>
            <a:endParaRPr lang="en-GB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What number have you got now</a:t>
            </a:r>
            <a:r>
              <a:rPr lang="en-GB" sz="2800" dirty="0" smtClean="0">
                <a:latin typeface="Gill Sans MT" panose="020B0502020104020203" pitchFamily="34" charset="0"/>
              </a:rPr>
              <a:t>?</a:t>
            </a:r>
            <a:endParaRPr lang="en-GB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What’s the smallest possible difference</a:t>
            </a:r>
            <a:r>
              <a:rPr lang="en-GB" sz="2800" dirty="0" smtClean="0">
                <a:latin typeface="Gill Sans MT" panose="020B0502020104020203" pitchFamily="34" charset="0"/>
              </a:rPr>
              <a:t>?</a:t>
            </a:r>
            <a:endParaRPr lang="en-GB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What’s the largest possible difference</a:t>
            </a:r>
            <a:r>
              <a:rPr lang="en-GB" sz="2800" dirty="0" smtClean="0">
                <a:latin typeface="Gill Sans MT" panose="020B0502020104020203" pitchFamily="34" charset="0"/>
              </a:rPr>
              <a:t>?</a:t>
            </a:r>
            <a:endParaRPr lang="en-GB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What if all the digits have to be different</a:t>
            </a:r>
            <a:r>
              <a:rPr lang="en-GB" sz="2800" dirty="0" smtClean="0">
                <a:latin typeface="Gill Sans MT" panose="020B0502020104020203" pitchFamily="34" charset="0"/>
              </a:rPr>
              <a:t>?</a:t>
            </a:r>
            <a:endParaRPr lang="en-GB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Will you ever find a difference that is a multiple of 10? Why</a:t>
            </a:r>
            <a:r>
              <a:rPr lang="en-GB" sz="2800" dirty="0" smtClean="0">
                <a:latin typeface="Gill Sans MT" panose="020B0502020104020203" pitchFamily="34" charset="0"/>
              </a:rPr>
              <a:t>?</a:t>
            </a:r>
            <a:endParaRPr lang="en-GB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latin typeface="Gill Sans MT" panose="020B0502020104020203" pitchFamily="34" charset="0"/>
              </a:rPr>
              <a:t>Do you have more odd or even differences?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9582" y="1764188"/>
            <a:ext cx="1077422" cy="10031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9582" y="2548318"/>
            <a:ext cx="1077422" cy="10031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9527" y="3332449"/>
            <a:ext cx="1077532" cy="10032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9472" y="4116682"/>
            <a:ext cx="1077532" cy="10032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78" y="4900915"/>
            <a:ext cx="1071226" cy="9973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733" y="5679278"/>
            <a:ext cx="1137729" cy="1059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125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digit cards to complete the calculation.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digits in the shaded boxes are odd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there more than one answer?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69266" y="1407075"/>
            <a:ext cx="684954" cy="822320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07576" y="1407075"/>
            <a:ext cx="684954" cy="822320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3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45886" y="1407075"/>
            <a:ext cx="684954" cy="822320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4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84196" y="1407075"/>
            <a:ext cx="684954" cy="822320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4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22506" y="1407075"/>
            <a:ext cx="684954" cy="822320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00114" y="2414017"/>
            <a:ext cx="684954" cy="822320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32081" y="2414017"/>
            <a:ext cx="684954" cy="822320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7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64048" y="2414017"/>
            <a:ext cx="684954" cy="822320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8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96015" y="2414017"/>
            <a:ext cx="684954" cy="822320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9</a:t>
            </a:r>
          </a:p>
        </p:txBody>
      </p:sp>
      <p:sp>
        <p:nvSpPr>
          <p:cNvPr id="15" name="object 10"/>
          <p:cNvSpPr/>
          <p:nvPr/>
        </p:nvSpPr>
        <p:spPr>
          <a:xfrm>
            <a:off x="786742" y="3420959"/>
            <a:ext cx="2298326" cy="24762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076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Work out the missing digits.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93896574"/>
                  </p:ext>
                </p:extLst>
              </p:nvPr>
            </p:nvGraphicFramePr>
            <p:xfrm>
              <a:off x="2284806" y="2328370"/>
              <a:ext cx="2314488" cy="241759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04398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H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59560037"/>
                      </a:ext>
                    </a:extLst>
                  </a:tr>
                  <a:tr h="604398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b="1" dirty="0">
                            <a:solidFill>
                              <a:schemeClr val="accent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0439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04398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93896574"/>
                  </p:ext>
                </p:extLst>
              </p:nvPr>
            </p:nvGraphicFramePr>
            <p:xfrm>
              <a:off x="2284806" y="2328370"/>
              <a:ext cx="2314488" cy="241759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04398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H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59560037"/>
                      </a:ext>
                    </a:extLst>
                  </a:tr>
                  <a:tr h="604398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b="1" dirty="0">
                            <a:solidFill>
                              <a:schemeClr val="accent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0439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53" t="-201000" r="-304211" b="-119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04398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14866671"/>
                  </p:ext>
                </p:extLst>
              </p:nvPr>
            </p:nvGraphicFramePr>
            <p:xfrm>
              <a:off x="5457912" y="2328370"/>
              <a:ext cx="2314488" cy="241759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04398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H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59560037"/>
                      </a:ext>
                    </a:extLst>
                  </a:tr>
                  <a:tr h="604398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b="1" dirty="0">
                            <a:solidFill>
                              <a:schemeClr val="accent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b="1" dirty="0">
                            <a:solidFill>
                              <a:schemeClr val="accent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0439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b="1" dirty="0">
                            <a:solidFill>
                              <a:schemeClr val="accent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04398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14866671"/>
                  </p:ext>
                </p:extLst>
              </p:nvPr>
            </p:nvGraphicFramePr>
            <p:xfrm>
              <a:off x="5457912" y="2328370"/>
              <a:ext cx="2314488" cy="2417592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78622">
                      <a:extLst>
                        <a:ext uri="{9D8B030D-6E8A-4147-A177-3AD203B41FA5}">
                          <a16:colId xmlns:a16="http://schemas.microsoft.com/office/drawing/2014/main" val="2983402738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240697685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723419572"/>
                        </a:ext>
                      </a:extLst>
                    </a:gridCol>
                    <a:gridCol w="578622">
                      <a:extLst>
                        <a:ext uri="{9D8B030D-6E8A-4147-A177-3AD203B41FA5}">
                          <a16:colId xmlns:a16="http://schemas.microsoft.com/office/drawing/2014/main" val="186989545"/>
                        </a:ext>
                      </a:extLst>
                    </a:gridCol>
                  </a:tblGrid>
                  <a:tr h="604398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H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T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latin typeface="Gill Sans MT" panose="020B0502020104020203" pitchFamily="34" charset="0"/>
                            </a:rPr>
                            <a:t>O</a:t>
                          </a:r>
                          <a:endParaRPr lang="en-GB" sz="2800" b="1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59560037"/>
                      </a:ext>
                    </a:extLst>
                  </a:tr>
                  <a:tr h="604398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b="1" dirty="0">
                            <a:solidFill>
                              <a:schemeClr val="accent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b="1" dirty="0">
                            <a:solidFill>
                              <a:schemeClr val="accent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633517275"/>
                      </a:ext>
                    </a:extLst>
                  </a:tr>
                  <a:tr h="604398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053" t="-201000" r="-303158" b="-119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 smtClean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  <a:endParaRPr lang="en-GB" sz="2800" b="1" dirty="0">
                            <a:solidFill>
                              <a:schemeClr val="accent1"/>
                            </a:solidFill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624565609"/>
                      </a:ext>
                    </a:extLst>
                  </a:tr>
                  <a:tr h="604398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4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473399578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669938"/>
            <a:ext cx="1159746" cy="11311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1644841"/>
            <a:ext cx="1159746" cy="11311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2619744"/>
            <a:ext cx="1159746" cy="11311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565" y="4106640"/>
            <a:ext cx="1198256" cy="12011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0228" y="4051635"/>
            <a:ext cx="255435" cy="1285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3436" y="4597282"/>
            <a:ext cx="251563" cy="372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313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3245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is working out 406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289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Here is her working out: </a:t>
                </a:r>
              </a:p>
              <a:p>
                <a:pPr lvl="0"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 Step 1		   Step 2</a:t>
                </a:r>
              </a:p>
              <a:p>
                <a:pPr lvl="0"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her mistake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should the answer be?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324535"/>
              </a:xfrm>
              <a:prstGeom prst="rect">
                <a:avLst/>
              </a:prstGeom>
              <a:blipFill>
                <a:blip r:embed="rId3"/>
                <a:stretch>
                  <a:fillRect l="-1590" t="-1260" b="-22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ject 12"/>
          <p:cNvSpPr/>
          <p:nvPr/>
        </p:nvSpPr>
        <p:spPr>
          <a:xfrm>
            <a:off x="1227511" y="2791666"/>
            <a:ext cx="2835623" cy="15982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660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this a good estimate? Why?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there any other ways he could have estimated?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9551" y="1188721"/>
            <a:ext cx="1262597" cy="91187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2399583" y="1188722"/>
                <a:ext cx="4889491" cy="1317894"/>
              </a:xfrm>
              <a:prstGeom prst="wedgeRoundRectCallout">
                <a:avLst>
                  <a:gd name="adj1" fmla="val -60338"/>
                  <a:gd name="adj2" fmla="val 7510"/>
                  <a:gd name="adj3" fmla="val 16667"/>
                </a:avLst>
              </a:prstGeom>
              <a:solidFill>
                <a:schemeClr val="accent1">
                  <a:alpha val="20000"/>
                </a:schemeClr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I estimate 143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95 will be 50 because I will subtract 100 from 150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9583" y="1188722"/>
                <a:ext cx="4889491" cy="1317894"/>
              </a:xfrm>
              <a:prstGeom prst="wedgeRoundRectCallout">
                <a:avLst>
                  <a:gd name="adj1" fmla="val -60338"/>
                  <a:gd name="adj2" fmla="val 7510"/>
                  <a:gd name="adj3" fmla="val 16667"/>
                </a:avLst>
              </a:prstGeom>
              <a:blipFill>
                <a:blip r:embed="rId4"/>
                <a:stretch>
                  <a:fillRect t="-5882" r="-335" b="-13575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014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number cards to make different calculations with an estimated answer of 70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34162" y="2405878"/>
            <a:ext cx="900062" cy="109228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121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92402" y="2405878"/>
            <a:ext cx="900062" cy="109228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33 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50642" y="2405879"/>
            <a:ext cx="900062" cy="109228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48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55517" y="2405878"/>
            <a:ext cx="900062" cy="109228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41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07389" y="3620724"/>
            <a:ext cx="900062" cy="109228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398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3245" y="3620724"/>
            <a:ext cx="900062" cy="109228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328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39101" y="3620724"/>
            <a:ext cx="900062" cy="1092287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255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627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Mo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Explain why.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02224" y="972501"/>
            <a:ext cx="1253149" cy="110809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ular Callout 6"/>
              <p:cNvSpPr/>
              <p:nvPr/>
            </p:nvSpPr>
            <p:spPr>
              <a:xfrm>
                <a:off x="2988289" y="1172315"/>
                <a:ext cx="4798052" cy="2959896"/>
              </a:xfrm>
              <a:prstGeom prst="wedgeRoundRectCallout">
                <a:avLst>
                  <a:gd name="adj1" fmla="val -58997"/>
                  <a:gd name="adj2" fmla="val -28465"/>
                  <a:gd name="adj3" fmla="val 16667"/>
                </a:avLst>
              </a:prstGeom>
              <a:solidFill>
                <a:schemeClr val="accent4">
                  <a:alpha val="20000"/>
                </a:schemeClr>
              </a:solidFill>
              <a:ln w="285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If I </a:t>
                </a:r>
                <a:r>
                  <a:rPr kumimoji="0" lang="en-US" sz="2800" b="0" i="0" u="none" strike="noStrike" kern="1200" cap="none" spc="-5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add 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two </a:t>
                </a:r>
                <a:r>
                  <a:rPr kumimoji="0" lang="en-US" sz="2800" b="0" i="0" u="none" strike="noStrike" kern="1200" cap="none" spc="-5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numbers </a:t>
                </a:r>
                <a:r>
                  <a:rPr kumimoji="0" lang="en-US" sz="2800" b="0" i="0" u="none" strike="noStrike" kern="1200" cap="none" spc="-5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together</a:t>
                </a:r>
                <a:r>
                  <a:rPr kumimoji="0" lang="en-US" sz="2800" b="0" i="0" u="none" strike="noStrike" kern="1200" cap="none" spc="-5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, 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I </a:t>
                </a:r>
                <a:r>
                  <a:rPr kumimoji="0" lang="en-US" sz="2800" b="0" i="0" u="none" strike="noStrike" kern="1200" cap="none" spc="-5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can check </a:t>
                </a: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my </a:t>
                </a:r>
                <a:r>
                  <a:rPr kumimoji="0" lang="en-US" sz="2800" b="0" i="0" u="none" strike="noStrike" kern="1200" cap="none" spc="-5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answer 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by </a:t>
                </a:r>
                <a:r>
                  <a:rPr kumimoji="0" lang="en-US" sz="2800" b="0" i="0" u="none" strike="noStrike" kern="1200" cap="none" spc="-5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using</a:t>
                </a:r>
                <a:r>
                  <a:rPr kumimoji="0" lang="en-US" sz="2800" b="0" i="0" u="none" strike="noStrike" kern="1200" cap="none" spc="-75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 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a </a:t>
                </a:r>
                <a:r>
                  <a:rPr kumimoji="0" lang="en-US" sz="2800" b="0" i="0" u="none" strike="noStrike" kern="1200" cap="none" spc="-5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subtraction 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of </a:t>
                </a:r>
                <a:r>
                  <a:rPr kumimoji="0" lang="en-US" sz="2800" b="0" i="0" u="none" strike="noStrike" kern="1200" cap="none" spc="-5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the </a:t>
                </a:r>
                <a:r>
                  <a:rPr kumimoji="0" lang="en-US" sz="2800" b="0" i="0" u="none" strike="noStrike" kern="1200" cap="none" spc="-5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same </a:t>
                </a:r>
                <a:r>
                  <a:rPr kumimoji="0" lang="en-US" sz="2800" b="0" i="0" u="none" strike="noStrike" kern="1200" cap="none" spc="-5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numbers after </a:t>
                </a:r>
                <a:r>
                  <a:rPr kumimoji="0" lang="en-US" sz="2800" b="0" i="0" u="none" strike="noStrike" kern="1200" cap="none" spc="-5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e.g. </a:t>
                </a: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to </a:t>
                </a:r>
                <a:r>
                  <a:rPr kumimoji="0" lang="en-US" sz="2800" b="0" i="0" u="none" strike="noStrike" kern="1200" cap="none" spc="-5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check 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23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Bariol Regular"/>
                      </a:rPr>
                      <m:t>+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 </a:t>
                </a: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14, 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I</a:t>
                </a:r>
                <a:r>
                  <a:rPr kumimoji="0" lang="en-US" sz="2800" b="0" i="0" u="none" strike="noStrike" kern="1200" cap="none" spc="-85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 </a:t>
                </a:r>
                <a:r>
                  <a:rPr kumimoji="0" lang="en-US" sz="2800" b="0" i="0" u="none" strike="noStrike" kern="1200" cap="none" spc="-5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can </a:t>
                </a: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do 14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Bariol Regular"/>
                      </a:rPr>
                      <m:t>−</m:t>
                    </m:r>
                  </m:oMath>
                </a14:m>
                <a:r>
                  <a:rPr kumimoji="0" lang="en-US" sz="2800" b="0" i="0" u="none" strike="noStrike" kern="1200" cap="none" spc="-10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 </a:t>
                </a:r>
                <a:r>
                  <a:rPr kumimoji="0" lang="en-US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Bariol Regular"/>
                  </a:rPr>
                  <a:t>23</a:t>
                </a:r>
                <a:endParaRPr kumimoji="0" 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endParaRPr>
              </a:p>
            </p:txBody>
          </p:sp>
        </mc:Choice>
        <mc:Fallback xmlns=""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8289" y="1172315"/>
                <a:ext cx="4798052" cy="2959896"/>
              </a:xfrm>
              <a:prstGeom prst="wedgeRoundRectCallout">
                <a:avLst>
                  <a:gd name="adj1" fmla="val -58997"/>
                  <a:gd name="adj2" fmla="val -28465"/>
                  <a:gd name="adj3" fmla="val 16667"/>
                </a:avLst>
              </a:prstGeom>
              <a:blipFill>
                <a:blip r:embed="rId4"/>
                <a:stretch>
                  <a:fillRect r="-1156" b="-204"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9944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 completed an addition and then used the inverse to check my calculation.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When I checked my calculation, the answer was 250.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One of the other numbers was 355.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could the calculation be?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250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789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schemas.microsoft.com/office/2006/metadata/properties"/>
    <ds:schemaRef ds:uri="http://purl.org/dc/dcmitype/"/>
    <ds:schemaRef ds:uri="http://purl.org/dc/elements/1.1/"/>
    <ds:schemaRef ds:uri="522d4c35-b548-4432-90ae-af4376e1c4b4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1923</TotalTime>
  <Words>1603</Words>
  <Application>Microsoft Office PowerPoint</Application>
  <PresentationFormat>A4 Paper (210x297 mm)</PresentationFormat>
  <Paragraphs>682</Paragraphs>
  <Slides>47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47</vt:i4>
      </vt:variant>
    </vt:vector>
  </HeadingPairs>
  <TitlesOfParts>
    <vt:vector size="56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85</cp:revision>
  <dcterms:created xsi:type="dcterms:W3CDTF">2019-02-04T08:17:32Z</dcterms:created>
  <dcterms:modified xsi:type="dcterms:W3CDTF">2019-09-11T10:03:40Z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