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28" r:id="rId15"/>
    <p:sldId id="429" r:id="rId16"/>
    <p:sldId id="418" r:id="rId17"/>
    <p:sldId id="419" r:id="rId18"/>
    <p:sldId id="420" r:id="rId19"/>
    <p:sldId id="421" r:id="rId20"/>
    <p:sldId id="422" r:id="rId21"/>
    <p:sldId id="423" r:id="rId22"/>
    <p:sldId id="424" r:id="rId23"/>
    <p:sldId id="425" r:id="rId24"/>
    <p:sldId id="426" r:id="rId25"/>
    <p:sldId id="427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40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347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79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37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345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5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27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933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420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5188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09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47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493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127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51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610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3310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1981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5540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5291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88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467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29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40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27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row of money is the odd one out?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919185"/>
              </p:ext>
            </p:extLst>
          </p:nvPr>
        </p:nvGraphicFramePr>
        <p:xfrm>
          <a:off x="1658982" y="1427562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593065"/>
              </p:ext>
            </p:extLst>
          </p:nvPr>
        </p:nvGraphicFramePr>
        <p:xfrm>
          <a:off x="1658983" y="2991909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316384"/>
              </p:ext>
            </p:extLst>
          </p:nvPr>
        </p:nvGraphicFramePr>
        <p:xfrm>
          <a:off x="1658982" y="4550844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3" y="1427562"/>
            <a:ext cx="718457" cy="6606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1427562"/>
            <a:ext cx="718457" cy="6606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2" y="1889180"/>
            <a:ext cx="718457" cy="6606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9" y="1883455"/>
            <a:ext cx="718457" cy="6606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126" y="1421837"/>
            <a:ext cx="718457" cy="6606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583" y="1421837"/>
            <a:ext cx="718457" cy="66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125" y="1883455"/>
            <a:ext cx="718457" cy="6606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582" y="1877730"/>
            <a:ext cx="718457" cy="6606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271" y="1453380"/>
            <a:ext cx="718457" cy="660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728" y="1453380"/>
            <a:ext cx="718457" cy="6606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270" y="1914998"/>
            <a:ext cx="718457" cy="6606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727" y="1909273"/>
            <a:ext cx="718457" cy="6606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34" y="3070734"/>
            <a:ext cx="631455" cy="6248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9" y="3466475"/>
            <a:ext cx="631455" cy="6248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751" y="3073864"/>
            <a:ext cx="631455" cy="6248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956" y="3469605"/>
            <a:ext cx="631455" cy="6248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16" y="3074402"/>
            <a:ext cx="631455" cy="6248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421" y="3470143"/>
            <a:ext cx="631455" cy="6248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36" y="4687753"/>
            <a:ext cx="849003" cy="845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806" y="4724458"/>
            <a:ext cx="849003" cy="8458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918" y="4713571"/>
            <a:ext cx="849003" cy="8458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144" y="1951803"/>
            <a:ext cx="768305" cy="706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677" y="2639752"/>
            <a:ext cx="569238" cy="5632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966" y="3184449"/>
            <a:ext cx="872978" cy="8697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3321" y="4035649"/>
            <a:ext cx="752267" cy="67024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966" y="4687324"/>
            <a:ext cx="964048" cy="9640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821" y="5632802"/>
            <a:ext cx="864337" cy="86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equal groups 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Three 5s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Two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10s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3s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551" y="1777102"/>
            <a:ext cx="1954717" cy="1160400"/>
            <a:chOff x="5256739" y="2418604"/>
            <a:chExt cx="1537810" cy="720382"/>
          </a:xfrm>
        </p:grpSpPr>
        <p:grpSp>
          <p:nvGrpSpPr>
            <p:cNvPr id="6" name="Group 5"/>
            <p:cNvGrpSpPr/>
            <p:nvPr/>
          </p:nvGrpSpPr>
          <p:grpSpPr>
            <a:xfrm>
              <a:off x="5256739" y="2418604"/>
              <a:ext cx="709855" cy="720382"/>
              <a:chOff x="5256739" y="2418603"/>
              <a:chExt cx="914400" cy="92796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15" name="Oval 14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6084694" y="2418604"/>
              <a:ext cx="709855" cy="720382"/>
              <a:chOff x="5256739" y="2418603"/>
              <a:chExt cx="914400" cy="92796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11" name="Oval 10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6" name="Group 15"/>
          <p:cNvGrpSpPr/>
          <p:nvPr/>
        </p:nvGrpSpPr>
        <p:grpSpPr>
          <a:xfrm>
            <a:off x="3935664" y="1777102"/>
            <a:ext cx="1207635" cy="1094958"/>
            <a:chOff x="7101828" y="2575576"/>
            <a:chExt cx="577801" cy="609298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828" y="2575576"/>
              <a:ext cx="291278" cy="608809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8351" y="2576065"/>
              <a:ext cx="291278" cy="608809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41" y="2954460"/>
            <a:ext cx="1465864" cy="1364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09" y="2954460"/>
            <a:ext cx="1465864" cy="1364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558" y="2943845"/>
            <a:ext cx="1465864" cy="13647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2451" y="3120529"/>
            <a:ext cx="764121" cy="920064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4004546" y="4343042"/>
            <a:ext cx="1059929" cy="934545"/>
            <a:chOff x="7191865" y="4862639"/>
            <a:chExt cx="766538" cy="779151"/>
          </a:xfrm>
        </p:grpSpPr>
        <p:grpSp>
          <p:nvGrpSpPr>
            <p:cNvPr id="26" name="Group 25"/>
            <p:cNvGrpSpPr/>
            <p:nvPr/>
          </p:nvGrpSpPr>
          <p:grpSpPr>
            <a:xfrm>
              <a:off x="7191865" y="4862641"/>
              <a:ext cx="249666" cy="779149"/>
              <a:chOff x="7191865" y="4862641"/>
              <a:chExt cx="249666" cy="779149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  <p:grpSp>
          <p:nvGrpSpPr>
            <p:cNvPr id="27" name="Group 26"/>
            <p:cNvGrpSpPr/>
            <p:nvPr/>
          </p:nvGrpSpPr>
          <p:grpSpPr>
            <a:xfrm>
              <a:off x="7450301" y="4862640"/>
              <a:ext cx="249666" cy="779149"/>
              <a:chOff x="7191865" y="4862641"/>
              <a:chExt cx="249666" cy="779149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  <p:grpSp>
          <p:nvGrpSpPr>
            <p:cNvPr id="28" name="Group 27"/>
            <p:cNvGrpSpPr/>
            <p:nvPr/>
          </p:nvGrpSpPr>
          <p:grpSpPr>
            <a:xfrm>
              <a:off x="7708737" y="4862639"/>
              <a:ext cx="249666" cy="779149"/>
              <a:chOff x="7191865" y="4862641"/>
              <a:chExt cx="249666" cy="779149"/>
            </a:xfrm>
          </p:grpSpPr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447" y="1682064"/>
            <a:ext cx="643628" cy="5029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062" y="2484415"/>
            <a:ext cx="705257" cy="63611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880" y="3109136"/>
            <a:ext cx="1000454" cy="93145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769" y="4617421"/>
            <a:ext cx="640673" cy="9132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33" y="4410041"/>
            <a:ext cx="973712" cy="86754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721" y="4410041"/>
            <a:ext cx="973712" cy="86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5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8 children.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child has 3 sweets.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altogether?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concrete or pictorial representations to show this problem.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another repeated addition and multiplication problem and ask a friend to represent it.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56" y="853854"/>
            <a:ext cx="980013" cy="13846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692" y="1750422"/>
            <a:ext cx="1037261" cy="1465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039" y="3022483"/>
            <a:ext cx="737974" cy="104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15, which number sentences would find the answer to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 t="-1141" r="-1590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933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Share 33 cubes between 3 groups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Complete: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3 groups with _____ cubes in each group.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Put 33 cubes into groups of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Complete: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_____ groups with 3 cubes in each group.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_____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same about these two divisions?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3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18 seeds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plants 3 seeds in each pot.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matches the problem?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B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choice.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097088"/>
              </p:ext>
            </p:extLst>
          </p:nvPr>
        </p:nvGraphicFramePr>
        <p:xfrm>
          <a:off x="2047051" y="2608984"/>
          <a:ext cx="5132872" cy="1368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957">
                  <a:extLst>
                    <a:ext uri="{9D8B030D-6E8A-4147-A177-3AD203B41FA5}">
                      <a16:colId xmlns:a16="http://schemas.microsoft.com/office/drawing/2014/main" val="2980912912"/>
                    </a:ext>
                  </a:extLst>
                </a:gridCol>
                <a:gridCol w="1710958">
                  <a:extLst>
                    <a:ext uri="{9D8B030D-6E8A-4147-A177-3AD203B41FA5}">
                      <a16:colId xmlns:a16="http://schemas.microsoft.com/office/drawing/2014/main" val="3055930984"/>
                    </a:ext>
                  </a:extLst>
                </a:gridCol>
                <a:gridCol w="1710957">
                  <a:extLst>
                    <a:ext uri="{9D8B030D-6E8A-4147-A177-3AD203B41FA5}">
                      <a16:colId xmlns:a16="http://schemas.microsoft.com/office/drawing/2014/main" val="1011268473"/>
                    </a:ext>
                  </a:extLst>
                </a:gridCol>
              </a:tblGrid>
              <a:tr h="591765">
                <a:tc gridSpan="3"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20981"/>
                  </a:ext>
                </a:extLst>
              </a:tr>
              <a:tr h="591765"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7447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285943"/>
              </p:ext>
            </p:extLst>
          </p:nvPr>
        </p:nvGraphicFramePr>
        <p:xfrm>
          <a:off x="2056422" y="4217941"/>
          <a:ext cx="5132872" cy="1368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5479">
                  <a:extLst>
                    <a:ext uri="{9D8B030D-6E8A-4147-A177-3AD203B41FA5}">
                      <a16:colId xmlns:a16="http://schemas.microsoft.com/office/drawing/2014/main" val="2980912912"/>
                    </a:ext>
                  </a:extLst>
                </a:gridCol>
                <a:gridCol w="855478">
                  <a:extLst>
                    <a:ext uri="{9D8B030D-6E8A-4147-A177-3AD203B41FA5}">
                      <a16:colId xmlns:a16="http://schemas.microsoft.com/office/drawing/2014/main" val="3184350707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2094931811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1304066735"/>
                    </a:ext>
                  </a:extLst>
                </a:gridCol>
                <a:gridCol w="855478">
                  <a:extLst>
                    <a:ext uri="{9D8B030D-6E8A-4147-A177-3AD203B41FA5}">
                      <a16:colId xmlns:a16="http://schemas.microsoft.com/office/drawing/2014/main" val="3423212293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1867098489"/>
                    </a:ext>
                  </a:extLst>
                </a:gridCol>
              </a:tblGrid>
              <a:tr h="437457">
                <a:tc gridSpan="6"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18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2098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700" dirty="0">
                        <a:latin typeface="Gill Sans MT" panose="020B0502020104020203" pitchFamily="34" charset="0"/>
                      </a:endParaRP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74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84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Sort the cards below so they follow round in a loop.</a:t>
                </a: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Start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at 18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Calculate the answer to this calculation.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next card needs to be begin with this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220054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18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3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054" y="2639058"/>
                <a:ext cx="914400" cy="1168672"/>
              </a:xfrm>
              <a:prstGeom prst="roundRect">
                <a:avLst/>
              </a:prstGeom>
              <a:blipFill>
                <a:blip r:embed="rId4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272566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21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3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2566" y="2639058"/>
                <a:ext cx="914400" cy="1168672"/>
              </a:xfrm>
              <a:prstGeom prst="roundRect">
                <a:avLst/>
              </a:prstGeom>
              <a:blipFill>
                <a:blip r:embed="rId5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25078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15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3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078" y="2639058"/>
                <a:ext cx="914400" cy="1168672"/>
              </a:xfrm>
              <a:prstGeom prst="roundRect">
                <a:avLst/>
              </a:prstGeom>
              <a:blipFill>
                <a:blip r:embed="rId6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377590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8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5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7590" y="2639058"/>
                <a:ext cx="914400" cy="1168672"/>
              </a:xfrm>
              <a:prstGeom prst="roundRect">
                <a:avLst/>
              </a:prstGeom>
              <a:blipFill>
                <a:blip r:embed="rId7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20054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5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2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054" y="3908275"/>
                <a:ext cx="914400" cy="1168672"/>
              </a:xfrm>
              <a:prstGeom prst="roundRect">
                <a:avLst/>
              </a:prstGeom>
              <a:blipFill>
                <a:blip r:embed="rId8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272566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10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2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2566" y="3908275"/>
                <a:ext cx="914400" cy="1168672"/>
              </a:xfrm>
              <a:prstGeom prst="roundRect">
                <a:avLst/>
              </a:prstGeom>
              <a:blipFill>
                <a:blip r:embed="rId9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25078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20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1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078" y="3908275"/>
                <a:ext cx="914400" cy="1168672"/>
              </a:xfrm>
              <a:prstGeom prst="roundRect">
                <a:avLst/>
              </a:prstGeom>
              <a:blipFill>
                <a:blip r:embed="rId10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377590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4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2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7590" y="3908275"/>
                <a:ext cx="914400" cy="1168672"/>
              </a:xfrm>
              <a:prstGeom prst="roundRect">
                <a:avLst/>
              </a:prstGeom>
              <a:blipFill>
                <a:blip r:embed="rId11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234342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14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2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4342" y="5177491"/>
                <a:ext cx="914400" cy="1168672"/>
              </a:xfrm>
              <a:prstGeom prst="roundRect">
                <a:avLst/>
              </a:prstGeom>
              <a:blipFill>
                <a:blip r:embed="rId12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286854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 smtClean="0">
                    <a:latin typeface="Gill Sans MT" panose="020B0502020104020203" pitchFamily="34" charset="0"/>
                  </a:rPr>
                  <a:t>12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3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854" y="5177491"/>
                <a:ext cx="914400" cy="1168672"/>
              </a:xfrm>
              <a:prstGeom prst="roundRect">
                <a:avLst/>
              </a:prstGeom>
              <a:blipFill>
                <a:blip r:embed="rId13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339366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3</a:t>
                </a:r>
                <a:endParaRPr lang="en-GB" sz="2400" b="1" dirty="0" smtClean="0">
                  <a:latin typeface="Gill Sans MT" panose="020B0502020104020203" pitchFamily="34" charset="0"/>
                </a:endParaRP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6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366" y="5177491"/>
                <a:ext cx="914400" cy="1168672"/>
              </a:xfrm>
              <a:prstGeom prst="roundRect">
                <a:avLst/>
              </a:prstGeom>
              <a:blipFill>
                <a:blip r:embed="rId14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391878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7</a:t>
                </a:r>
                <a:endParaRPr lang="en-GB" sz="2400" b="1" dirty="0" smtClean="0">
                  <a:latin typeface="Gill Sans MT" panose="020B0502020104020203" pitchFamily="34" charset="0"/>
                </a:endParaRP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 smtClean="0">
                    <a:latin typeface="Gill Sans MT" panose="020B0502020104020203" pitchFamily="34" charset="0"/>
                  </a:rPr>
                  <a:t> 2</a:t>
                </a:r>
                <a:endParaRPr lang="en-GB" sz="20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1878" y="5177491"/>
                <a:ext cx="914400" cy="1168672"/>
              </a:xfrm>
              <a:prstGeom prst="roundRect">
                <a:avLst/>
              </a:prstGeom>
              <a:blipFill>
                <a:blip r:embed="rId15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548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 this rhythm: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</a:rPr>
              <a:t>Clap, clap, click, clap, clap, click.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Carry on the rhythm, what will you do on the 15th beat?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will you be doing on the 20th beat?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61417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four bags with five sweets in each bag.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six bags with four sweets in each bag.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sweets?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more sweets do they have?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 picture to show this problem.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069" y="1735756"/>
            <a:ext cx="936171" cy="1322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5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blue strip of paper.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orange strip is four times as long.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strips are joined end to end.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long is the blue strip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long is the orange strip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750865" y="1295421"/>
            <a:ext cx="1037364" cy="76510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1392260" y="2537927"/>
            <a:ext cx="4146459" cy="74083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1044822" y="3951880"/>
            <a:ext cx="1037364" cy="76510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81049" y="3969212"/>
            <a:ext cx="4146459" cy="74083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088049" y="4781005"/>
            <a:ext cx="482942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065274" y="4774065"/>
            <a:ext cx="107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 cm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607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problems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be solved using 12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12 bags of sweets with 4 sweets in each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bag. How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many sweets are there altogether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rollercoaster carriage holds 4 people.</a:t>
                </a: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carriages are needed for 12 people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have 12 crayons and share them equally between 4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people. How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many crayons does each person receive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have 12 buns and I give 4 to my brother.</a:t>
                </a: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do I have left?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 for each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 r="-10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884786" y="1436915"/>
            <a:ext cx="8061045" cy="109728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884786" y="2586440"/>
            <a:ext cx="8061045" cy="109728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884786" y="3735965"/>
            <a:ext cx="8061045" cy="109730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884786" y="4885512"/>
            <a:ext cx="8061045" cy="1097303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48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Five children are playing a game.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score 4 points for every bucket they knock down.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buckets did they knock down each?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buckets did they knock down altogether?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more buckets did Eva knock down than Mo?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b="54906"/>
          <a:stretch/>
        </p:blipFill>
        <p:spPr>
          <a:xfrm>
            <a:off x="1131214" y="2846423"/>
            <a:ext cx="2328676" cy="1006161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36210"/>
              </p:ext>
            </p:extLst>
          </p:nvPr>
        </p:nvGraphicFramePr>
        <p:xfrm>
          <a:off x="4490379" y="2122119"/>
          <a:ext cx="3313202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601">
                  <a:extLst>
                    <a:ext uri="{9D8B030D-6E8A-4147-A177-3AD203B41FA5}">
                      <a16:colId xmlns:a16="http://schemas.microsoft.com/office/drawing/2014/main" val="1020034085"/>
                    </a:ext>
                  </a:extLst>
                </a:gridCol>
                <a:gridCol w="1656601">
                  <a:extLst>
                    <a:ext uri="{9D8B030D-6E8A-4147-A177-3AD203B41FA5}">
                      <a16:colId xmlns:a16="http://schemas.microsoft.com/office/drawing/2014/main" val="621407718"/>
                    </a:ext>
                  </a:extLst>
                </a:gridCol>
              </a:tblGrid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Mo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91109290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Eva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2109511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Tommy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559147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Amir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7104265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Dora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987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3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more than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4 less than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double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idea do you prefer? Why?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kbrown\Desktop\Images\girl_5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" t="30356" r="3223" b="24230"/>
          <a:stretch/>
        </p:blipFill>
        <p:spPr bwMode="auto">
          <a:xfrm>
            <a:off x="8093693" y="1368006"/>
            <a:ext cx="969692" cy="738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4124018" y="316523"/>
                <a:ext cx="3605936" cy="1051483"/>
              </a:xfrm>
              <a:prstGeom prst="wedgeRoundRectCallout">
                <a:avLst>
                  <a:gd name="adj1" fmla="val 55108"/>
                  <a:gd name="adj2" fmla="val 103675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I have forgotten what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 Regular"/>
                      </a:rPr>
                      <m:t>×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4 is.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018" y="316523"/>
                <a:ext cx="3605936" cy="1051483"/>
              </a:xfrm>
              <a:prstGeom prst="wedgeRoundRectCallout">
                <a:avLst>
                  <a:gd name="adj1" fmla="val 55108"/>
                  <a:gd name="adj2" fmla="val 103675"/>
                  <a:gd name="adj3" fmla="val 16667"/>
                </a:avLst>
              </a:prstGeom>
              <a:blipFill>
                <a:blip r:embed="rId5"/>
                <a:stretch>
                  <a:fillRect t="-727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26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part below does not show counting in fours?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4303277"/>
                  </p:ext>
                </p:extLst>
              </p:nvPr>
            </p:nvGraphicFramePr>
            <p:xfrm>
              <a:off x="2227253" y="1623138"/>
              <a:ext cx="4565432" cy="262229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2716">
                      <a:extLst>
                        <a:ext uri="{9D8B030D-6E8A-4147-A177-3AD203B41FA5}">
                          <a16:colId xmlns:a16="http://schemas.microsoft.com/office/drawing/2014/main" val="3148712099"/>
                        </a:ext>
                      </a:extLst>
                    </a:gridCol>
                    <a:gridCol w="2282716">
                      <a:extLst>
                        <a:ext uri="{9D8B030D-6E8A-4147-A177-3AD203B41FA5}">
                          <a16:colId xmlns:a16="http://schemas.microsoft.com/office/drawing/2014/main" val="2215971393"/>
                        </a:ext>
                      </a:extLst>
                    </a:gridCol>
                  </a:tblGrid>
                  <a:tr h="13111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9441171"/>
                      </a:ext>
                    </a:extLst>
                  </a:tr>
                  <a:tr h="1311145">
                    <a:tc>
                      <a:txBody>
                        <a:bodyPr/>
                        <a:lstStyle/>
                        <a:p>
                          <a:endParaRPr lang="en-GB" sz="1200" b="0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8639975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4303277"/>
                  </p:ext>
                </p:extLst>
              </p:nvPr>
            </p:nvGraphicFramePr>
            <p:xfrm>
              <a:off x="2227253" y="1623138"/>
              <a:ext cx="4565432" cy="262229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2716">
                      <a:extLst>
                        <a:ext uri="{9D8B030D-6E8A-4147-A177-3AD203B41FA5}">
                          <a16:colId xmlns:a16="http://schemas.microsoft.com/office/drawing/2014/main" val="3148712099"/>
                        </a:ext>
                      </a:extLst>
                    </a:gridCol>
                    <a:gridCol w="2282716">
                      <a:extLst>
                        <a:ext uri="{9D8B030D-6E8A-4147-A177-3AD203B41FA5}">
                          <a16:colId xmlns:a16="http://schemas.microsoft.com/office/drawing/2014/main" val="2215971393"/>
                        </a:ext>
                      </a:extLst>
                    </a:gridCol>
                  </a:tblGrid>
                  <a:tr h="131114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67" t="-463" r="-100533" b="-1004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9441171"/>
                      </a:ext>
                    </a:extLst>
                  </a:tr>
                  <a:tr h="1311145">
                    <a:tc>
                      <a:txBody>
                        <a:bodyPr/>
                        <a:lstStyle/>
                        <a:p>
                          <a:endParaRPr lang="en-GB" sz="1200" b="0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8639975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76" y="1790667"/>
            <a:ext cx="229033" cy="223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221" y="1793904"/>
            <a:ext cx="229033" cy="2233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083" y="1958720"/>
            <a:ext cx="229033" cy="2233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588" y="1893671"/>
            <a:ext cx="229033" cy="2233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633" y="1896908"/>
            <a:ext cx="229033" cy="2233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495" y="2061724"/>
            <a:ext cx="229033" cy="223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87" y="2276351"/>
            <a:ext cx="229033" cy="223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32" y="2279588"/>
            <a:ext cx="229033" cy="223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594" y="2444404"/>
            <a:ext cx="229033" cy="2233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812" y="2306727"/>
            <a:ext cx="229033" cy="2233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857" y="2309964"/>
            <a:ext cx="229033" cy="2233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214" y="2444404"/>
            <a:ext cx="229033" cy="2233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56" y="3628880"/>
            <a:ext cx="393852" cy="4493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599" y="3628880"/>
            <a:ext cx="393852" cy="4493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642" y="3628880"/>
            <a:ext cx="393852" cy="4493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685" y="3628880"/>
            <a:ext cx="393852" cy="4493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15" y="3390261"/>
            <a:ext cx="406086" cy="463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158" y="3390261"/>
            <a:ext cx="406086" cy="46328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201" y="3390261"/>
            <a:ext cx="406086" cy="46328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244" y="3390261"/>
            <a:ext cx="406086" cy="463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466" y="3120279"/>
            <a:ext cx="393852" cy="44932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09" y="3120279"/>
            <a:ext cx="393852" cy="4493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52" y="3120279"/>
            <a:ext cx="393852" cy="4493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595" y="3120279"/>
            <a:ext cx="393852" cy="4493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27" y="2861612"/>
            <a:ext cx="393852" cy="4493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170" y="2861612"/>
            <a:ext cx="393852" cy="4493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13" y="2861612"/>
            <a:ext cx="393852" cy="4493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56" y="2861612"/>
            <a:ext cx="393852" cy="44932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1090855"/>
            <a:ext cx="750217" cy="8028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1844568"/>
            <a:ext cx="754658" cy="573856"/>
          </a:xfrm>
          <a:prstGeom prst="rect">
            <a:avLst/>
          </a:prstGeom>
        </p:spPr>
      </p:pic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398827"/>
              </p:ext>
            </p:extLst>
          </p:nvPr>
        </p:nvGraphicFramePr>
        <p:xfrm>
          <a:off x="4611395" y="3324753"/>
          <a:ext cx="207044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148">
                  <a:extLst>
                    <a:ext uri="{9D8B030D-6E8A-4147-A177-3AD203B41FA5}">
                      <a16:colId xmlns:a16="http://schemas.microsoft.com/office/drawing/2014/main" val="2945663075"/>
                    </a:ext>
                  </a:extLst>
                </a:gridCol>
                <a:gridCol w="690148">
                  <a:extLst>
                    <a:ext uri="{9D8B030D-6E8A-4147-A177-3AD203B41FA5}">
                      <a16:colId xmlns:a16="http://schemas.microsoft.com/office/drawing/2014/main" val="3159493001"/>
                    </a:ext>
                  </a:extLst>
                </a:gridCol>
                <a:gridCol w="690148">
                  <a:extLst>
                    <a:ext uri="{9D8B030D-6E8A-4147-A177-3AD203B41FA5}">
                      <a16:colId xmlns:a16="http://schemas.microsoft.com/office/drawing/2014/main" val="7454790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771784"/>
                  </a:ext>
                </a:extLst>
              </a:tr>
            </a:tbl>
          </a:graphicData>
        </a:graphic>
      </p:graphicFrame>
      <p:pic>
        <p:nvPicPr>
          <p:cNvPr id="36" name="Picture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2530119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1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do you think this has happened?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61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calculates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by doing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and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and adding them.</a:t>
                </a:r>
              </a:p>
              <a:p>
                <a:pPr lvl="0">
                  <a:defRPr/>
                </a:pPr>
                <a:endParaRPr lang="en-US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Ron calculates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by doing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</a:p>
              <a:p>
                <a:pPr lvl="0">
                  <a:defRPr/>
                </a:pPr>
                <a:endParaRPr lang="en-US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12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method do you prefer?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24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844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Start each function machine with the same number.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each final answer?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knows the 4 times table </a:t>
            </a:r>
            <a:r>
              <a:rPr lang="en-US" sz="2800" dirty="0" err="1" smtClean="0">
                <a:solidFill>
                  <a:prstClr val="black"/>
                </a:solidFill>
                <a:latin typeface="Gill Sans MT" panose="020B0502020104020203" pitchFamily="34" charset="0"/>
              </a:rPr>
              <a:t>table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, but is still learning the 8 times table </a:t>
            </a:r>
            <a:r>
              <a:rPr lang="en-US" sz="2800" dirty="0" err="1" smtClean="0">
                <a:solidFill>
                  <a:prstClr val="black"/>
                </a:solidFill>
                <a:latin typeface="Gill Sans MT" panose="020B0502020104020203" pitchFamily="34" charset="0"/>
              </a:rPr>
              <a:t>table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US" sz="2800" dirty="0" err="1" smtClean="0">
                <a:solidFill>
                  <a:prstClr val="black"/>
                </a:solidFill>
                <a:latin typeface="Gill Sans MT" panose="020B0502020104020203" pitchFamily="34" charset="0"/>
              </a:rPr>
              <a:t>colour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row should he use? Why?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783576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168749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614636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87249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765592" y="2491075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578210" y="2491075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987248" y="2487329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65591" y="3755084"/>
            <a:ext cx="910423" cy="10151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987247" y="3755084"/>
            <a:ext cx="910423" cy="10151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2785444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273788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682825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137892" y="2994914"/>
            <a:ext cx="1288107" cy="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649487" y="1318291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9487" y="1318291"/>
                <a:ext cx="722992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>
            <a:off x="5567321" y="2983118"/>
            <a:ext cx="304422" cy="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047553" y="1274732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7553" y="1274732"/>
                <a:ext cx="722992" cy="400110"/>
              </a:xfrm>
              <a:prstGeom prst="rect">
                <a:avLst/>
              </a:prstGeom>
              <a:blipFill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476373" y="1307519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6373" y="1307519"/>
                <a:ext cx="722992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464650" y="2570567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650" y="2570567"/>
                <a:ext cx="722992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372479" y="2530433"/>
                <a:ext cx="56618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2479" y="2530433"/>
                <a:ext cx="566181" cy="400110"/>
              </a:xfrm>
              <a:prstGeom prst="rect">
                <a:avLst/>
              </a:prstGeom>
              <a:blipFill>
                <a:blip r:embed="rId7"/>
                <a:stretch>
                  <a:fillRect t="-7576" r="-1075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/>
          <p:nvPr/>
        </p:nvCxnSpPr>
        <p:spPr>
          <a:xfrm flipV="1">
            <a:off x="3372479" y="4262670"/>
            <a:ext cx="2194842" cy="875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100210" y="3826303"/>
                <a:ext cx="56618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0210" y="3826303"/>
                <a:ext cx="566181" cy="400110"/>
              </a:xfrm>
              <a:prstGeom prst="rect">
                <a:avLst/>
              </a:prstGeom>
              <a:blipFill>
                <a:blip r:embed="rId8"/>
                <a:stretch>
                  <a:fillRect t="-9231" r="-1087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656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 about the answers to these questions?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predict what 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16 would be?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834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numbers can be divided by 8 without a remainder?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42955" y="2266992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24555" y="2266993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706155" y="2266992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42954" y="3818249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24555" y="3818248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706154" y="3818248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02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shares 24 sweets equally between 8 friends.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 they get each?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would you use to represent this problem? Why?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194463"/>
              </p:ext>
            </p:extLst>
          </p:nvPr>
        </p:nvGraphicFramePr>
        <p:xfrm>
          <a:off x="3096672" y="3478784"/>
          <a:ext cx="28980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2251">
                  <a:extLst>
                    <a:ext uri="{9D8B030D-6E8A-4147-A177-3AD203B41FA5}">
                      <a16:colId xmlns:a16="http://schemas.microsoft.com/office/drawing/2014/main" val="4280711717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909395868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4097002369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109498173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3433665252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1005929761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2881606362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4210700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004882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428548" y="1743371"/>
            <a:ext cx="234255" cy="28980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73805" y="255202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24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584553"/>
              </p:ext>
            </p:extLst>
          </p:nvPr>
        </p:nvGraphicFramePr>
        <p:xfrm>
          <a:off x="3096669" y="5223329"/>
          <a:ext cx="289800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6003">
                  <a:extLst>
                    <a:ext uri="{9D8B030D-6E8A-4147-A177-3AD203B41FA5}">
                      <a16:colId xmlns:a16="http://schemas.microsoft.com/office/drawing/2014/main" val="3209554433"/>
                    </a:ext>
                  </a:extLst>
                </a:gridCol>
                <a:gridCol w="966003">
                  <a:extLst>
                    <a:ext uri="{9D8B030D-6E8A-4147-A177-3AD203B41FA5}">
                      <a16:colId xmlns:a16="http://schemas.microsoft.com/office/drawing/2014/main" val="1309424428"/>
                    </a:ext>
                  </a:extLst>
                </a:gridCol>
                <a:gridCol w="966003">
                  <a:extLst>
                    <a:ext uri="{9D8B030D-6E8A-4147-A177-3AD203B41FA5}">
                      <a16:colId xmlns:a16="http://schemas.microsoft.com/office/drawing/2014/main" val="24834603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6558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4428545" y="3540069"/>
            <a:ext cx="234255" cy="28980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71155" y="425240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24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965" y="1853112"/>
            <a:ext cx="572506" cy="8088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965" y="2654056"/>
            <a:ext cx="583712" cy="8247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1034744"/>
            <a:ext cx="504313" cy="71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880" y="1447877"/>
            <a:ext cx="1145612" cy="1686587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2713821" y="1107832"/>
            <a:ext cx="5725812" cy="1387174"/>
          </a:xfrm>
          <a:prstGeom prst="wedgeRoundRectCallout">
            <a:avLst>
              <a:gd name="adj1" fmla="val -55525"/>
              <a:gd name="adj2" fmla="val 4936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the numbers in the 8 times table are even.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1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a blank hundred square,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colour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multiples of 8 red and multiples of 4 blue.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 Multiples of 4 are also multiples of 8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 Multiples of 8 are also multiples of 4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954410"/>
              </p:ext>
            </p:extLst>
          </p:nvPr>
        </p:nvGraphicFramePr>
        <p:xfrm>
          <a:off x="10206251" y="500996"/>
          <a:ext cx="3960000" cy="39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9783868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582115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66638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589154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053209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605718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384407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87508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20454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72703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1290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563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129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0903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5214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554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48833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017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971039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91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92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93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94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95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96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97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98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99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47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203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some packs of cola which are in a box.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packs have 4 cans in them, and some packs have 8 cans in them.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Rosie’s box contains 64 cans of pop.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packs of 4 cans and how many packs of 8 cans could there be?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all the possibilities. 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3360852" y="2496399"/>
            <a:ext cx="3113678" cy="13626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2122912"/>
            <a:ext cx="1408027" cy="102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8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dcmitype/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1803</TotalTime>
  <Words>1155</Words>
  <Application>Microsoft Office PowerPoint</Application>
  <PresentationFormat>A4 Paper (210x297 mm)</PresentationFormat>
  <Paragraphs>457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74</cp:revision>
  <dcterms:created xsi:type="dcterms:W3CDTF">2019-02-04T08:17:32Z</dcterms:created>
  <dcterms:modified xsi:type="dcterms:W3CDTF">2019-09-11T10:09:22Z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