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4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220" d="100"/>
          <a:sy n="220" d="100"/>
        </p:scale>
        <p:origin x="-3522" y="-4188"/>
      </p:cViewPr>
      <p:guideLst>
        <p:guide orient="horz" pos="2387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340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921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893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749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4246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146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Position &amp;</a:t>
            </a:r>
            <a:r>
              <a:rPr kumimoji="0" lang="en-GB" altLang="en-US" sz="4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Direction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07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>
              <a:spcBef>
                <a:spcPts val="10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Eva is drawing a trapezium.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She wants her final shape to look like this:</a:t>
            </a: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Eva uses the coordinates (2, 4), (4, 5), (1, 6) and (5, 6).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Will she draw the shape that she wants to?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If not, can you correct her coordinates? </a:t>
            </a:r>
          </a:p>
        </p:txBody>
      </p:sp>
      <p:sp>
        <p:nvSpPr>
          <p:cNvPr id="4" name="Flowchart: Manual Operation 3"/>
          <p:cNvSpPr/>
          <p:nvPr/>
        </p:nvSpPr>
        <p:spPr>
          <a:xfrm>
            <a:off x="3807455" y="1826938"/>
            <a:ext cx="3223471" cy="1393933"/>
          </a:xfrm>
          <a:prstGeom prst="flowChartManualOperation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409" y="1552176"/>
            <a:ext cx="1583396" cy="2237187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635939"/>
              </p:ext>
            </p:extLst>
          </p:nvPr>
        </p:nvGraphicFramePr>
        <p:xfrm>
          <a:off x="10115883" y="765363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8" name="Straight Arrow Connector 7"/>
          <p:cNvCxnSpPr/>
          <p:nvPr/>
        </p:nvCxnSpPr>
        <p:spPr>
          <a:xfrm>
            <a:off x="10324583" y="3356200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0524458" y="1000574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6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blipFill>
                <a:blip r:embed="rId5"/>
                <a:stretch>
                  <a:fillRect r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10366414" y="300412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366414" y="278768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66414" y="257124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366414" y="235481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67576" y="213837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38089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858436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062307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26731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47942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362198" y="190864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362198" y="169220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362198" y="147577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62198" y="125933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245484" y="1042900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68419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89218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10429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313421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443972" y="3313906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345054" y="331038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0272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>
              <a:spcBef>
                <a:spcPts val="10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Mo has written the coordinates of points A, B and C.</a:t>
            </a:r>
          </a:p>
          <a:p>
            <a:pPr marL="12700" lvl="0" algn="ctr">
              <a:spcBef>
                <a:spcPts val="100"/>
              </a:spcBef>
              <a:defRPr/>
            </a:pPr>
            <a:r>
              <a:rPr lang="en-GB" sz="2800" b="1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</a:t>
            </a:r>
            <a:r>
              <a:rPr lang="en-GB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(1, 1)      </a:t>
            </a:r>
            <a:r>
              <a:rPr lang="en-GB" sz="2800" b="1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B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(2, 7)       </a:t>
            </a:r>
            <a:r>
              <a:rPr lang="en-GB" sz="2800" b="1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(3, 0)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en-GB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Mark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Mo’s work and correct his mistakes.</a:t>
            </a: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Explain why Mo could not make the same mistake for point A as he made for points B and C.</a:t>
            </a: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635939"/>
              </p:ext>
            </p:extLst>
          </p:nvPr>
        </p:nvGraphicFramePr>
        <p:xfrm>
          <a:off x="10115883" y="765363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8" name="Straight Arrow Connector 7"/>
          <p:cNvCxnSpPr/>
          <p:nvPr/>
        </p:nvCxnSpPr>
        <p:spPr>
          <a:xfrm>
            <a:off x="10324583" y="3356200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0524458" y="1000574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blipFill>
                <a:blip r:embed="rId3"/>
                <a:stretch>
                  <a:fillRect r="-6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10366414" y="300412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366414" y="278768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66414" y="257124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366414" y="235481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67576" y="213837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38089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858436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062307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26731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47942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362198" y="190864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362198" y="169220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362198" y="147577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62198" y="125933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245484" y="1042900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68419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89218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10429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313421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443972" y="3313906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345054" y="331038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6908165"/>
              </p:ext>
            </p:extLst>
          </p:nvPr>
        </p:nvGraphicFramePr>
        <p:xfrm>
          <a:off x="3537834" y="2183673"/>
          <a:ext cx="2880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313107787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518381925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03356226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191585216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31200887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09752773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60996638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207518737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804912415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15753359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804907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619325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184848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 smtClean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871083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 smtClean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79618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 smtClean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37702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588426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604222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154604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6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29522" marR="29522" marT="14762" marB="14762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3841800"/>
                  </a:ext>
                </a:extLst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4010803" y="1475690"/>
            <a:ext cx="372839" cy="7690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784760" y="4736594"/>
            <a:ext cx="80065" cy="8240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305126" y="2899380"/>
            <a:ext cx="298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7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305126" y="3455600"/>
            <a:ext cx="298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314226" y="4621762"/>
            <a:ext cx="298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305126" y="4310011"/>
            <a:ext cx="298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305126" y="4038453"/>
            <a:ext cx="298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305126" y="3746545"/>
            <a:ext cx="298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05126" y="3160990"/>
            <a:ext cx="298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05126" y="2615271"/>
            <a:ext cx="298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05126" y="2329129"/>
            <a:ext cx="298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9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227841" y="2048029"/>
            <a:ext cx="5414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779687" y="4489771"/>
            <a:ext cx="3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A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221282" y="4201030"/>
            <a:ext cx="164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B</a:t>
            </a:r>
            <a:endParaRPr kumimoji="0" lang="en-US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497736" y="4154501"/>
            <a:ext cx="80195" cy="8254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487403" y="3920541"/>
            <a:ext cx="164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C</a:t>
            </a:r>
            <a:endParaRPr kumimoji="0" lang="en-US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6496008" y="4880730"/>
                <a:ext cx="14920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6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6008" y="4880730"/>
                <a:ext cx="149200" cy="338554"/>
              </a:xfrm>
              <a:prstGeom prst="rect">
                <a:avLst/>
              </a:prstGeom>
              <a:blipFill>
                <a:blip r:embed="rId5"/>
                <a:stretch>
                  <a:fillRect r="-58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3501242" y="1908643"/>
                <a:ext cx="14274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16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242" y="1908643"/>
                <a:ext cx="142744" cy="338554"/>
              </a:xfrm>
              <a:prstGeom prst="rect">
                <a:avLst/>
              </a:prstGeom>
              <a:blipFill>
                <a:blip r:embed="rId6"/>
                <a:stretch>
                  <a:fillRect r="-75000" b="-53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3393586" y="4992085"/>
            <a:ext cx="210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0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314227" y="5050007"/>
            <a:ext cx="33462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       1    2    3    4    5    6    7    8    9   10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5223157" y="4448501"/>
            <a:ext cx="80195" cy="8254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96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651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>
              <a:spcBef>
                <a:spcPts val="10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diagram shows two identical triangles.</a:t>
            </a:r>
          </a:p>
          <a:p>
            <a:pPr marL="12700" lvl="0">
              <a:spcBef>
                <a:spcPts val="100"/>
              </a:spcBef>
              <a:defRPr/>
            </a:pPr>
            <a:endParaRPr lang="en-GB" sz="7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coordinates of three points are shown.</a:t>
            </a:r>
          </a:p>
          <a:p>
            <a:pPr marL="12700" lvl="0">
              <a:spcBef>
                <a:spcPts val="100"/>
              </a:spcBef>
              <a:defRPr/>
            </a:pPr>
            <a:endParaRPr lang="en-GB" sz="7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Find the coordinates of point A.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635939"/>
              </p:ext>
            </p:extLst>
          </p:nvPr>
        </p:nvGraphicFramePr>
        <p:xfrm>
          <a:off x="10115883" y="765363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8" name="Straight Arrow Connector 7"/>
          <p:cNvCxnSpPr/>
          <p:nvPr/>
        </p:nvCxnSpPr>
        <p:spPr>
          <a:xfrm>
            <a:off x="10324583" y="3356200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0524458" y="1000574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blipFill>
                <a:blip r:embed="rId3"/>
                <a:stretch>
                  <a:fillRect r="-6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10366414" y="300412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366414" y="278768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66414" y="257124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366414" y="235481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67576" y="213837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38089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858436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062307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26731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47942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362198" y="190864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362198" y="169220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362198" y="147577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62198" y="125933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245484" y="1042900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68419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89218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10429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313421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443972" y="3313906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345054" y="331038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33" name="Isosceles Triangle 32"/>
          <p:cNvSpPr/>
          <p:nvPr/>
        </p:nvSpPr>
        <p:spPr>
          <a:xfrm>
            <a:off x="4696900" y="3142619"/>
            <a:ext cx="782325" cy="1850870"/>
          </a:xfrm>
          <a:prstGeom prst="triangle">
            <a:avLst>
              <a:gd name="adj" fmla="val 100000"/>
            </a:avLst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Isosceles Triangle 33"/>
          <p:cNvSpPr/>
          <p:nvPr/>
        </p:nvSpPr>
        <p:spPr>
          <a:xfrm rot="5400000">
            <a:off x="3464308" y="3738484"/>
            <a:ext cx="761323" cy="1801182"/>
          </a:xfrm>
          <a:prstGeom prst="triangle">
            <a:avLst>
              <a:gd name="adj" fmla="val 100000"/>
            </a:avLst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 flipV="1">
            <a:off x="3613741" y="2724529"/>
            <a:ext cx="0" cy="33120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2585546" y="5006630"/>
            <a:ext cx="3312000" cy="1310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2907802" y="4956913"/>
            <a:ext cx="73152" cy="7315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4646847" y="4953302"/>
            <a:ext cx="73152" cy="7315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2926909" y="4225448"/>
            <a:ext cx="73152" cy="7315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5449684" y="3092902"/>
            <a:ext cx="73152" cy="7315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360707" y="5035951"/>
            <a:ext cx="800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(6, 0)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612808" y="5044207"/>
            <a:ext cx="903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(-1, 0)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585546" y="3856132"/>
            <a:ext cx="1059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(-1, 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)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478297" y="2848248"/>
            <a:ext cx="522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209648" y="2652195"/>
                <a:ext cx="52202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4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𝒚</m:t>
                      </m:r>
                    </m:oMath>
                  </m:oMathPara>
                </a14:m>
                <a:endPara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9648" y="2652195"/>
                <a:ext cx="522021" cy="307777"/>
              </a:xfrm>
              <a:prstGeom prst="rect">
                <a:avLst/>
              </a:prstGeom>
              <a:blipFill>
                <a:blip r:embed="rId5"/>
                <a:stretch>
                  <a:fillRect b="-19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719943" y="4882941"/>
                <a:ext cx="52202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4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𝒙</m:t>
                      </m:r>
                    </m:oMath>
                  </m:oMathPara>
                </a14:m>
                <a:endPara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9943" y="4882941"/>
                <a:ext cx="522021" cy="30777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8189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2852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2700" lvl="0">
                  <a:spcBef>
                    <a:spcPts val="100"/>
                  </a:spcBef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A is the point (0, </a:t>
                </a:r>
                <a14:m>
                  <m:oMath xmlns:m="http://schemas.openxmlformats.org/officeDocument/2006/math">
                    <m:r>
                      <a:rPr lang="en-GB" sz="2800" i="1" spc="-5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–</m:t>
                    </m:r>
                    <m:r>
                      <a:rPr lang="en-US" sz="2800" i="1" spc="-5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 </m:t>
                    </m:r>
                  </m:oMath>
                </a14:m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10)</a:t>
                </a:r>
              </a:p>
              <a:p>
                <a:pPr marL="12700" lvl="0">
                  <a:spcBef>
                    <a:spcPts val="100"/>
                  </a:spcBef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B is the point (8, 0)</a:t>
                </a:r>
              </a:p>
              <a:p>
                <a:pPr marL="12700" lvl="0">
                  <a:spcBef>
                    <a:spcPts val="100"/>
                  </a:spcBef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The distance from A to B is two thirds of the distance from A to C. </a:t>
                </a:r>
              </a:p>
              <a:p>
                <a:pPr marL="12700" lvl="0">
                  <a:spcBef>
                    <a:spcPts val="100"/>
                  </a:spcBef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Find the coordinates of C.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285241"/>
              </a:xfrm>
              <a:prstGeom prst="rect">
                <a:avLst/>
              </a:prstGeom>
              <a:blipFill>
                <a:blip r:embed="rId3"/>
                <a:stretch>
                  <a:fillRect l="-1438" t="-2933" r="-984" b="-64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635939"/>
              </p:ext>
            </p:extLst>
          </p:nvPr>
        </p:nvGraphicFramePr>
        <p:xfrm>
          <a:off x="10115883" y="765363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8" name="Straight Arrow Connector 7"/>
          <p:cNvCxnSpPr/>
          <p:nvPr/>
        </p:nvCxnSpPr>
        <p:spPr>
          <a:xfrm>
            <a:off x="10324583" y="3356200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0524458" y="1000574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6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blipFill>
                <a:blip r:embed="rId5"/>
                <a:stretch>
                  <a:fillRect r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10366414" y="300412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366414" y="278768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66414" y="257124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366414" y="235481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67576" y="213837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38089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858436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062307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26731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47942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362198" y="190864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362198" y="169220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362198" y="147577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62198" y="125933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245484" y="1042900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68419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89218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10429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313421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443972" y="3313906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345054" y="331038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3876161" y="3298619"/>
            <a:ext cx="0" cy="322155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3876161" y="4287626"/>
            <a:ext cx="2653731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>
            <a:off x="5628892" y="3326160"/>
            <a:ext cx="73152" cy="7315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3845713" y="5721472"/>
            <a:ext cx="73152" cy="7315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879634" y="3142619"/>
            <a:ext cx="14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756165" y="3915950"/>
            <a:ext cx="14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562987" y="5521417"/>
            <a:ext cx="14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3733208" y="2905992"/>
                <a:ext cx="14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𝒚</m:t>
                      </m:r>
                    </m:oMath>
                  </m:oMathPara>
                </a14:m>
                <a:endPara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3208" y="2905992"/>
                <a:ext cx="149200" cy="369332"/>
              </a:xfrm>
              <a:prstGeom prst="rect">
                <a:avLst/>
              </a:prstGeom>
              <a:blipFill>
                <a:blip r:embed="rId6"/>
                <a:stretch>
                  <a:fillRect l="-4000" r="-100000" b="-8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Straight Connector 56"/>
          <p:cNvCxnSpPr/>
          <p:nvPr/>
        </p:nvCxnSpPr>
        <p:spPr>
          <a:xfrm flipV="1">
            <a:off x="3879235" y="3343380"/>
            <a:ext cx="1792273" cy="2424259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6490498" y="4066384"/>
                <a:ext cx="14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𝒙</m:t>
                      </m:r>
                    </m:oMath>
                  </m:oMathPara>
                </a14:m>
                <a:endPara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0498" y="4066384"/>
                <a:ext cx="149200" cy="369332"/>
              </a:xfrm>
              <a:prstGeom prst="rect">
                <a:avLst/>
              </a:prstGeom>
              <a:blipFill>
                <a:blip r:embed="rId7"/>
                <a:stretch>
                  <a:fillRect r="-8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Oval 49"/>
          <p:cNvSpPr/>
          <p:nvPr/>
        </p:nvSpPr>
        <p:spPr>
          <a:xfrm>
            <a:off x="4938094" y="4251050"/>
            <a:ext cx="73152" cy="7315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27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06773"/>
          </a:xfrm>
          <a:prstGeom prst="rect">
            <a:avLst/>
          </a:prstGeom>
          <a:ln w="28575">
            <a:noFill/>
          </a:ln>
        </p:spPr>
        <p:txBody>
          <a:bodyPr wrap="square">
            <a:spAutoFit/>
          </a:bodyPr>
          <a:lstStyle/>
          <a:p>
            <a:pPr marL="12700" lvl="0">
              <a:spcBef>
                <a:spcPts val="100"/>
              </a:spcBef>
              <a:defRPr/>
            </a:pPr>
            <a:r>
              <a:rPr lang="en-GB" sz="4000" b="1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True or False?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en-GB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Dexter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has translated the rectangle ABCD 6 units down and 1 unit to the right to get to the yellow rectangle.</a:t>
            </a: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10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Explain your reasoning.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635939"/>
              </p:ext>
            </p:extLst>
          </p:nvPr>
        </p:nvGraphicFramePr>
        <p:xfrm>
          <a:off x="10115883" y="765363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8" name="Straight Arrow Connector 7"/>
          <p:cNvCxnSpPr/>
          <p:nvPr/>
        </p:nvCxnSpPr>
        <p:spPr>
          <a:xfrm>
            <a:off x="10324583" y="3356200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0524458" y="1000574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blipFill>
                <a:blip r:embed="rId3"/>
                <a:stretch>
                  <a:fillRect r="-6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10366414" y="300412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366414" y="278768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66414" y="257124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366414" y="235481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67576" y="213837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38089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858436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062307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26731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47942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362198" y="190864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362198" y="169220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362198" y="147577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62198" y="125933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245484" y="1042900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68419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89218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10429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313421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443972" y="3313906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345054" y="331038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991068"/>
              </p:ext>
            </p:extLst>
          </p:nvPr>
        </p:nvGraphicFramePr>
        <p:xfrm>
          <a:off x="3215102" y="2735867"/>
          <a:ext cx="3456000" cy="34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313107787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518381925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03356226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191585216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31200887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09752773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276216912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76016675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08881177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3845587107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60996638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207518737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804907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619325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184848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 smtClean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871083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 smtClean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79618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 smtClean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37702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588426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032654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176171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604222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154604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3841800"/>
                  </a:ext>
                </a:extLst>
              </a:tr>
            </a:tbl>
          </a:graphicData>
        </a:graphic>
      </p:graphicFrame>
      <p:sp>
        <p:nvSpPr>
          <p:cNvPr id="42" name="Rectangle 41"/>
          <p:cNvSpPr/>
          <p:nvPr/>
        </p:nvSpPr>
        <p:spPr>
          <a:xfrm>
            <a:off x="3505545" y="2735868"/>
            <a:ext cx="578469" cy="14392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349837" y="2454590"/>
            <a:ext cx="137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976766" y="2425692"/>
            <a:ext cx="137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263154" y="4020286"/>
            <a:ext cx="137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045439" y="4008803"/>
            <a:ext cx="137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D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62" name="Straight Connector 61"/>
          <p:cNvCxnSpPr>
            <a:stCxn id="41" idx="2"/>
            <a:endCxn id="41" idx="0"/>
          </p:cNvCxnSpPr>
          <p:nvPr/>
        </p:nvCxnSpPr>
        <p:spPr>
          <a:xfrm flipV="1">
            <a:off x="4943102" y="2735867"/>
            <a:ext cx="0" cy="3456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41" idx="1"/>
            <a:endCxn id="41" idx="3"/>
          </p:cNvCxnSpPr>
          <p:nvPr/>
        </p:nvCxnSpPr>
        <p:spPr>
          <a:xfrm>
            <a:off x="3215102" y="4463867"/>
            <a:ext cx="345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4742587" y="4400478"/>
            <a:ext cx="2161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5217066" y="3027525"/>
            <a:ext cx="591533" cy="141610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843015" y="4415991"/>
            <a:ext cx="59630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-6 -5 -4 -3  -2 -1      1  2   3  4  5  6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599856" y="5968932"/>
            <a:ext cx="47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-6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613124" y="5689145"/>
            <a:ext cx="47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-5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606490" y="5396014"/>
            <a:ext cx="47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-4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613124" y="4827492"/>
            <a:ext cx="47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-2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4632782" y="4534781"/>
            <a:ext cx="56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-1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612017" y="5102883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-3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653100" y="3694959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646466" y="3401828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653100" y="2833306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672758" y="2540595"/>
            <a:ext cx="56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651993" y="3108697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Gill Sans MT" panose="020B0502020104020203" pitchFamily="34" charset="0"/>
              </a:rPr>
              <a:t>4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659490" y="3976278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313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703304"/>
              </a:xfrm>
              <a:prstGeom prst="rect">
                <a:avLst/>
              </a:prstGeom>
              <a:ln w="28575">
                <a:noFill/>
              </a:ln>
            </p:spPr>
            <p:txBody>
              <a:bodyPr wrap="square">
                <a:spAutoFit/>
              </a:bodyPr>
              <a:lstStyle/>
              <a:p>
                <a:pPr marL="12700" lvl="0">
                  <a:spcBef>
                    <a:spcPts val="100"/>
                  </a:spcBef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Rectangle ABCD is the result of a rectangle being reflected in either the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𝑥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- or the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𝑦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-axis.</a:t>
                </a:r>
              </a:p>
              <a:p>
                <a:pPr marL="12700" lvl="0">
                  <a:spcBef>
                    <a:spcPts val="100"/>
                  </a:spcBef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Where could the original rectangle have been?  Draw the possible original rectangles on the coordinate grid, and label the coordinates of each vertex.</a:t>
                </a:r>
              </a:p>
              <a:p>
                <a:pPr marL="12700" lvl="0">
                  <a:spcBef>
                    <a:spcPts val="100"/>
                  </a:spcBef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703304"/>
              </a:xfrm>
              <a:prstGeom prst="rect">
                <a:avLst/>
              </a:prstGeom>
              <a:blipFill>
                <a:blip r:embed="rId3"/>
                <a:stretch>
                  <a:fillRect l="-1438" t="-2483" r="-2120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635939"/>
              </p:ext>
            </p:extLst>
          </p:nvPr>
        </p:nvGraphicFramePr>
        <p:xfrm>
          <a:off x="10115883" y="765363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8" name="Straight Arrow Connector 7"/>
          <p:cNvCxnSpPr/>
          <p:nvPr/>
        </p:nvCxnSpPr>
        <p:spPr>
          <a:xfrm>
            <a:off x="10324583" y="3356200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0524458" y="1000574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6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blipFill>
                <a:blip r:embed="rId5"/>
                <a:stretch>
                  <a:fillRect r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10366414" y="300412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366414" y="278768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66414" y="257124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366414" y="235481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67576" y="213837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38089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858436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062307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26731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47942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362198" y="190864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362198" y="169220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362198" y="147577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62198" y="125933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245484" y="1042900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68419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89218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10429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313421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443972" y="3313906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345054" y="331038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4105071"/>
              </p:ext>
            </p:extLst>
          </p:nvPr>
        </p:nvGraphicFramePr>
        <p:xfrm>
          <a:off x="3215102" y="3015267"/>
          <a:ext cx="3456000" cy="34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313107787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518381925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03356226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191585216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31200887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09752773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276216912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76016675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08881177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3845587107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60996638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207518737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804907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619325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184848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 smtClean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871083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 smtClean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79618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 smtClean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37702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588426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032654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176171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604222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154604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3841800"/>
                  </a:ext>
                </a:extLst>
              </a:tr>
            </a:tbl>
          </a:graphicData>
        </a:graphic>
      </p:graphicFrame>
      <p:sp>
        <p:nvSpPr>
          <p:cNvPr id="42" name="Rectangle 41"/>
          <p:cNvSpPr/>
          <p:nvPr/>
        </p:nvSpPr>
        <p:spPr>
          <a:xfrm>
            <a:off x="3498575" y="5318369"/>
            <a:ext cx="868122" cy="11528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352099" y="5041827"/>
            <a:ext cx="137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97697" y="5042463"/>
            <a:ext cx="137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268328" y="6286601"/>
            <a:ext cx="137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314997" y="6278052"/>
            <a:ext cx="137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D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62" name="Straight Connector 61"/>
          <p:cNvCxnSpPr>
            <a:stCxn id="41" idx="2"/>
            <a:endCxn id="41" idx="0"/>
          </p:cNvCxnSpPr>
          <p:nvPr/>
        </p:nvCxnSpPr>
        <p:spPr>
          <a:xfrm flipV="1">
            <a:off x="4943102" y="3015267"/>
            <a:ext cx="0" cy="3456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41" idx="1"/>
            <a:endCxn id="41" idx="3"/>
          </p:cNvCxnSpPr>
          <p:nvPr/>
        </p:nvCxnSpPr>
        <p:spPr>
          <a:xfrm>
            <a:off x="3215102" y="4743267"/>
            <a:ext cx="345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4750525" y="4670311"/>
            <a:ext cx="2161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843015" y="4695391"/>
            <a:ext cx="59630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-6 -5 -4 -3  -2 -1      1  2   3  4  5  6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599856" y="6210232"/>
            <a:ext cx="47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-6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613124" y="5968545"/>
            <a:ext cx="47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-5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606490" y="5675414"/>
            <a:ext cx="47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-4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613124" y="5106892"/>
            <a:ext cx="47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-2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4632782" y="4814181"/>
            <a:ext cx="56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-1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612017" y="5382283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-3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653100" y="3974359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646466" y="3681228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653100" y="3112706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672758" y="2819995"/>
            <a:ext cx="56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651993" y="3388097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Gill Sans MT" panose="020B0502020104020203" pitchFamily="34" charset="0"/>
              </a:rPr>
              <a:t>4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659490" y="4255678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389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  <a:ln w="28575">
                <a:noFill/>
              </a:ln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Annie has reflected the shape in the</a:t>
                </a:r>
              </a:p>
              <a:p>
                <a:pPr lvl="0">
                  <a:defRPr/>
                </a:pP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-axis.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her drawing correct?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If not explain why.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  <a:blipFill>
                <a:blip r:embed="rId3"/>
                <a:stretch>
                  <a:fillRect l="-1590" t="-3691" b="-8389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635939"/>
              </p:ext>
            </p:extLst>
          </p:nvPr>
        </p:nvGraphicFramePr>
        <p:xfrm>
          <a:off x="10115883" y="765363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8" name="Straight Arrow Connector 7"/>
          <p:cNvCxnSpPr/>
          <p:nvPr/>
        </p:nvCxnSpPr>
        <p:spPr>
          <a:xfrm>
            <a:off x="10324583" y="3356200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0524458" y="1000574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6467" y="3115448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6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4583" y="803088"/>
                <a:ext cx="198814" cy="276999"/>
              </a:xfrm>
              <a:prstGeom prst="rect">
                <a:avLst/>
              </a:prstGeom>
              <a:blipFill>
                <a:blip r:embed="rId5"/>
                <a:stretch>
                  <a:fillRect r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10366414" y="300412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366414" y="278768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66414" y="257124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366414" y="235481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67576" y="213837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38089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858436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062307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26731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47942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362198" y="190864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362198" y="169220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362198" y="147577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62198" y="125933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245484" y="1042900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68419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892185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104294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313421" y="331390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443972" y="3313906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345054" y="331038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894796"/>
              </p:ext>
            </p:extLst>
          </p:nvPr>
        </p:nvGraphicFramePr>
        <p:xfrm>
          <a:off x="3215102" y="2704371"/>
          <a:ext cx="3456000" cy="34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313107787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518381925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03356226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191585216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31200887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09752773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276216912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76016675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08881177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3845587107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60996638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207518737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804907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619325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184848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 smtClean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871083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 smtClean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79618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 smtClean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37702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588426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032654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176171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604222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154604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n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65513" marR="65513" marT="32759" marB="32759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3841800"/>
                  </a:ext>
                </a:extLst>
              </a:tr>
            </a:tbl>
          </a:graphicData>
        </a:graphic>
      </p:graphicFrame>
      <p:cxnSp>
        <p:nvCxnSpPr>
          <p:cNvPr id="62" name="Straight Connector 61"/>
          <p:cNvCxnSpPr>
            <a:stCxn id="41" idx="2"/>
            <a:endCxn id="41" idx="0"/>
          </p:cNvCxnSpPr>
          <p:nvPr/>
        </p:nvCxnSpPr>
        <p:spPr>
          <a:xfrm flipV="1">
            <a:off x="4943102" y="2704371"/>
            <a:ext cx="0" cy="3456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41" idx="1"/>
            <a:endCxn id="41" idx="3"/>
          </p:cNvCxnSpPr>
          <p:nvPr/>
        </p:nvCxnSpPr>
        <p:spPr>
          <a:xfrm>
            <a:off x="3215102" y="4432371"/>
            <a:ext cx="345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4788953" y="4235472"/>
            <a:ext cx="216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843015" y="4384495"/>
            <a:ext cx="59630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-6 -5 -4 -3  -2 -1      1  2   3  4  5  6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599856" y="5972488"/>
            <a:ext cx="47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-6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613124" y="5730801"/>
            <a:ext cx="47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-5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606490" y="5364518"/>
            <a:ext cx="47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-4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613124" y="4795996"/>
            <a:ext cx="47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-2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4632782" y="4503285"/>
            <a:ext cx="56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-1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612017" y="5071387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-3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653100" y="3663463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646466" y="3370332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653100" y="2801810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672758" y="2509099"/>
            <a:ext cx="56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651993" y="3077201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Gill Sans MT" panose="020B0502020104020203" pitchFamily="34" charset="0"/>
              </a:rPr>
              <a:t>4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659490" y="3944782"/>
            <a:ext cx="47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3" name="L-Shape 52"/>
          <p:cNvSpPr/>
          <p:nvPr/>
        </p:nvSpPr>
        <p:spPr>
          <a:xfrm>
            <a:off x="5228786" y="2992912"/>
            <a:ext cx="577062" cy="858199"/>
          </a:xfrm>
          <a:custGeom>
            <a:avLst/>
            <a:gdLst>
              <a:gd name="connsiteX0" fmla="*/ 0 w 539860"/>
              <a:gd name="connsiteY0" fmla="*/ 0 h 533879"/>
              <a:gd name="connsiteX1" fmla="*/ 275813 w 539860"/>
              <a:gd name="connsiteY1" fmla="*/ 0 h 533879"/>
              <a:gd name="connsiteX2" fmla="*/ 275813 w 539860"/>
              <a:gd name="connsiteY2" fmla="*/ 242846 h 533879"/>
              <a:gd name="connsiteX3" fmla="*/ 539860 w 539860"/>
              <a:gd name="connsiteY3" fmla="*/ 242846 h 533879"/>
              <a:gd name="connsiteX4" fmla="*/ 539860 w 539860"/>
              <a:gd name="connsiteY4" fmla="*/ 533879 h 533879"/>
              <a:gd name="connsiteX5" fmla="*/ 0 w 539860"/>
              <a:gd name="connsiteY5" fmla="*/ 533879 h 533879"/>
              <a:gd name="connsiteX6" fmla="*/ 0 w 539860"/>
              <a:gd name="connsiteY6" fmla="*/ 0 h 533879"/>
              <a:gd name="connsiteX0" fmla="*/ 0 w 572025"/>
              <a:gd name="connsiteY0" fmla="*/ 0 h 533879"/>
              <a:gd name="connsiteX1" fmla="*/ 275813 w 572025"/>
              <a:gd name="connsiteY1" fmla="*/ 0 h 533879"/>
              <a:gd name="connsiteX2" fmla="*/ 275813 w 572025"/>
              <a:gd name="connsiteY2" fmla="*/ 242846 h 533879"/>
              <a:gd name="connsiteX3" fmla="*/ 539860 w 572025"/>
              <a:gd name="connsiteY3" fmla="*/ 242846 h 533879"/>
              <a:gd name="connsiteX4" fmla="*/ 572025 w 572025"/>
              <a:gd name="connsiteY4" fmla="*/ 533879 h 533879"/>
              <a:gd name="connsiteX5" fmla="*/ 0 w 572025"/>
              <a:gd name="connsiteY5" fmla="*/ 533879 h 533879"/>
              <a:gd name="connsiteX6" fmla="*/ 0 w 572025"/>
              <a:gd name="connsiteY6" fmla="*/ 0 h 533879"/>
              <a:gd name="connsiteX0" fmla="*/ 0 w 576620"/>
              <a:gd name="connsiteY0" fmla="*/ 0 h 533879"/>
              <a:gd name="connsiteX1" fmla="*/ 275813 w 576620"/>
              <a:gd name="connsiteY1" fmla="*/ 0 h 533879"/>
              <a:gd name="connsiteX2" fmla="*/ 275813 w 576620"/>
              <a:gd name="connsiteY2" fmla="*/ 242846 h 533879"/>
              <a:gd name="connsiteX3" fmla="*/ 576620 w 576620"/>
              <a:gd name="connsiteY3" fmla="*/ 252036 h 533879"/>
              <a:gd name="connsiteX4" fmla="*/ 572025 w 576620"/>
              <a:gd name="connsiteY4" fmla="*/ 533879 h 533879"/>
              <a:gd name="connsiteX5" fmla="*/ 0 w 576620"/>
              <a:gd name="connsiteY5" fmla="*/ 533879 h 533879"/>
              <a:gd name="connsiteX6" fmla="*/ 0 w 576620"/>
              <a:gd name="connsiteY6" fmla="*/ 0 h 533879"/>
              <a:gd name="connsiteX0" fmla="*/ 0 w 576620"/>
              <a:gd name="connsiteY0" fmla="*/ 0 h 533879"/>
              <a:gd name="connsiteX1" fmla="*/ 275813 w 576620"/>
              <a:gd name="connsiteY1" fmla="*/ 0 h 533879"/>
              <a:gd name="connsiteX2" fmla="*/ 280408 w 576620"/>
              <a:gd name="connsiteY2" fmla="*/ 252035 h 533879"/>
              <a:gd name="connsiteX3" fmla="*/ 576620 w 576620"/>
              <a:gd name="connsiteY3" fmla="*/ 252036 h 533879"/>
              <a:gd name="connsiteX4" fmla="*/ 572025 w 576620"/>
              <a:gd name="connsiteY4" fmla="*/ 533879 h 533879"/>
              <a:gd name="connsiteX5" fmla="*/ 0 w 576620"/>
              <a:gd name="connsiteY5" fmla="*/ 533879 h 533879"/>
              <a:gd name="connsiteX6" fmla="*/ 0 w 576620"/>
              <a:gd name="connsiteY6" fmla="*/ 0 h 533879"/>
              <a:gd name="connsiteX0" fmla="*/ 0 w 577062"/>
              <a:gd name="connsiteY0" fmla="*/ 0 h 538474"/>
              <a:gd name="connsiteX1" fmla="*/ 275813 w 577062"/>
              <a:gd name="connsiteY1" fmla="*/ 0 h 538474"/>
              <a:gd name="connsiteX2" fmla="*/ 280408 w 577062"/>
              <a:gd name="connsiteY2" fmla="*/ 252035 h 538474"/>
              <a:gd name="connsiteX3" fmla="*/ 576620 w 577062"/>
              <a:gd name="connsiteY3" fmla="*/ 252036 h 538474"/>
              <a:gd name="connsiteX4" fmla="*/ 576620 w 577062"/>
              <a:gd name="connsiteY4" fmla="*/ 538474 h 538474"/>
              <a:gd name="connsiteX5" fmla="*/ 0 w 577062"/>
              <a:gd name="connsiteY5" fmla="*/ 533879 h 538474"/>
              <a:gd name="connsiteX6" fmla="*/ 0 w 577062"/>
              <a:gd name="connsiteY6" fmla="*/ 0 h 538474"/>
              <a:gd name="connsiteX0" fmla="*/ 0 w 577062"/>
              <a:gd name="connsiteY0" fmla="*/ 22975 h 561449"/>
              <a:gd name="connsiteX1" fmla="*/ 280408 w 577062"/>
              <a:gd name="connsiteY1" fmla="*/ 0 h 561449"/>
              <a:gd name="connsiteX2" fmla="*/ 280408 w 577062"/>
              <a:gd name="connsiteY2" fmla="*/ 275010 h 561449"/>
              <a:gd name="connsiteX3" fmla="*/ 576620 w 577062"/>
              <a:gd name="connsiteY3" fmla="*/ 275011 h 561449"/>
              <a:gd name="connsiteX4" fmla="*/ 576620 w 577062"/>
              <a:gd name="connsiteY4" fmla="*/ 561449 h 561449"/>
              <a:gd name="connsiteX5" fmla="*/ 0 w 577062"/>
              <a:gd name="connsiteY5" fmla="*/ 556854 h 561449"/>
              <a:gd name="connsiteX6" fmla="*/ 0 w 577062"/>
              <a:gd name="connsiteY6" fmla="*/ 22975 h 561449"/>
              <a:gd name="connsiteX0" fmla="*/ 4595 w 577062"/>
              <a:gd name="connsiteY0" fmla="*/ 0 h 566044"/>
              <a:gd name="connsiteX1" fmla="*/ 280408 w 577062"/>
              <a:gd name="connsiteY1" fmla="*/ 4595 h 566044"/>
              <a:gd name="connsiteX2" fmla="*/ 280408 w 577062"/>
              <a:gd name="connsiteY2" fmla="*/ 279605 h 566044"/>
              <a:gd name="connsiteX3" fmla="*/ 576620 w 577062"/>
              <a:gd name="connsiteY3" fmla="*/ 279606 h 566044"/>
              <a:gd name="connsiteX4" fmla="*/ 576620 w 577062"/>
              <a:gd name="connsiteY4" fmla="*/ 566044 h 566044"/>
              <a:gd name="connsiteX5" fmla="*/ 0 w 577062"/>
              <a:gd name="connsiteY5" fmla="*/ 561449 h 566044"/>
              <a:gd name="connsiteX6" fmla="*/ 4595 w 577062"/>
              <a:gd name="connsiteY6" fmla="*/ 0 h 566044"/>
              <a:gd name="connsiteX0" fmla="*/ 4595 w 577062"/>
              <a:gd name="connsiteY0" fmla="*/ 831 h 566875"/>
              <a:gd name="connsiteX1" fmla="*/ 285835 w 577062"/>
              <a:gd name="connsiteY1" fmla="*/ 0 h 566875"/>
              <a:gd name="connsiteX2" fmla="*/ 280408 w 577062"/>
              <a:gd name="connsiteY2" fmla="*/ 280436 h 566875"/>
              <a:gd name="connsiteX3" fmla="*/ 576620 w 577062"/>
              <a:gd name="connsiteY3" fmla="*/ 280437 h 566875"/>
              <a:gd name="connsiteX4" fmla="*/ 576620 w 577062"/>
              <a:gd name="connsiteY4" fmla="*/ 566875 h 566875"/>
              <a:gd name="connsiteX5" fmla="*/ 0 w 577062"/>
              <a:gd name="connsiteY5" fmla="*/ 562280 h 566875"/>
              <a:gd name="connsiteX6" fmla="*/ 4595 w 577062"/>
              <a:gd name="connsiteY6" fmla="*/ 831 h 566875"/>
              <a:gd name="connsiteX0" fmla="*/ 4595 w 577062"/>
              <a:gd name="connsiteY0" fmla="*/ 831 h 566875"/>
              <a:gd name="connsiteX1" fmla="*/ 285835 w 577062"/>
              <a:gd name="connsiteY1" fmla="*/ 0 h 566875"/>
              <a:gd name="connsiteX2" fmla="*/ 288548 w 577062"/>
              <a:gd name="connsiteY2" fmla="*/ 280436 h 566875"/>
              <a:gd name="connsiteX3" fmla="*/ 576620 w 577062"/>
              <a:gd name="connsiteY3" fmla="*/ 280437 h 566875"/>
              <a:gd name="connsiteX4" fmla="*/ 576620 w 577062"/>
              <a:gd name="connsiteY4" fmla="*/ 566875 h 566875"/>
              <a:gd name="connsiteX5" fmla="*/ 0 w 577062"/>
              <a:gd name="connsiteY5" fmla="*/ 562280 h 566875"/>
              <a:gd name="connsiteX6" fmla="*/ 4595 w 577062"/>
              <a:gd name="connsiteY6" fmla="*/ 831 h 566875"/>
              <a:gd name="connsiteX0" fmla="*/ 4595 w 577062"/>
              <a:gd name="connsiteY0" fmla="*/ 831 h 566875"/>
              <a:gd name="connsiteX1" fmla="*/ 285835 w 577062"/>
              <a:gd name="connsiteY1" fmla="*/ 0 h 566875"/>
              <a:gd name="connsiteX2" fmla="*/ 283122 w 577062"/>
              <a:gd name="connsiteY2" fmla="*/ 280436 h 566875"/>
              <a:gd name="connsiteX3" fmla="*/ 576620 w 577062"/>
              <a:gd name="connsiteY3" fmla="*/ 280437 h 566875"/>
              <a:gd name="connsiteX4" fmla="*/ 576620 w 577062"/>
              <a:gd name="connsiteY4" fmla="*/ 566875 h 566875"/>
              <a:gd name="connsiteX5" fmla="*/ 0 w 577062"/>
              <a:gd name="connsiteY5" fmla="*/ 562280 h 566875"/>
              <a:gd name="connsiteX6" fmla="*/ 4595 w 577062"/>
              <a:gd name="connsiteY6" fmla="*/ 831 h 566875"/>
              <a:gd name="connsiteX0" fmla="*/ 4595 w 577062"/>
              <a:gd name="connsiteY0" fmla="*/ 831 h 566875"/>
              <a:gd name="connsiteX1" fmla="*/ 285835 w 577062"/>
              <a:gd name="connsiteY1" fmla="*/ 0 h 566875"/>
              <a:gd name="connsiteX2" fmla="*/ 285835 w 577062"/>
              <a:gd name="connsiteY2" fmla="*/ 280436 h 566875"/>
              <a:gd name="connsiteX3" fmla="*/ 576620 w 577062"/>
              <a:gd name="connsiteY3" fmla="*/ 280437 h 566875"/>
              <a:gd name="connsiteX4" fmla="*/ 576620 w 577062"/>
              <a:gd name="connsiteY4" fmla="*/ 566875 h 566875"/>
              <a:gd name="connsiteX5" fmla="*/ 0 w 577062"/>
              <a:gd name="connsiteY5" fmla="*/ 562280 h 566875"/>
              <a:gd name="connsiteX6" fmla="*/ 4595 w 577062"/>
              <a:gd name="connsiteY6" fmla="*/ 831 h 566875"/>
              <a:gd name="connsiteX0" fmla="*/ 4595 w 577062"/>
              <a:gd name="connsiteY0" fmla="*/ 287462 h 853506"/>
              <a:gd name="connsiteX1" fmla="*/ 288455 w 577062"/>
              <a:gd name="connsiteY1" fmla="*/ 0 h 853506"/>
              <a:gd name="connsiteX2" fmla="*/ 285835 w 577062"/>
              <a:gd name="connsiteY2" fmla="*/ 567067 h 853506"/>
              <a:gd name="connsiteX3" fmla="*/ 576620 w 577062"/>
              <a:gd name="connsiteY3" fmla="*/ 567068 h 853506"/>
              <a:gd name="connsiteX4" fmla="*/ 576620 w 577062"/>
              <a:gd name="connsiteY4" fmla="*/ 853506 h 853506"/>
              <a:gd name="connsiteX5" fmla="*/ 0 w 577062"/>
              <a:gd name="connsiteY5" fmla="*/ 848911 h 853506"/>
              <a:gd name="connsiteX6" fmla="*/ 4595 w 577062"/>
              <a:gd name="connsiteY6" fmla="*/ 287462 h 853506"/>
              <a:gd name="connsiteX0" fmla="*/ 4595 w 577062"/>
              <a:gd name="connsiteY0" fmla="*/ 831 h 853506"/>
              <a:gd name="connsiteX1" fmla="*/ 288455 w 577062"/>
              <a:gd name="connsiteY1" fmla="*/ 0 h 853506"/>
              <a:gd name="connsiteX2" fmla="*/ 285835 w 577062"/>
              <a:gd name="connsiteY2" fmla="*/ 567067 h 853506"/>
              <a:gd name="connsiteX3" fmla="*/ 576620 w 577062"/>
              <a:gd name="connsiteY3" fmla="*/ 567068 h 853506"/>
              <a:gd name="connsiteX4" fmla="*/ 576620 w 577062"/>
              <a:gd name="connsiteY4" fmla="*/ 853506 h 853506"/>
              <a:gd name="connsiteX5" fmla="*/ 0 w 577062"/>
              <a:gd name="connsiteY5" fmla="*/ 848911 h 853506"/>
              <a:gd name="connsiteX6" fmla="*/ 4595 w 577062"/>
              <a:gd name="connsiteY6" fmla="*/ 831 h 85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7062" h="853506">
                <a:moveTo>
                  <a:pt x="4595" y="831"/>
                </a:moveTo>
                <a:lnTo>
                  <a:pt x="288455" y="0"/>
                </a:lnTo>
                <a:cubicBezTo>
                  <a:pt x="289987" y="84012"/>
                  <a:pt x="284303" y="483055"/>
                  <a:pt x="285835" y="567067"/>
                </a:cubicBezTo>
                <a:lnTo>
                  <a:pt x="576620" y="567068"/>
                </a:lnTo>
                <a:cubicBezTo>
                  <a:pt x="575088" y="661016"/>
                  <a:pt x="578152" y="759558"/>
                  <a:pt x="576620" y="853506"/>
                </a:cubicBezTo>
                <a:lnTo>
                  <a:pt x="0" y="848911"/>
                </a:lnTo>
                <a:cubicBezTo>
                  <a:pt x="1532" y="661761"/>
                  <a:pt x="3063" y="187981"/>
                  <a:pt x="4595" y="83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L-Shape 52"/>
          <p:cNvSpPr/>
          <p:nvPr/>
        </p:nvSpPr>
        <p:spPr>
          <a:xfrm>
            <a:off x="3778807" y="3000650"/>
            <a:ext cx="577062" cy="858199"/>
          </a:xfrm>
          <a:custGeom>
            <a:avLst/>
            <a:gdLst>
              <a:gd name="connsiteX0" fmla="*/ 0 w 539860"/>
              <a:gd name="connsiteY0" fmla="*/ 0 h 533879"/>
              <a:gd name="connsiteX1" fmla="*/ 275813 w 539860"/>
              <a:gd name="connsiteY1" fmla="*/ 0 h 533879"/>
              <a:gd name="connsiteX2" fmla="*/ 275813 w 539860"/>
              <a:gd name="connsiteY2" fmla="*/ 242846 h 533879"/>
              <a:gd name="connsiteX3" fmla="*/ 539860 w 539860"/>
              <a:gd name="connsiteY3" fmla="*/ 242846 h 533879"/>
              <a:gd name="connsiteX4" fmla="*/ 539860 w 539860"/>
              <a:gd name="connsiteY4" fmla="*/ 533879 h 533879"/>
              <a:gd name="connsiteX5" fmla="*/ 0 w 539860"/>
              <a:gd name="connsiteY5" fmla="*/ 533879 h 533879"/>
              <a:gd name="connsiteX6" fmla="*/ 0 w 539860"/>
              <a:gd name="connsiteY6" fmla="*/ 0 h 533879"/>
              <a:gd name="connsiteX0" fmla="*/ 0 w 572025"/>
              <a:gd name="connsiteY0" fmla="*/ 0 h 533879"/>
              <a:gd name="connsiteX1" fmla="*/ 275813 w 572025"/>
              <a:gd name="connsiteY1" fmla="*/ 0 h 533879"/>
              <a:gd name="connsiteX2" fmla="*/ 275813 w 572025"/>
              <a:gd name="connsiteY2" fmla="*/ 242846 h 533879"/>
              <a:gd name="connsiteX3" fmla="*/ 539860 w 572025"/>
              <a:gd name="connsiteY3" fmla="*/ 242846 h 533879"/>
              <a:gd name="connsiteX4" fmla="*/ 572025 w 572025"/>
              <a:gd name="connsiteY4" fmla="*/ 533879 h 533879"/>
              <a:gd name="connsiteX5" fmla="*/ 0 w 572025"/>
              <a:gd name="connsiteY5" fmla="*/ 533879 h 533879"/>
              <a:gd name="connsiteX6" fmla="*/ 0 w 572025"/>
              <a:gd name="connsiteY6" fmla="*/ 0 h 533879"/>
              <a:gd name="connsiteX0" fmla="*/ 0 w 576620"/>
              <a:gd name="connsiteY0" fmla="*/ 0 h 533879"/>
              <a:gd name="connsiteX1" fmla="*/ 275813 w 576620"/>
              <a:gd name="connsiteY1" fmla="*/ 0 h 533879"/>
              <a:gd name="connsiteX2" fmla="*/ 275813 w 576620"/>
              <a:gd name="connsiteY2" fmla="*/ 242846 h 533879"/>
              <a:gd name="connsiteX3" fmla="*/ 576620 w 576620"/>
              <a:gd name="connsiteY3" fmla="*/ 252036 h 533879"/>
              <a:gd name="connsiteX4" fmla="*/ 572025 w 576620"/>
              <a:gd name="connsiteY4" fmla="*/ 533879 h 533879"/>
              <a:gd name="connsiteX5" fmla="*/ 0 w 576620"/>
              <a:gd name="connsiteY5" fmla="*/ 533879 h 533879"/>
              <a:gd name="connsiteX6" fmla="*/ 0 w 576620"/>
              <a:gd name="connsiteY6" fmla="*/ 0 h 533879"/>
              <a:gd name="connsiteX0" fmla="*/ 0 w 576620"/>
              <a:gd name="connsiteY0" fmla="*/ 0 h 533879"/>
              <a:gd name="connsiteX1" fmla="*/ 275813 w 576620"/>
              <a:gd name="connsiteY1" fmla="*/ 0 h 533879"/>
              <a:gd name="connsiteX2" fmla="*/ 280408 w 576620"/>
              <a:gd name="connsiteY2" fmla="*/ 252035 h 533879"/>
              <a:gd name="connsiteX3" fmla="*/ 576620 w 576620"/>
              <a:gd name="connsiteY3" fmla="*/ 252036 h 533879"/>
              <a:gd name="connsiteX4" fmla="*/ 572025 w 576620"/>
              <a:gd name="connsiteY4" fmla="*/ 533879 h 533879"/>
              <a:gd name="connsiteX5" fmla="*/ 0 w 576620"/>
              <a:gd name="connsiteY5" fmla="*/ 533879 h 533879"/>
              <a:gd name="connsiteX6" fmla="*/ 0 w 576620"/>
              <a:gd name="connsiteY6" fmla="*/ 0 h 533879"/>
              <a:gd name="connsiteX0" fmla="*/ 0 w 577062"/>
              <a:gd name="connsiteY0" fmla="*/ 0 h 538474"/>
              <a:gd name="connsiteX1" fmla="*/ 275813 w 577062"/>
              <a:gd name="connsiteY1" fmla="*/ 0 h 538474"/>
              <a:gd name="connsiteX2" fmla="*/ 280408 w 577062"/>
              <a:gd name="connsiteY2" fmla="*/ 252035 h 538474"/>
              <a:gd name="connsiteX3" fmla="*/ 576620 w 577062"/>
              <a:gd name="connsiteY3" fmla="*/ 252036 h 538474"/>
              <a:gd name="connsiteX4" fmla="*/ 576620 w 577062"/>
              <a:gd name="connsiteY4" fmla="*/ 538474 h 538474"/>
              <a:gd name="connsiteX5" fmla="*/ 0 w 577062"/>
              <a:gd name="connsiteY5" fmla="*/ 533879 h 538474"/>
              <a:gd name="connsiteX6" fmla="*/ 0 w 577062"/>
              <a:gd name="connsiteY6" fmla="*/ 0 h 538474"/>
              <a:gd name="connsiteX0" fmla="*/ 0 w 577062"/>
              <a:gd name="connsiteY0" fmla="*/ 22975 h 561449"/>
              <a:gd name="connsiteX1" fmla="*/ 280408 w 577062"/>
              <a:gd name="connsiteY1" fmla="*/ 0 h 561449"/>
              <a:gd name="connsiteX2" fmla="*/ 280408 w 577062"/>
              <a:gd name="connsiteY2" fmla="*/ 275010 h 561449"/>
              <a:gd name="connsiteX3" fmla="*/ 576620 w 577062"/>
              <a:gd name="connsiteY3" fmla="*/ 275011 h 561449"/>
              <a:gd name="connsiteX4" fmla="*/ 576620 w 577062"/>
              <a:gd name="connsiteY4" fmla="*/ 561449 h 561449"/>
              <a:gd name="connsiteX5" fmla="*/ 0 w 577062"/>
              <a:gd name="connsiteY5" fmla="*/ 556854 h 561449"/>
              <a:gd name="connsiteX6" fmla="*/ 0 w 577062"/>
              <a:gd name="connsiteY6" fmla="*/ 22975 h 561449"/>
              <a:gd name="connsiteX0" fmla="*/ 4595 w 577062"/>
              <a:gd name="connsiteY0" fmla="*/ 0 h 566044"/>
              <a:gd name="connsiteX1" fmla="*/ 280408 w 577062"/>
              <a:gd name="connsiteY1" fmla="*/ 4595 h 566044"/>
              <a:gd name="connsiteX2" fmla="*/ 280408 w 577062"/>
              <a:gd name="connsiteY2" fmla="*/ 279605 h 566044"/>
              <a:gd name="connsiteX3" fmla="*/ 576620 w 577062"/>
              <a:gd name="connsiteY3" fmla="*/ 279606 h 566044"/>
              <a:gd name="connsiteX4" fmla="*/ 576620 w 577062"/>
              <a:gd name="connsiteY4" fmla="*/ 566044 h 566044"/>
              <a:gd name="connsiteX5" fmla="*/ 0 w 577062"/>
              <a:gd name="connsiteY5" fmla="*/ 561449 h 566044"/>
              <a:gd name="connsiteX6" fmla="*/ 4595 w 577062"/>
              <a:gd name="connsiteY6" fmla="*/ 0 h 566044"/>
              <a:gd name="connsiteX0" fmla="*/ 4595 w 577062"/>
              <a:gd name="connsiteY0" fmla="*/ 831 h 566875"/>
              <a:gd name="connsiteX1" fmla="*/ 285835 w 577062"/>
              <a:gd name="connsiteY1" fmla="*/ 0 h 566875"/>
              <a:gd name="connsiteX2" fmla="*/ 280408 w 577062"/>
              <a:gd name="connsiteY2" fmla="*/ 280436 h 566875"/>
              <a:gd name="connsiteX3" fmla="*/ 576620 w 577062"/>
              <a:gd name="connsiteY3" fmla="*/ 280437 h 566875"/>
              <a:gd name="connsiteX4" fmla="*/ 576620 w 577062"/>
              <a:gd name="connsiteY4" fmla="*/ 566875 h 566875"/>
              <a:gd name="connsiteX5" fmla="*/ 0 w 577062"/>
              <a:gd name="connsiteY5" fmla="*/ 562280 h 566875"/>
              <a:gd name="connsiteX6" fmla="*/ 4595 w 577062"/>
              <a:gd name="connsiteY6" fmla="*/ 831 h 566875"/>
              <a:gd name="connsiteX0" fmla="*/ 4595 w 577062"/>
              <a:gd name="connsiteY0" fmla="*/ 831 h 566875"/>
              <a:gd name="connsiteX1" fmla="*/ 285835 w 577062"/>
              <a:gd name="connsiteY1" fmla="*/ 0 h 566875"/>
              <a:gd name="connsiteX2" fmla="*/ 288548 w 577062"/>
              <a:gd name="connsiteY2" fmla="*/ 280436 h 566875"/>
              <a:gd name="connsiteX3" fmla="*/ 576620 w 577062"/>
              <a:gd name="connsiteY3" fmla="*/ 280437 h 566875"/>
              <a:gd name="connsiteX4" fmla="*/ 576620 w 577062"/>
              <a:gd name="connsiteY4" fmla="*/ 566875 h 566875"/>
              <a:gd name="connsiteX5" fmla="*/ 0 w 577062"/>
              <a:gd name="connsiteY5" fmla="*/ 562280 h 566875"/>
              <a:gd name="connsiteX6" fmla="*/ 4595 w 577062"/>
              <a:gd name="connsiteY6" fmla="*/ 831 h 566875"/>
              <a:gd name="connsiteX0" fmla="*/ 4595 w 577062"/>
              <a:gd name="connsiteY0" fmla="*/ 831 h 566875"/>
              <a:gd name="connsiteX1" fmla="*/ 285835 w 577062"/>
              <a:gd name="connsiteY1" fmla="*/ 0 h 566875"/>
              <a:gd name="connsiteX2" fmla="*/ 283122 w 577062"/>
              <a:gd name="connsiteY2" fmla="*/ 280436 h 566875"/>
              <a:gd name="connsiteX3" fmla="*/ 576620 w 577062"/>
              <a:gd name="connsiteY3" fmla="*/ 280437 h 566875"/>
              <a:gd name="connsiteX4" fmla="*/ 576620 w 577062"/>
              <a:gd name="connsiteY4" fmla="*/ 566875 h 566875"/>
              <a:gd name="connsiteX5" fmla="*/ 0 w 577062"/>
              <a:gd name="connsiteY5" fmla="*/ 562280 h 566875"/>
              <a:gd name="connsiteX6" fmla="*/ 4595 w 577062"/>
              <a:gd name="connsiteY6" fmla="*/ 831 h 566875"/>
              <a:gd name="connsiteX0" fmla="*/ 4595 w 577062"/>
              <a:gd name="connsiteY0" fmla="*/ 831 h 566875"/>
              <a:gd name="connsiteX1" fmla="*/ 285835 w 577062"/>
              <a:gd name="connsiteY1" fmla="*/ 0 h 566875"/>
              <a:gd name="connsiteX2" fmla="*/ 285835 w 577062"/>
              <a:gd name="connsiteY2" fmla="*/ 280436 h 566875"/>
              <a:gd name="connsiteX3" fmla="*/ 576620 w 577062"/>
              <a:gd name="connsiteY3" fmla="*/ 280437 h 566875"/>
              <a:gd name="connsiteX4" fmla="*/ 576620 w 577062"/>
              <a:gd name="connsiteY4" fmla="*/ 566875 h 566875"/>
              <a:gd name="connsiteX5" fmla="*/ 0 w 577062"/>
              <a:gd name="connsiteY5" fmla="*/ 562280 h 566875"/>
              <a:gd name="connsiteX6" fmla="*/ 4595 w 577062"/>
              <a:gd name="connsiteY6" fmla="*/ 831 h 566875"/>
              <a:gd name="connsiteX0" fmla="*/ 4595 w 577062"/>
              <a:gd name="connsiteY0" fmla="*/ 287462 h 853506"/>
              <a:gd name="connsiteX1" fmla="*/ 288455 w 577062"/>
              <a:gd name="connsiteY1" fmla="*/ 0 h 853506"/>
              <a:gd name="connsiteX2" fmla="*/ 285835 w 577062"/>
              <a:gd name="connsiteY2" fmla="*/ 567067 h 853506"/>
              <a:gd name="connsiteX3" fmla="*/ 576620 w 577062"/>
              <a:gd name="connsiteY3" fmla="*/ 567068 h 853506"/>
              <a:gd name="connsiteX4" fmla="*/ 576620 w 577062"/>
              <a:gd name="connsiteY4" fmla="*/ 853506 h 853506"/>
              <a:gd name="connsiteX5" fmla="*/ 0 w 577062"/>
              <a:gd name="connsiteY5" fmla="*/ 848911 h 853506"/>
              <a:gd name="connsiteX6" fmla="*/ 4595 w 577062"/>
              <a:gd name="connsiteY6" fmla="*/ 287462 h 853506"/>
              <a:gd name="connsiteX0" fmla="*/ 4595 w 577062"/>
              <a:gd name="connsiteY0" fmla="*/ 831 h 853506"/>
              <a:gd name="connsiteX1" fmla="*/ 288455 w 577062"/>
              <a:gd name="connsiteY1" fmla="*/ 0 h 853506"/>
              <a:gd name="connsiteX2" fmla="*/ 285835 w 577062"/>
              <a:gd name="connsiteY2" fmla="*/ 567067 h 853506"/>
              <a:gd name="connsiteX3" fmla="*/ 576620 w 577062"/>
              <a:gd name="connsiteY3" fmla="*/ 567068 h 853506"/>
              <a:gd name="connsiteX4" fmla="*/ 576620 w 577062"/>
              <a:gd name="connsiteY4" fmla="*/ 853506 h 853506"/>
              <a:gd name="connsiteX5" fmla="*/ 0 w 577062"/>
              <a:gd name="connsiteY5" fmla="*/ 848911 h 853506"/>
              <a:gd name="connsiteX6" fmla="*/ 4595 w 577062"/>
              <a:gd name="connsiteY6" fmla="*/ 831 h 85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7062" h="853506">
                <a:moveTo>
                  <a:pt x="4595" y="831"/>
                </a:moveTo>
                <a:lnTo>
                  <a:pt x="288455" y="0"/>
                </a:lnTo>
                <a:cubicBezTo>
                  <a:pt x="289987" y="84012"/>
                  <a:pt x="284303" y="483055"/>
                  <a:pt x="285835" y="567067"/>
                </a:cubicBezTo>
                <a:lnTo>
                  <a:pt x="576620" y="567068"/>
                </a:lnTo>
                <a:cubicBezTo>
                  <a:pt x="575088" y="661016"/>
                  <a:pt x="578152" y="759558"/>
                  <a:pt x="576620" y="853506"/>
                </a:cubicBezTo>
                <a:lnTo>
                  <a:pt x="0" y="848911"/>
                </a:lnTo>
                <a:cubicBezTo>
                  <a:pt x="1532" y="661761"/>
                  <a:pt x="3063" y="187981"/>
                  <a:pt x="4595" y="83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937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purl.org/dc/terms/"/>
    <ds:schemaRef ds:uri="522d4c35-b548-4432-90ae-af4376e1c4b4"/>
    <ds:schemaRef ds:uri="http://purl.org/dc/elements/1.1/"/>
    <ds:schemaRef ds:uri="http://purl.org/dc/dcmitype/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3132</TotalTime>
  <Words>650</Words>
  <Application>Microsoft Office PowerPoint</Application>
  <PresentationFormat>A4 Paper (210x297 mm)</PresentationFormat>
  <Paragraphs>321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82</cp:revision>
  <dcterms:created xsi:type="dcterms:W3CDTF">2019-02-04T08:17:32Z</dcterms:created>
  <dcterms:modified xsi:type="dcterms:W3CDTF">2019-09-11T11:56:33Z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