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4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7" r:id="rId3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31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432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821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475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738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893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030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021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535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4654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3882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5826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6594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5255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3341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972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1997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5717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271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5001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3968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5503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2707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5870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00653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4696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3751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404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Spring - Block 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Fractions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Always, Sometimes, Never?</a:t>
            </a: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Alex says,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endParaRPr lang="en-GB" sz="2800" b="1" dirty="0" smtClean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endParaRPr lang="en-GB" sz="2800" b="1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your answer</a:t>
            </a:r>
            <a:r>
              <a:rPr lang="en-GB" dirty="0">
                <a:latin typeface="Gill Sans MT" panose="020B0502020104020203" pitchFamily="34" charset="0"/>
              </a:rPr>
              <a:t>.</a:t>
            </a:r>
          </a:p>
        </p:txBody>
      </p:sp>
      <p:sp>
        <p:nvSpPr>
          <p:cNvPr id="4" name="Rounded Rectangular Callout 3"/>
          <p:cNvSpPr>
            <a:spLocks noChangeAspect="1"/>
          </p:cNvSpPr>
          <p:nvPr/>
        </p:nvSpPr>
        <p:spPr>
          <a:xfrm>
            <a:off x="889551" y="2686506"/>
            <a:ext cx="4795364" cy="2202505"/>
          </a:xfrm>
          <a:prstGeom prst="wedgeRoundRectCallout">
            <a:avLst>
              <a:gd name="adj1" fmla="val 68772"/>
              <a:gd name="adj2" fmla="val 9025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If I split a shape into 4 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parts, </a:t>
            </a: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 have split it into quarters.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66" b="22369"/>
          <a:stretch/>
        </p:blipFill>
        <p:spPr>
          <a:xfrm>
            <a:off x="6329754" y="2686506"/>
            <a:ext cx="1971238" cy="136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31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Which representations of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are incorrect? </a:t>
                </a: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Explain how you know.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3146"/>
              </a:xfrm>
              <a:prstGeom prst="rect">
                <a:avLst/>
              </a:prstGeom>
              <a:blipFill>
                <a:blip r:embed="rId3"/>
                <a:stretch>
                  <a:fillRect l="-1590" b="-19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ounded Rectangle 16"/>
              <p:cNvSpPr/>
              <p:nvPr/>
            </p:nvSpPr>
            <p:spPr>
              <a:xfrm>
                <a:off x="3086934" y="2870895"/>
                <a:ext cx="1112370" cy="1239484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Rounded 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6934" y="2870895"/>
                <a:ext cx="1112370" cy="1239484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013932"/>
              </p:ext>
            </p:extLst>
          </p:nvPr>
        </p:nvGraphicFramePr>
        <p:xfrm>
          <a:off x="1812576" y="4743705"/>
          <a:ext cx="3295001" cy="76881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78469">
                  <a:extLst>
                    <a:ext uri="{9D8B030D-6E8A-4147-A177-3AD203B41FA5}">
                      <a16:colId xmlns:a16="http://schemas.microsoft.com/office/drawing/2014/main" val="1812701153"/>
                    </a:ext>
                  </a:extLst>
                </a:gridCol>
                <a:gridCol w="437181">
                  <a:extLst>
                    <a:ext uri="{9D8B030D-6E8A-4147-A177-3AD203B41FA5}">
                      <a16:colId xmlns:a16="http://schemas.microsoft.com/office/drawing/2014/main" val="1474374887"/>
                    </a:ext>
                  </a:extLst>
                </a:gridCol>
                <a:gridCol w="437181">
                  <a:extLst>
                    <a:ext uri="{9D8B030D-6E8A-4147-A177-3AD203B41FA5}">
                      <a16:colId xmlns:a16="http://schemas.microsoft.com/office/drawing/2014/main" val="4005007390"/>
                    </a:ext>
                  </a:extLst>
                </a:gridCol>
                <a:gridCol w="614250">
                  <a:extLst>
                    <a:ext uri="{9D8B030D-6E8A-4147-A177-3AD203B41FA5}">
                      <a16:colId xmlns:a16="http://schemas.microsoft.com/office/drawing/2014/main" val="641644375"/>
                    </a:ext>
                  </a:extLst>
                </a:gridCol>
                <a:gridCol w="1227920">
                  <a:extLst>
                    <a:ext uri="{9D8B030D-6E8A-4147-A177-3AD203B41FA5}">
                      <a16:colId xmlns:a16="http://schemas.microsoft.com/office/drawing/2014/main" val="2456607558"/>
                    </a:ext>
                  </a:extLst>
                </a:gridCol>
              </a:tblGrid>
              <a:tr h="76881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770756"/>
                  </a:ext>
                </a:extLst>
              </a:tr>
            </a:tbl>
          </a:graphicData>
        </a:graphic>
      </p:graphicFrame>
      <p:grpSp>
        <p:nvGrpSpPr>
          <p:cNvPr id="14" name="Group 13"/>
          <p:cNvGrpSpPr/>
          <p:nvPr/>
        </p:nvGrpSpPr>
        <p:grpSpPr>
          <a:xfrm>
            <a:off x="1170241" y="1830811"/>
            <a:ext cx="1198979" cy="1115619"/>
            <a:chOff x="-634219" y="2015228"/>
            <a:chExt cx="1198979" cy="1115619"/>
          </a:xfrm>
        </p:grpSpPr>
        <p:sp>
          <p:nvSpPr>
            <p:cNvPr id="13" name="Isosceles Triangle 12"/>
            <p:cNvSpPr/>
            <p:nvPr/>
          </p:nvSpPr>
          <p:spPr>
            <a:xfrm>
              <a:off x="-452125" y="2554740"/>
              <a:ext cx="849673" cy="576107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Isosceles Triangle 20"/>
            <p:cNvSpPr/>
            <p:nvPr/>
          </p:nvSpPr>
          <p:spPr>
            <a:xfrm rot="8545880">
              <a:off x="-634219" y="2024257"/>
              <a:ext cx="849673" cy="576107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Isosceles Triangle 21"/>
            <p:cNvSpPr/>
            <p:nvPr/>
          </p:nvSpPr>
          <p:spPr>
            <a:xfrm rot="4268198">
              <a:off x="-727501" y="2356625"/>
              <a:ext cx="843541" cy="576107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 rot="12895480">
              <a:off x="-284913" y="2015228"/>
              <a:ext cx="849673" cy="576107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 rot="17266479">
              <a:off x="-168732" y="2350302"/>
              <a:ext cx="849673" cy="576107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Oval 14"/>
          <p:cNvSpPr/>
          <p:nvPr/>
        </p:nvSpPr>
        <p:spPr>
          <a:xfrm>
            <a:off x="7332450" y="3673187"/>
            <a:ext cx="499728" cy="499691"/>
          </a:xfrm>
          <a:prstGeom prst="ellipse">
            <a:avLst/>
          </a:prstGeom>
          <a:solidFill>
            <a:srgbClr val="703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963401" y="3673473"/>
            <a:ext cx="499728" cy="499691"/>
          </a:xfrm>
          <a:prstGeom prst="ellipse">
            <a:avLst/>
          </a:prstGeom>
          <a:solidFill>
            <a:srgbClr val="703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7332450" y="4268533"/>
            <a:ext cx="499728" cy="499691"/>
          </a:xfrm>
          <a:prstGeom prst="ellipse">
            <a:avLst/>
          </a:prstGeom>
          <a:solidFill>
            <a:srgbClr val="703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7963401" y="4268819"/>
            <a:ext cx="499728" cy="499691"/>
          </a:xfrm>
          <a:prstGeom prst="ellipse">
            <a:avLst/>
          </a:prstGeom>
          <a:solidFill>
            <a:srgbClr val="703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7676586" y="4832193"/>
            <a:ext cx="499728" cy="499691"/>
          </a:xfrm>
          <a:prstGeom prst="ellipse">
            <a:avLst/>
          </a:prstGeom>
          <a:solidFill>
            <a:schemeClr val="accent4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164" y="1498907"/>
            <a:ext cx="1367374" cy="99318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591" y="1561919"/>
            <a:ext cx="939496" cy="99318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153" y="1561919"/>
            <a:ext cx="939496" cy="99318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299" y="2492089"/>
            <a:ext cx="1367374" cy="99318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26" y="2555101"/>
            <a:ext cx="939496" cy="99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71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many equivalent fractions can you see in this picture? </a:t>
            </a:r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691" y="1902139"/>
            <a:ext cx="3672000" cy="293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Eva says,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Is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Eva correct? </a:t>
            </a: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Explain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why.</a:t>
            </a:r>
            <a:endParaRPr lang="en-GB" sz="2800" b="1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929" y="1685979"/>
            <a:ext cx="1528755" cy="2160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3073061" y="1685979"/>
                <a:ext cx="5052036" cy="2598638"/>
              </a:xfrm>
              <a:prstGeom prst="wedgeRoundRectCallout">
                <a:avLst>
                  <a:gd name="adj1" fmla="val -59535"/>
                  <a:gd name="adj2" fmla="val 16930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latin typeface="Gill Sans MT" panose="020B0502020104020203" pitchFamily="34" charset="0"/>
                  </a:rPr>
                  <a:t>I know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because the numerators are the same.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3061" y="1685979"/>
                <a:ext cx="5052036" cy="2598638"/>
              </a:xfrm>
              <a:prstGeom prst="wedgeRoundRectCallout">
                <a:avLst>
                  <a:gd name="adj1" fmla="val -59535"/>
                  <a:gd name="adj2" fmla="val 16930"/>
                  <a:gd name="adj3" fmla="val 16667"/>
                </a:avLst>
              </a:prstGeom>
              <a:blipFill>
                <a:blip r:embed="rId4"/>
                <a:stretch>
                  <a:fillRect r="-1310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800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Ron has two strips of the same sized paper.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He folds the strips into different sized fractions. 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He shades in three equal parts on one strip and six equal parts on the other strip.</a:t>
            </a: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The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shaded areas are equal.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What fractions could he have folded his strips into?</a:t>
            </a:r>
          </a:p>
        </p:txBody>
      </p:sp>
    </p:spTree>
    <p:extLst>
      <p:ext uri="{BB962C8B-B14F-4D97-AF65-F5344CB8AC3E}">
        <p14:creationId xmlns:p14="http://schemas.microsoft.com/office/powerpoint/2010/main" val="178480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5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Tommy is finding equivalent fractions.</a:t>
                </a:r>
              </a:p>
              <a:p>
                <a:endParaRPr lang="en-US" sz="2800" i="1" dirty="0">
                  <a:latin typeface="Cambria Math" panose="02040503050406030204" pitchFamily="18" charset="0"/>
                  <a:ea typeface="Bariol" charset="0"/>
                  <a:cs typeface="Bariol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mr-IN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3</m:t>
                          </m:r>
                        </m:num>
                        <m:den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4</m:t>
                          </m:r>
                        </m:den>
                      </m:f>
                      <m:r>
                        <a:rPr lang="en-GB" sz="2800" i="1">
                          <a:latin typeface="Cambria Math" charset="0"/>
                          <a:ea typeface="Bariol" charset="0"/>
                          <a:cs typeface="Bariol" charset="0"/>
                        </a:rPr>
                        <m:t>=</m:t>
                      </m:r>
                      <m:f>
                        <m:fPr>
                          <m:ctrlPr>
                            <a:rPr lang="mr-IN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5</m:t>
                          </m:r>
                        </m:num>
                        <m:den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6</m:t>
                          </m:r>
                        </m:den>
                      </m:f>
                      <m:r>
                        <a:rPr lang="en-GB" sz="2800" i="1">
                          <a:latin typeface="Cambria Math" charset="0"/>
                          <a:ea typeface="Bariol" charset="0"/>
                          <a:cs typeface="Bariol" charset="0"/>
                        </a:rPr>
                        <m:t>=</m:t>
                      </m:r>
                      <m:f>
                        <m:fPr>
                          <m:ctrlPr>
                            <a:rPr lang="mr-IN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7</m:t>
                          </m:r>
                        </m:num>
                        <m:den>
                          <m:r>
                            <a:rPr lang="en-GB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  <m:t>8</m:t>
                          </m:r>
                        </m:den>
                      </m:f>
                      <m:r>
                        <a:rPr lang="en-GB" sz="2800" i="1">
                          <a:latin typeface="Cambria Math" charset="0"/>
                          <a:ea typeface="Bariol" charset="0"/>
                          <a:cs typeface="Bariol" charset="0"/>
                        </a:rPr>
                        <m:t>=</m:t>
                      </m:r>
                      <m:f>
                        <m:fPr>
                          <m:ctrlPr>
                            <a:rPr lang="mr-IN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9</m:t>
                          </m:r>
                        </m:num>
                        <m:den>
                          <m:r>
                            <a:rPr lang="en-GB" sz="2800" i="1">
                              <a:latin typeface="Cambria Math" charset="0"/>
                              <a:ea typeface="Bariol" charset="0"/>
                              <a:cs typeface="Bariol" charset="0"/>
                            </a:rPr>
                            <m:t>1</m:t>
                          </m:r>
                          <m:r>
                            <a:rPr lang="en-GB" sz="2800" i="1"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  <m:t>0</m:t>
                          </m:r>
                        </m:den>
                      </m:f>
                    </m:oMath>
                  </m:oMathPara>
                </a14:m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He says,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Do you agree with Tommy?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50329"/>
              </a:xfrm>
              <a:prstGeom prst="rect">
                <a:avLst/>
              </a:prstGeom>
              <a:blipFill>
                <a:blip r:embed="rId3"/>
                <a:stretch>
                  <a:fillRect l="-1590" t="-1187" b="-20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C:\Users\Rob\Documents\Arden\Maths Hub\images\face_5.pn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85"/>
          <a:stretch/>
        </p:blipFill>
        <p:spPr bwMode="auto">
          <a:xfrm flipH="1">
            <a:off x="1842029" y="3251200"/>
            <a:ext cx="1604438" cy="14883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ounded Rectangular Callout 5"/>
          <p:cNvSpPr>
            <a:spLocks noChangeAspect="1"/>
          </p:cNvSpPr>
          <p:nvPr/>
        </p:nvSpPr>
        <p:spPr>
          <a:xfrm>
            <a:off x="4190999" y="2993460"/>
            <a:ext cx="4402186" cy="1998617"/>
          </a:xfrm>
          <a:prstGeom prst="wedgeRoundRectCallout">
            <a:avLst>
              <a:gd name="adj1" fmla="val -73405"/>
              <a:gd name="adj2" fmla="val 20757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 did the same thing to the numerator and the denominator so my fractions are equivalent.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23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Use the digit cards to complete the equivalent fractions. 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many different ways can you find?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78994" y="1619140"/>
            <a:ext cx="554210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1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41759" y="1619140"/>
            <a:ext cx="554209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04523" y="1619140"/>
            <a:ext cx="554210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67288" y="1619140"/>
            <a:ext cx="554209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30052" y="1619140"/>
            <a:ext cx="554210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6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392819" y="1619140"/>
            <a:ext cx="554210" cy="646986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8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3" name="Rounded Rectangle 22"/>
          <p:cNvSpPr>
            <a:spLocks noChangeAspect="1"/>
          </p:cNvSpPr>
          <p:nvPr/>
        </p:nvSpPr>
        <p:spPr>
          <a:xfrm>
            <a:off x="2719079" y="2634214"/>
            <a:ext cx="1260000" cy="1260000"/>
          </a:xfrm>
          <a:prstGeom prst="roundRect">
            <a:avLst/>
          </a:prstGeom>
          <a:solidFill>
            <a:schemeClr val="accent1">
              <a:lumMod val="20000"/>
              <a:lumOff val="80000"/>
              <a:alpha val="40392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2719079" y="4239906"/>
            <a:ext cx="1260000" cy="1260000"/>
          </a:xfrm>
          <a:prstGeom prst="roundRect">
            <a:avLst/>
          </a:prstGeom>
          <a:solidFill>
            <a:schemeClr val="accent1">
              <a:lumMod val="20000"/>
              <a:lumOff val="80000"/>
              <a:alpha val="40392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/>
          <p:cNvCxnSpPr>
            <a:cxnSpLocks noChangeAspect="1"/>
          </p:cNvCxnSpPr>
          <p:nvPr/>
        </p:nvCxnSpPr>
        <p:spPr>
          <a:xfrm>
            <a:off x="2402472" y="4079742"/>
            <a:ext cx="1859852" cy="1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>
            <a:spLocks noChangeAspect="1"/>
          </p:cNvSpPr>
          <p:nvPr/>
        </p:nvSpPr>
        <p:spPr>
          <a:xfrm>
            <a:off x="5560371" y="2641097"/>
            <a:ext cx="1260000" cy="1260000"/>
          </a:xfrm>
          <a:prstGeom prst="roundRect">
            <a:avLst/>
          </a:prstGeom>
          <a:solidFill>
            <a:schemeClr val="accent1">
              <a:lumMod val="20000"/>
              <a:lumOff val="80000"/>
              <a:alpha val="40392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>
            <a:spLocks noChangeAspect="1"/>
          </p:cNvSpPr>
          <p:nvPr/>
        </p:nvSpPr>
        <p:spPr>
          <a:xfrm>
            <a:off x="5560371" y="4239906"/>
            <a:ext cx="1260000" cy="1260000"/>
          </a:xfrm>
          <a:prstGeom prst="roundRect">
            <a:avLst/>
          </a:prstGeom>
          <a:solidFill>
            <a:schemeClr val="accent1">
              <a:lumMod val="20000"/>
              <a:lumOff val="80000"/>
              <a:alpha val="40392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>
            <a:cxnSpLocks noChangeAspect="1"/>
          </p:cNvCxnSpPr>
          <p:nvPr/>
        </p:nvCxnSpPr>
        <p:spPr>
          <a:xfrm>
            <a:off x="5262603" y="4079742"/>
            <a:ext cx="1859852" cy="1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>
                <a:spLocks noChangeAspect="1"/>
              </p:cNvSpPr>
              <p:nvPr/>
            </p:nvSpPr>
            <p:spPr>
              <a:xfrm>
                <a:off x="4083781" y="3734050"/>
                <a:ext cx="137272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charset="0"/>
                        </a:rPr>
                        <m:t>=</m:t>
                      </m:r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3781" y="3734050"/>
                <a:ext cx="1372721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725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3 friends share some pizzas. 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Each pizza is cut into 8 equal slices. 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Altogether, they eat 25 slices. </a:t>
            </a: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How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many whole pizzas do they eat?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1699248" y="580145"/>
            <a:ext cx="2397704" cy="23977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0075817" y="3796982"/>
            <a:ext cx="2397704" cy="23977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3271139" y="3782648"/>
            <a:ext cx="2397704" cy="23977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>
            <a:stCxn id="4" idx="3"/>
            <a:endCxn id="6" idx="0"/>
          </p:cNvCxnSpPr>
          <p:nvPr/>
        </p:nvCxnSpPr>
        <p:spPr>
          <a:xfrm flipH="1">
            <a:off x="11274669" y="2626713"/>
            <a:ext cx="775715" cy="11702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4" idx="5"/>
            <a:endCxn id="7" idx="0"/>
          </p:cNvCxnSpPr>
          <p:nvPr/>
        </p:nvCxnSpPr>
        <p:spPr>
          <a:xfrm>
            <a:off x="13745816" y="2626713"/>
            <a:ext cx="724175" cy="11559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359270"/>
              </p:ext>
            </p:extLst>
          </p:nvPr>
        </p:nvGraphicFramePr>
        <p:xfrm>
          <a:off x="12178100" y="1007866"/>
          <a:ext cx="1440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831800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7715721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61026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30779197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2020507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827104"/>
              </p:ext>
            </p:extLst>
          </p:nvPr>
        </p:nvGraphicFramePr>
        <p:xfrm>
          <a:off x="12178100" y="1526026"/>
          <a:ext cx="1440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831800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7715721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61026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30779197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2020507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12525061" y="1875564"/>
                <a:ext cx="746078" cy="105676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25061" y="1875564"/>
                <a:ext cx="746078" cy="10567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10588642" y="5053751"/>
                <a:ext cx="1372053" cy="105676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GB" sz="3200" b="0" i="0" smtClean="0">
                          <a:latin typeface="Gill Sans MT" panose="020B0502020104020203" pitchFamily="34" charset="0"/>
                        </a:rPr>
                        <m:t>1</m:t>
                      </m:r>
                    </m:oMath>
                  </m:oMathPara>
                </a14:m>
                <a:endParaRPr lang="en-GB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88642" y="5053751"/>
                <a:ext cx="1372053" cy="10567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14096952" y="4965278"/>
                <a:ext cx="746078" cy="105676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96952" y="4965278"/>
                <a:ext cx="746078" cy="10567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180600"/>
              </p:ext>
            </p:extLst>
          </p:nvPr>
        </p:nvGraphicFramePr>
        <p:xfrm>
          <a:off x="10520695" y="4461624"/>
          <a:ext cx="1440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831800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7715721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61026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30779197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2020507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048214"/>
              </p:ext>
            </p:extLst>
          </p:nvPr>
        </p:nvGraphicFramePr>
        <p:xfrm>
          <a:off x="13741370" y="4447290"/>
          <a:ext cx="1440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831800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7715721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610267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30779197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20205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474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Spot the mistake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792713" y="4812444"/>
                <a:ext cx="4347870" cy="704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 =  10 wholes and 3 fifths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2713" y="4812444"/>
                <a:ext cx="4347870" cy="704295"/>
              </a:xfrm>
              <a:prstGeom prst="rect">
                <a:avLst/>
              </a:prstGeom>
              <a:blipFill>
                <a:blip r:embed="rId3"/>
                <a:stretch>
                  <a:fillRect r="-140" b="-94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764" y="1357422"/>
            <a:ext cx="756000" cy="106804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023" y="1369266"/>
            <a:ext cx="756000" cy="106804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1893" y="2543906"/>
            <a:ext cx="756000" cy="106804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31230" y="2543906"/>
            <a:ext cx="756000" cy="106804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90567" y="2543906"/>
            <a:ext cx="756000" cy="106804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49903" y="2543906"/>
            <a:ext cx="756000" cy="106804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09239" y="2543906"/>
            <a:ext cx="756000" cy="106804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37246" y="3380130"/>
            <a:ext cx="756000" cy="106804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96583" y="3380130"/>
            <a:ext cx="756000" cy="106804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55920" y="3380130"/>
            <a:ext cx="756000" cy="106804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15256" y="3380130"/>
            <a:ext cx="756000" cy="106804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74592" y="3380130"/>
            <a:ext cx="756000" cy="106804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37246" y="1717797"/>
            <a:ext cx="756000" cy="106804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96583" y="1717797"/>
            <a:ext cx="756000" cy="106804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55920" y="1717797"/>
            <a:ext cx="756000" cy="106804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15256" y="1717797"/>
            <a:ext cx="756000" cy="106804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74592" y="1717797"/>
            <a:ext cx="756000" cy="106804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4499" y="2374257"/>
            <a:ext cx="766266" cy="108254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1269" y="2374256"/>
            <a:ext cx="766266" cy="108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08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Rosie says,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Do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you agree?</a:t>
            </a: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Explain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why.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4732042" y="1672116"/>
                <a:ext cx="3631543" cy="2233678"/>
              </a:xfrm>
              <a:prstGeom prst="wedgeRoundRectCallout">
                <a:avLst>
                  <a:gd name="adj1" fmla="val -84057"/>
                  <a:gd name="adj2" fmla="val 12239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is greater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 because 16 is greater than 8</a:t>
                </a:r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2042" y="1672116"/>
                <a:ext cx="3631543" cy="2233678"/>
              </a:xfrm>
              <a:prstGeom prst="wedgeRoundRectCallout">
                <a:avLst>
                  <a:gd name="adj1" fmla="val -84057"/>
                  <a:gd name="adj2" fmla="val 12239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797" y="1193049"/>
            <a:ext cx="2016000" cy="284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59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930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Here is a number sequence.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14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19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_____</m:t>
                    </m:r>
                  </m:oMath>
                </a14:m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Which fraction would come next</a:t>
                </a:r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?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Can you  write the fraction in more than one way?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93081"/>
              </a:xfrm>
              <a:prstGeom prst="rect">
                <a:avLst/>
              </a:prstGeom>
              <a:blipFill>
                <a:blip r:embed="rId3"/>
                <a:stretch>
                  <a:fillRect l="-1590" t="-2037" b="-42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302221"/>
              </p:ext>
            </p:extLst>
          </p:nvPr>
        </p:nvGraphicFramePr>
        <p:xfrm>
          <a:off x="10151417" y="2794350"/>
          <a:ext cx="11480808" cy="4823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8367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778764850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2749106426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619560002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763066765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2657249721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678779402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596719677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528845217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772326473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170410688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017404664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987561523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321702678"/>
                    </a:ext>
                  </a:extLst>
                </a:gridCol>
                <a:gridCol w="478367">
                  <a:extLst>
                    <a:ext uri="{9D8B030D-6E8A-4147-A177-3AD203B41FA5}">
                      <a16:colId xmlns:a16="http://schemas.microsoft.com/office/drawing/2014/main" val="1811457071"/>
                    </a:ext>
                  </a:extLst>
                </a:gridCol>
              </a:tblGrid>
              <a:tr h="48235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588575" y="1125062"/>
            <a:ext cx="653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540465" y="1148173"/>
            <a:ext cx="653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420915" y="1125062"/>
            <a:ext cx="653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06000" y="3134274"/>
            <a:ext cx="653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654050" y="3208713"/>
            <a:ext cx="653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853" y="289110"/>
            <a:ext cx="9144000" cy="145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33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123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Circle and correct the mistakes in the sequences.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15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17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US" sz="2800">
                        <a:latin typeface="Cambria Math" panose="02040503050406030204" pitchFamily="18" charset="0"/>
                      </a:rPr>
                      <m:t> ,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12382"/>
              </a:xfrm>
              <a:prstGeom prst="rect">
                <a:avLst/>
              </a:prstGeom>
              <a:blipFill>
                <a:blip r:embed="rId3"/>
                <a:stretch>
                  <a:fillRect l="-1590" t="-2570" b="-21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0870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Play the fraction game for four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players. Place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four fraction cards on the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floor. Each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player stands in front of a fraction.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 We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are going to count up in tenths starting at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0. When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you say a fraction, place your foot on your fraction.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How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can we make 4 tenths?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What is the highest fraction we can count to?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about if we used two feet?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074373" y="2688564"/>
            <a:ext cx="2277717" cy="2236132"/>
            <a:chOff x="5720362" y="2381493"/>
            <a:chExt cx="1890547" cy="1823603"/>
          </a:xfrm>
        </p:grpSpPr>
        <p:grpSp>
          <p:nvGrpSpPr>
            <p:cNvPr id="6" name="Group 5"/>
            <p:cNvGrpSpPr/>
            <p:nvPr/>
          </p:nvGrpSpPr>
          <p:grpSpPr>
            <a:xfrm>
              <a:off x="6803399" y="2381494"/>
              <a:ext cx="805255" cy="837027"/>
              <a:chOff x="5206930" y="2616903"/>
              <a:chExt cx="504825" cy="733425"/>
            </a:xfrm>
          </p:grpSpPr>
          <p:sp>
            <p:nvSpPr>
              <p:cNvPr id="16" name="Rounded Rectangle 15"/>
              <p:cNvSpPr/>
              <p:nvPr/>
            </p:nvSpPr>
            <p:spPr>
              <a:xfrm>
                <a:off x="5206930" y="2616903"/>
                <a:ext cx="504825" cy="733425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  <a:alpha val="36471"/>
                </a:schemeClr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7" name="TextBox 16"/>
                  <p:cNvSpPr txBox="1"/>
                  <p:nvPr/>
                </p:nvSpPr>
                <p:spPr>
                  <a:xfrm>
                    <a:off x="5227982" y="2677669"/>
                    <a:ext cx="483773" cy="56581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a14:m>
                    <a:r>
                      <a:rPr lang="en-GB" sz="3200" dirty="0" smtClean="0">
                        <a:latin typeface="Gill Sans MT" panose="020B0502020104020203" pitchFamily="34" charset="0"/>
                      </a:rPr>
                      <a:t> </a:t>
                    </a:r>
                    <a:endParaRPr lang="en-GB" sz="3200" dirty="0">
                      <a:latin typeface="Gill Sans MT" panose="020B0502020104020203" pitchFamily="34" charset="0"/>
                    </a:endParaRPr>
                  </a:p>
                </p:txBody>
              </p:sp>
            </mc:Choice>
            <mc:Fallback xmlns="">
              <p:sp>
                <p:nvSpPr>
                  <p:cNvPr id="17" name="TextBox 1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27982" y="2677669"/>
                    <a:ext cx="483773" cy="565817"/>
                  </a:xfrm>
                  <a:prstGeom prst="rect">
                    <a:avLst/>
                  </a:prstGeom>
                  <a:blipFill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7" name="Group 6"/>
            <p:cNvGrpSpPr/>
            <p:nvPr/>
          </p:nvGrpSpPr>
          <p:grpSpPr>
            <a:xfrm>
              <a:off x="5722313" y="2381493"/>
              <a:ext cx="805255" cy="837027"/>
              <a:chOff x="5206930" y="2616903"/>
              <a:chExt cx="504825" cy="733425"/>
            </a:xfrm>
          </p:grpSpPr>
          <p:sp>
            <p:nvSpPr>
              <p:cNvPr id="14" name="Rounded Rectangle 13"/>
              <p:cNvSpPr/>
              <p:nvPr/>
            </p:nvSpPr>
            <p:spPr>
              <a:xfrm>
                <a:off x="5206930" y="2616903"/>
                <a:ext cx="504825" cy="733425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  <a:alpha val="36471"/>
                </a:schemeClr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TextBox 14"/>
                  <p:cNvSpPr txBox="1"/>
                  <p:nvPr/>
                </p:nvSpPr>
                <p:spPr>
                  <a:xfrm>
                    <a:off x="5220993" y="2677671"/>
                    <a:ext cx="479083" cy="56508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a14:m>
                    <a:r>
                      <a:rPr lang="en-GB" sz="3200" dirty="0" smtClean="0">
                        <a:latin typeface="Gill Sans MT" panose="020B0502020104020203" pitchFamily="34" charset="0"/>
                      </a:rPr>
                      <a:t> </a:t>
                    </a:r>
                    <a:endParaRPr lang="en-GB" sz="3200" dirty="0">
                      <a:latin typeface="Gill Sans MT" panose="020B0502020104020203" pitchFamily="34" charset="0"/>
                    </a:endParaRPr>
                  </a:p>
                </p:txBody>
              </p:sp>
            </mc:Choice>
            <mc:Fallback xmlns="">
              <p:sp>
                <p:nvSpPr>
                  <p:cNvPr id="15" name="TextBox 1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20993" y="2677671"/>
                    <a:ext cx="479083" cy="565084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8" name="Group 7"/>
            <p:cNvGrpSpPr/>
            <p:nvPr/>
          </p:nvGrpSpPr>
          <p:grpSpPr>
            <a:xfrm>
              <a:off x="5720362" y="3357436"/>
              <a:ext cx="805254" cy="837027"/>
              <a:chOff x="5206930" y="2523733"/>
              <a:chExt cx="504825" cy="733425"/>
            </a:xfrm>
          </p:grpSpPr>
          <p:sp>
            <p:nvSpPr>
              <p:cNvPr id="12" name="Rounded Rectangle 11"/>
              <p:cNvSpPr/>
              <p:nvPr/>
            </p:nvSpPr>
            <p:spPr>
              <a:xfrm>
                <a:off x="5206930" y="2523733"/>
                <a:ext cx="504825" cy="733425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  <a:alpha val="36471"/>
                </a:schemeClr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TextBox 12"/>
                  <p:cNvSpPr txBox="1"/>
                  <p:nvPr/>
                </p:nvSpPr>
                <p:spPr>
                  <a:xfrm>
                    <a:off x="5222214" y="2575359"/>
                    <a:ext cx="479083" cy="5658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a14:m>
                    <a:r>
                      <a:rPr lang="en-GB" sz="3200" dirty="0" smtClean="0">
                        <a:latin typeface="Gill Sans MT" panose="020B0502020104020203" pitchFamily="34" charset="0"/>
                      </a:rPr>
                      <a:t> </a:t>
                    </a:r>
                    <a:endParaRPr lang="en-GB" sz="3200" dirty="0">
                      <a:latin typeface="Gill Sans MT" panose="020B0502020104020203" pitchFamily="34" charset="0"/>
                    </a:endParaRPr>
                  </a:p>
                </p:txBody>
              </p:sp>
            </mc:Choice>
            <mc:Fallback xmlns="">
              <p:sp>
                <p:nvSpPr>
                  <p:cNvPr id="13" name="TextBox 1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22214" y="2575359"/>
                    <a:ext cx="479083" cy="565816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9" name="Group 8"/>
            <p:cNvGrpSpPr/>
            <p:nvPr/>
          </p:nvGrpSpPr>
          <p:grpSpPr>
            <a:xfrm>
              <a:off x="6805654" y="3368069"/>
              <a:ext cx="805255" cy="837027"/>
              <a:chOff x="5206930" y="2533050"/>
              <a:chExt cx="504825" cy="733425"/>
            </a:xfrm>
          </p:grpSpPr>
          <p:sp>
            <p:nvSpPr>
              <p:cNvPr id="10" name="Rounded Rectangle 9"/>
              <p:cNvSpPr/>
              <p:nvPr/>
            </p:nvSpPr>
            <p:spPr>
              <a:xfrm>
                <a:off x="5206930" y="2533050"/>
                <a:ext cx="504825" cy="733425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  <a:alpha val="36471"/>
                </a:schemeClr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" name="TextBox 10"/>
                  <p:cNvSpPr txBox="1"/>
                  <p:nvPr/>
                </p:nvSpPr>
                <p:spPr>
                  <a:xfrm>
                    <a:off x="5211223" y="2559862"/>
                    <a:ext cx="499116" cy="57085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a14:m>
                    <a:r>
                      <a:rPr lang="en-GB" sz="3200" dirty="0" smtClean="0">
                        <a:latin typeface="Gill Sans MT" panose="020B0502020104020203" pitchFamily="34" charset="0"/>
                      </a:rPr>
                      <a:t> </a:t>
                    </a:r>
                    <a:endParaRPr lang="en-GB" sz="3200" dirty="0">
                      <a:latin typeface="Gill Sans MT" panose="020B0502020104020203" pitchFamily="34" charset="0"/>
                    </a:endParaRPr>
                  </a:p>
                </p:txBody>
              </p:sp>
            </mc:Choice>
            <mc:Fallback xmlns="">
              <p:sp>
                <p:nvSpPr>
                  <p:cNvPr id="11" name="TextBox 1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11223" y="2559862"/>
                    <a:ext cx="499116" cy="570857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321964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Alex is adding fractions.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Is </a:t>
            </a:r>
            <a:r>
              <a:rPr lang="en-GB" sz="2800" dirty="0">
                <a:latin typeface="Gill Sans MT" panose="020B0502020104020203" pitchFamily="34" charset="0"/>
              </a:rPr>
              <a:t>she correct? </a:t>
            </a:r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latin typeface="Gill Sans MT" panose="020B0502020104020203" pitchFamily="34" charset="0"/>
              </a:rPr>
              <a:t>why.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1400929" y="1915675"/>
            <a:ext cx="3331113" cy="2214101"/>
          </a:xfrm>
          <a:prstGeom prst="wedgeRoundRectCallout">
            <a:avLst>
              <a:gd name="adj1" fmla="val 80448"/>
              <a:gd name="adj2" fmla="val 6532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624" y="1120715"/>
            <a:ext cx="1908000" cy="26958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779492" y="2567440"/>
                <a:ext cx="2573986" cy="910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18</m:t>
                          </m:r>
                        </m:den>
                      </m:f>
                    </m:oMath>
                  </m:oMathPara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9492" y="2567440"/>
                <a:ext cx="2573986" cy="91057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54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4919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How many different ways can you find to solve the calculation?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000" i="1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  <m:r>
                        <a:rPr lang="en-GB" sz="6000" i="1">
                          <a:latin typeface="Cambria Math" panose="02040503050406030204" pitchFamily="18" charset="0"/>
                        </a:rPr>
                        <m:t> + </m:t>
                      </m:r>
                      <m:f>
                        <m:fPr>
                          <m:ctrlPr>
                            <a:rPr lang="en-GB" sz="6000" i="1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  <m:r>
                        <a:rPr lang="en-GB" sz="6000" i="1">
                          <a:latin typeface="Cambria Math" panose="02040503050406030204" pitchFamily="18" charset="0"/>
                        </a:rPr>
                        <m:t> =</m:t>
                      </m:r>
                      <m:f>
                        <m:fPr>
                          <m:ctrlPr>
                            <a:rPr lang="en-GB" sz="6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000" i="1">
                              <a:latin typeface="Cambria Math" panose="02040503050406030204" pitchFamily="18" charset="0"/>
                            </a:rPr>
                            <m:t>11</m:t>
                          </m:r>
                        </m:num>
                        <m:den>
                          <m:r>
                            <a:rPr lang="en-GB" sz="6000" i="1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sz="60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491935"/>
              </a:xfrm>
              <a:prstGeom prst="rect">
                <a:avLst/>
              </a:prstGeom>
              <a:blipFill>
                <a:blip r:embed="rId3"/>
                <a:stretch>
                  <a:fillRect l="-1590" t="-14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2520414" y="4105826"/>
            <a:ext cx="841469" cy="8414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4457767" y="4105825"/>
            <a:ext cx="841469" cy="8414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>
            <a:spLocks noChangeAspect="1"/>
          </p:cNvSpPr>
          <p:nvPr/>
        </p:nvSpPr>
        <p:spPr>
          <a:xfrm>
            <a:off x="4457766" y="2982815"/>
            <a:ext cx="841469" cy="8414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 noChangeAspect="1"/>
          </p:cNvSpPr>
          <p:nvPr/>
        </p:nvSpPr>
        <p:spPr>
          <a:xfrm>
            <a:off x="2520415" y="2982818"/>
            <a:ext cx="841469" cy="8414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74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Mo and Teddy are solving: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Mo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algn="r"/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				Teddy</a:t>
            </a:r>
          </a:p>
          <a:p>
            <a:pPr algn="r"/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algn="r"/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Who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do you agree with? 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>
                <a:spLocks noChangeAspect="1"/>
              </p:cNvSpPr>
              <p:nvPr/>
            </p:nvSpPr>
            <p:spPr>
              <a:xfrm>
                <a:off x="3652648" y="1417373"/>
                <a:ext cx="2628000" cy="785463"/>
              </a:xfrm>
              <a:prstGeom prst="roundRect">
                <a:avLst/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r>
                  <a:rPr lang="en-GB" dirty="0">
                    <a:latin typeface="Gill Sans MT" panose="020B0502020104020203" pitchFamily="34" charset="0"/>
                  </a:rPr>
                  <a:t> </a:t>
                </a:r>
                <a:r>
                  <a:rPr lang="en-GB" dirty="0" smtClean="0">
                    <a:latin typeface="Gill Sans MT" panose="020B0502020104020203" pitchFamily="34" charset="0"/>
                  </a:rPr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2648" y="1417373"/>
                <a:ext cx="2628000" cy="785463"/>
              </a:xfrm>
              <a:prstGeom prst="roundRect">
                <a:avLst/>
              </a:prstGeom>
              <a:blipFill>
                <a:blip r:embed="rId3"/>
                <a:stretch>
                  <a:fillRect b="-2256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>
                <a:spLocks noChangeAspect="1"/>
              </p:cNvSpPr>
              <p:nvPr/>
            </p:nvSpPr>
            <p:spPr>
              <a:xfrm>
                <a:off x="3924914" y="2883309"/>
                <a:ext cx="4028140" cy="1009422"/>
              </a:xfrm>
              <a:prstGeom prst="wedgeRoundRectCallout">
                <a:avLst>
                  <a:gd name="adj1" fmla="val -62314"/>
                  <a:gd name="adj2" fmla="val 24407"/>
                  <a:gd name="adj3" fmla="val 16667"/>
                </a:avLst>
              </a:prstGeom>
              <a:solidFill>
                <a:srgbClr val="7030A0">
                  <a:alpha val="20000"/>
                </a:srgbClr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The answer is 1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4914" y="2883309"/>
                <a:ext cx="4028140" cy="1009422"/>
              </a:xfrm>
              <a:prstGeom prst="wedgeRoundRectCallout">
                <a:avLst>
                  <a:gd name="adj1" fmla="val -62314"/>
                  <a:gd name="adj2" fmla="val 24407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34654" y="2770156"/>
            <a:ext cx="1692000" cy="123572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2241058" y="4349245"/>
                <a:ext cx="3367711" cy="902443"/>
              </a:xfrm>
              <a:prstGeom prst="wedgeRoundRectCallout">
                <a:avLst>
                  <a:gd name="adj1" fmla="val 67905"/>
                  <a:gd name="adj2" fmla="val 31135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The answer is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18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1058" y="4349245"/>
                <a:ext cx="3367711" cy="902443"/>
              </a:xfrm>
              <a:prstGeom prst="wedgeRoundRectCallout">
                <a:avLst>
                  <a:gd name="adj1" fmla="val 67905"/>
                  <a:gd name="adj2" fmla="val 31135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276" y="4222040"/>
            <a:ext cx="1584000" cy="115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16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Match the number stories to the correct calculations.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50458367"/>
                  </p:ext>
                </p:extLst>
              </p:nvPr>
            </p:nvGraphicFramePr>
            <p:xfrm>
              <a:off x="473064" y="1539850"/>
              <a:ext cx="8604000" cy="4572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463313">
                      <a:extLst>
                        <a:ext uri="{9D8B030D-6E8A-4147-A177-3AD203B41FA5}">
                          <a16:colId xmlns:a16="http://schemas.microsoft.com/office/drawing/2014/main" val="4007797401"/>
                        </a:ext>
                      </a:extLst>
                    </a:gridCol>
                    <a:gridCol w="2140687">
                      <a:extLst>
                        <a:ext uri="{9D8B030D-6E8A-4147-A177-3AD203B41FA5}">
                          <a16:colId xmlns:a16="http://schemas.microsoft.com/office/drawing/2014/main" val="2893156141"/>
                        </a:ext>
                      </a:extLst>
                    </a:gridCol>
                  </a:tblGrid>
                  <a:tr h="152400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Teddy eats</a:t>
                          </a:r>
                          <a:r>
                            <a:rPr lang="en-GB" sz="2800" b="0" baseline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of a pizza</a:t>
                          </a:r>
                          <a:r>
                            <a:rPr lang="en-GB" sz="2800" b="0" baseline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. Dora eats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</a:p>
                        <a:p>
                          <a:pPr algn="l"/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How</a:t>
                          </a:r>
                          <a:r>
                            <a:rPr lang="en-GB" sz="2800" b="0" baseline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much do they eat altogether?</a:t>
                          </a:r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  <m:r>
                                <a:rPr lang="en-GB" sz="28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  <a:ea typeface="Cambria Math" panose="02040503050406030204" pitchFamily="18" charset="0"/>
                            </a:rPr>
                            <a:t>+</a:t>
                          </a:r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/>
                                <m:den/>
                              </m:f>
                            </m:oMath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51247134"/>
                      </a:ext>
                    </a:extLst>
                  </a:tr>
                  <a:tr h="152400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Teddy eats</a:t>
                          </a:r>
                          <a:r>
                            <a:rPr lang="en-GB" sz="2800" b="0" baseline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of a pizza</a:t>
                          </a:r>
                          <a:r>
                            <a:rPr lang="en-GB" sz="2800" b="0" baseline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. Dora eats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less.</a:t>
                          </a:r>
                          <a:r>
                            <a:rPr lang="en-GB" sz="2800" b="0" baseline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How</a:t>
                          </a:r>
                          <a:r>
                            <a:rPr lang="en-GB" sz="2800" b="0" baseline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much do they eat altogether?</a:t>
                          </a:r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/>
                                <m:den/>
                              </m:f>
                            </m:oMath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47526128"/>
                      </a:ext>
                    </a:extLst>
                  </a:tr>
                  <a:tr h="152400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Teddy eats</a:t>
                          </a:r>
                          <a:r>
                            <a:rPr lang="en-GB" sz="2800" b="0" baseline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of a pizza</a:t>
                          </a:r>
                          <a:r>
                            <a:rPr lang="en-GB" sz="2800" b="0" baseline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. Dora eats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less.</a:t>
                          </a:r>
                          <a:r>
                            <a:rPr lang="en-GB" sz="2800" b="0" baseline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How</a:t>
                          </a:r>
                          <a:r>
                            <a:rPr lang="en-GB" sz="2800" b="0" baseline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much does Dora eat?</a:t>
                          </a:r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  <m:r>
                                <a:rPr lang="en-US" sz="2800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800" b="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/>
                                <m:den/>
                              </m:f>
                            </m:oMath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016156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50458367"/>
                  </p:ext>
                </p:extLst>
              </p:nvPr>
            </p:nvGraphicFramePr>
            <p:xfrm>
              <a:off x="473064" y="1539850"/>
              <a:ext cx="8604000" cy="4572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463313">
                      <a:extLst>
                        <a:ext uri="{9D8B030D-6E8A-4147-A177-3AD203B41FA5}">
                          <a16:colId xmlns:a16="http://schemas.microsoft.com/office/drawing/2014/main" val="4007797401"/>
                        </a:ext>
                      </a:extLst>
                    </a:gridCol>
                    <a:gridCol w="2140687">
                      <a:extLst>
                        <a:ext uri="{9D8B030D-6E8A-4147-A177-3AD203B41FA5}">
                          <a16:colId xmlns:a16="http://schemas.microsoft.com/office/drawing/2014/main" val="2893156141"/>
                        </a:ext>
                      </a:extLst>
                    </a:gridCol>
                  </a:tblGrid>
                  <a:tr h="1524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4" t="-400" r="-33365" b="-2012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705" t="-400" r="-568" b="-2012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51247134"/>
                      </a:ext>
                    </a:extLst>
                  </a:tr>
                  <a:tr h="1524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4" t="-100000" r="-33365" b="-10039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705" t="-100000" r="-568" b="-10039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47526128"/>
                      </a:ext>
                    </a:extLst>
                  </a:tr>
                  <a:tr h="1524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4" t="-200800" r="-33365" b="-8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301705" t="-200800" r="-568" b="-8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01615603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84367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1596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How many different ways can you find to solve the calculation?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GB" sz="36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>
                        <a:latin typeface="Cambria Math" charset="0"/>
                      </a:rPr>
                      <m:t> −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>
                        <a:latin typeface="Cambria Math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3600" dirty="0">
                  <a:latin typeface="Gill Sans MT" panose="020B0502020104020203" pitchFamily="34" charset="0"/>
                </a:endParaRPr>
              </a:p>
              <a:p>
                <a:pPr algn="ctr"/>
                <a:endParaRPr lang="en-GB" sz="36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>
                        <a:latin typeface="Cambria Math" charset="0"/>
                      </a:rPr>
                      <m:t> −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3600">
                        <a:latin typeface="Cambria Math" charset="0"/>
                      </a:rPr>
                      <m:t> −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159600"/>
              </a:xfrm>
              <a:prstGeom prst="rect">
                <a:avLst/>
              </a:prstGeom>
              <a:blipFill>
                <a:blip r:embed="rId3"/>
                <a:stretch>
                  <a:fillRect l="-1590" t="-16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3377519" y="3926449"/>
            <a:ext cx="360000" cy="36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5176602" y="3926449"/>
            <a:ext cx="360000" cy="36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>
            <a:spLocks noChangeAspect="1"/>
          </p:cNvSpPr>
          <p:nvPr/>
        </p:nvSpPr>
        <p:spPr>
          <a:xfrm>
            <a:off x="6072959" y="3941397"/>
            <a:ext cx="360000" cy="36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 noChangeAspect="1"/>
          </p:cNvSpPr>
          <p:nvPr/>
        </p:nvSpPr>
        <p:spPr>
          <a:xfrm>
            <a:off x="6072959" y="2569519"/>
            <a:ext cx="360000" cy="36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 noChangeAspect="1"/>
          </p:cNvSpPr>
          <p:nvPr/>
        </p:nvSpPr>
        <p:spPr>
          <a:xfrm>
            <a:off x="5201254" y="2569519"/>
            <a:ext cx="360000" cy="36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>
            <a:spLocks noChangeAspect="1"/>
          </p:cNvSpPr>
          <p:nvPr/>
        </p:nvSpPr>
        <p:spPr>
          <a:xfrm>
            <a:off x="3395605" y="2555719"/>
            <a:ext cx="387600" cy="3876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18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4436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Annie and Amir are working out the answer to this problem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.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en-GB" sz="2800">
                        <a:latin typeface="Cambria Math" charset="0"/>
                      </a:rPr>
                      <m:t> −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Annie </a:t>
                </a:r>
                <a:r>
                  <a:rPr lang="en-GB" sz="2800" dirty="0">
                    <a:latin typeface="Gill Sans MT" panose="020B0502020104020203" pitchFamily="34" charset="0"/>
                  </a:rPr>
                  <a:t>uses this model.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Amir </a:t>
                </a:r>
                <a:r>
                  <a:rPr lang="en-GB" sz="2800" dirty="0">
                    <a:latin typeface="Gill Sans MT" panose="020B0502020104020203" pitchFamily="34" charset="0"/>
                  </a:rPr>
                  <a:t>uses this model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.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Which model is correct? Explain why.</a:t>
                </a: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Can </a:t>
                </a:r>
                <a:r>
                  <a:rPr lang="en-GB" sz="2800" dirty="0">
                    <a:latin typeface="Gill Sans MT" panose="020B0502020104020203" pitchFamily="34" charset="0"/>
                  </a:rPr>
                  <a:t>you write a number story for each model?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443670"/>
              </a:xfrm>
              <a:prstGeom prst="rect">
                <a:avLst/>
              </a:prstGeom>
              <a:blipFill>
                <a:blip r:embed="rId3"/>
                <a:stretch>
                  <a:fillRect l="-1590" t="-1232" b="-2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5949" y="2162979"/>
            <a:ext cx="1485826" cy="101885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1719" y="4007786"/>
            <a:ext cx="1429586" cy="1051512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374133"/>
              </p:ext>
            </p:extLst>
          </p:nvPr>
        </p:nvGraphicFramePr>
        <p:xfrm>
          <a:off x="2509628" y="2751543"/>
          <a:ext cx="4536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79892506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50698890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0539101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0311491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5168910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90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06207647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72928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34924106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808923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7412597"/>
              </p:ext>
            </p:extLst>
          </p:nvPr>
        </p:nvGraphicFramePr>
        <p:xfrm>
          <a:off x="2509628" y="3399103"/>
          <a:ext cx="4536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79892506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50698890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0539101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0311491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5168910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90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06207647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72928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34924106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8089230"/>
                  </a:ext>
                </a:extLst>
              </a:tr>
            </a:tbl>
          </a:graphicData>
        </a:graphic>
      </p:graphicFrame>
      <p:cxnSp>
        <p:nvCxnSpPr>
          <p:cNvPr id="12" name="Straight Arrow Connector 11"/>
          <p:cNvCxnSpPr/>
          <p:nvPr/>
        </p:nvCxnSpPr>
        <p:spPr>
          <a:xfrm>
            <a:off x="4017745" y="3651103"/>
            <a:ext cx="1998618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794985" y="3276808"/>
            <a:ext cx="444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?</a:t>
            </a:r>
            <a:endParaRPr lang="en-GB" sz="2400" dirty="0">
              <a:solidFill>
                <a:srgbClr val="FF0000"/>
              </a:solidFill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8468355"/>
              </p:ext>
            </p:extLst>
          </p:nvPr>
        </p:nvGraphicFramePr>
        <p:xfrm>
          <a:off x="2509628" y="4537836"/>
          <a:ext cx="4536000" cy="5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79892506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50698890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0539101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0311491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35168910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90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06207647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72928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34924106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8089230"/>
                  </a:ext>
                </a:extLst>
              </a:tr>
            </a:tbl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5540888" y="4537836"/>
            <a:ext cx="496388" cy="504000"/>
            <a:chOff x="5540888" y="4537836"/>
            <a:chExt cx="496388" cy="504000"/>
          </a:xfrm>
        </p:grpSpPr>
        <p:cxnSp>
          <p:nvCxnSpPr>
            <p:cNvPr id="16" name="Straight Connector 15"/>
            <p:cNvCxnSpPr/>
            <p:nvPr/>
          </p:nvCxnSpPr>
          <p:spPr>
            <a:xfrm>
              <a:off x="5540888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5540888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5030349" y="4537836"/>
            <a:ext cx="496388" cy="504000"/>
            <a:chOff x="5030349" y="4537836"/>
            <a:chExt cx="496388" cy="504000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5030349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030349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" name="Group 6"/>
          <p:cNvGrpSpPr/>
          <p:nvPr/>
        </p:nvGrpSpPr>
        <p:grpSpPr>
          <a:xfrm>
            <a:off x="4529434" y="4537836"/>
            <a:ext cx="496388" cy="504000"/>
            <a:chOff x="4529434" y="4537836"/>
            <a:chExt cx="496388" cy="504000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4529434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>
              <a:off x="4529434" y="4537836"/>
              <a:ext cx="496388" cy="50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1934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Dora is subtracting a fraction from a whole.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Can </a:t>
            </a:r>
            <a:r>
              <a:rPr lang="en-GB" sz="2800" dirty="0">
                <a:latin typeface="Gill Sans MT" panose="020B0502020104020203" pitchFamily="34" charset="0"/>
              </a:rPr>
              <a:t>you spot her mistake?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What should the answer be?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1951183" y="1867988"/>
                <a:ext cx="3250071" cy="1299665"/>
              </a:xfrm>
              <a:prstGeom prst="wedgeRoundRectCallout">
                <a:avLst>
                  <a:gd name="adj1" fmla="val 59567"/>
                  <a:gd name="adj2" fmla="val 23095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4000" b="0" i="0" smtClean="0">
                        <a:solidFill>
                          <a:schemeClr val="tx1"/>
                        </a:solidFill>
                        <a:latin typeface="Cambria Math" charset="0"/>
                      </a:rPr>
                      <m:t>− </m:t>
                    </m:r>
                    <m:f>
                      <m:fPr>
                        <m:ctrlPr>
                          <a:rPr lang="en-GB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4000" b="0" i="0" smtClean="0">
                        <a:solidFill>
                          <a:schemeClr val="tx1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40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40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40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1183" y="1867988"/>
                <a:ext cx="3250071" cy="1299665"/>
              </a:xfrm>
              <a:prstGeom prst="wedgeRoundRectCallout">
                <a:avLst>
                  <a:gd name="adj1" fmla="val 59567"/>
                  <a:gd name="adj2" fmla="val 23095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1632" y="1133310"/>
            <a:ext cx="1656000" cy="233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45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5952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How many ways can you make the statement correct?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pPr algn="ctr"/>
                <a:endParaRPr lang="en-GB" sz="3600" dirty="0" smtClean="0">
                  <a:latin typeface="Gill Sans MT" panose="020B0502020104020203" pitchFamily="34" charset="0"/>
                </a:endParaRPr>
              </a:p>
              <a:p>
                <a:pPr algn="ctr"/>
                <a:endParaRPr lang="en-GB" sz="3600" dirty="0"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6600" dirty="0" smtClean="0"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6600">
                        <a:latin typeface="Cambria Math" charset="0"/>
                      </a:rPr>
                      <m:t>− </m:t>
                    </m:r>
                    <m:f>
                      <m:fPr>
                        <m:ctrlPr>
                          <a:rPr lang="en-GB" sz="6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US" sz="660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US" sz="66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600" dirty="0">
                    <a:latin typeface="Gill Sans MT" panose="020B0502020104020203" pitchFamily="34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6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6600" i="1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660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GB" sz="6600">
                        <a:latin typeface="Cambria Math" charset="0"/>
                      </a:rPr>
                      <m:t>+</m:t>
                    </m:r>
                  </m:oMath>
                </a14:m>
                <a:r>
                  <a:rPr lang="en-GB" sz="66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66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US" sz="660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595215"/>
              </a:xfrm>
              <a:prstGeom prst="rect">
                <a:avLst/>
              </a:prstGeom>
              <a:blipFill>
                <a:blip r:embed="rId3"/>
                <a:stretch>
                  <a:fillRect l="-1590" t="-1864" r="-303" b="-55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3768938" y="2857744"/>
            <a:ext cx="553732" cy="55373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7088040" y="2857744"/>
            <a:ext cx="553732" cy="55373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30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Whitney has a piece of ribbon that is 3 </a:t>
            </a:r>
            <a:r>
              <a:rPr lang="en-US" sz="2800" dirty="0" err="1">
                <a:latin typeface="Gill Sans MT" panose="020B0502020104020203" pitchFamily="34" charset="0"/>
                <a:ea typeface="Bariol" charset="0"/>
                <a:cs typeface="Bariol" charset="0"/>
              </a:rPr>
              <a:t>metres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long.</a:t>
            </a:r>
          </a:p>
          <a:p>
            <a:pPr lvl="0"/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/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She cuts it into 12 equal pieces and gives Teddy 3 pieces. </a:t>
            </a:r>
          </a:p>
          <a:p>
            <a:pPr lvl="0"/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/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many </a:t>
            </a:r>
            <a:r>
              <a:rPr lang="en-US" sz="2800" dirty="0" err="1">
                <a:latin typeface="Gill Sans MT" panose="020B0502020104020203" pitchFamily="34" charset="0"/>
                <a:ea typeface="Bariol" charset="0"/>
                <a:cs typeface="Bariol" charset="0"/>
              </a:rPr>
              <a:t>metres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of ribbon does Whitney have left?</a:t>
            </a:r>
          </a:p>
        </p:txBody>
      </p:sp>
    </p:spTree>
    <p:extLst>
      <p:ext uri="{BB962C8B-B14F-4D97-AF65-F5344CB8AC3E}">
        <p14:creationId xmlns:p14="http://schemas.microsoft.com/office/powerpoint/2010/main" val="394532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atin typeface="Gill Sans MT" panose="020B0502020104020203" pitchFamily="34" charset="0"/>
                <a:ea typeface="Bariol" charset="0"/>
                <a:cs typeface="Bariol" charset="0"/>
              </a:rPr>
              <a:t>True or False?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Convince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me.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1263783" y="1723698"/>
                <a:ext cx="4536126" cy="2691548"/>
              </a:xfrm>
              <a:prstGeom prst="wedgeRoundRectCallout">
                <a:avLst>
                  <a:gd name="adj1" fmla="val 69599"/>
                  <a:gd name="adj2" fmla="val -24163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To find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</a:t>
                </a:r>
                <a:r>
                  <a:rPr lang="en-US" sz="2800" dirty="0">
                    <a:solidFill>
                      <a:schemeClr val="tx1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a number, divide by 3 and multiply by </a:t>
                </a:r>
                <a:r>
                  <a:rPr lang="en-US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8</a:t>
                </a:r>
                <a:endParaRPr lang="en-US" sz="2800" dirty="0">
                  <a:solidFill>
                    <a:schemeClr val="tx1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3783" y="1723698"/>
                <a:ext cx="4536126" cy="2691548"/>
              </a:xfrm>
              <a:prstGeom prst="wedgeRoundRectCallout">
                <a:avLst>
                  <a:gd name="adj1" fmla="val 69599"/>
                  <a:gd name="adj2" fmla="val -24163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195" y="1416474"/>
            <a:ext cx="1907688" cy="139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34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9409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Ron gives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bag of 54 marbles to Alex.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Teddy gives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bag of marbles to Alex.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Ron gives Alex more marbles than Teddy.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How many marbles could Teddy have to begin with?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54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>
                        <a:latin typeface="Cambria Math" charset="0"/>
                      </a:rPr>
                      <m:t> 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940968"/>
              </a:xfrm>
              <a:prstGeom prst="rect">
                <a:avLst/>
              </a:prstGeom>
              <a:blipFill>
                <a:blip r:embed="rId3"/>
                <a:stretch>
                  <a:fillRect l="-1590" b="-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6146378" y="5069532"/>
            <a:ext cx="540000" cy="540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52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49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			The </a:t>
                </a:r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school kitchen needs to buy   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         </a:t>
                </a:r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	carrots </a:t>
                </a:r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for lunch. </a:t>
                </a:r>
              </a:p>
              <a:p>
                <a:endParaRPr lang="en-US" sz="2800" dirty="0" smtClean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A </a:t>
                </a:r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large bag has 200 carrots and a medium bag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large bag. </a:t>
                </a:r>
              </a:p>
              <a:p>
                <a:r>
                  <a:rPr lang="en-US" sz="2800" dirty="0" err="1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Mrs</a:t>
                </a:r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Rose says,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Is </a:t>
                </a:r>
                <a:r>
                  <a:rPr lang="en-US" sz="2800" dirty="0" err="1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Mrs</a:t>
                </a:r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Rose correct? 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Explain your reasoning.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4942"/>
              </a:xfrm>
              <a:prstGeom prst="rect">
                <a:avLst/>
              </a:prstGeom>
              <a:blipFill>
                <a:blip r:embed="rId3"/>
                <a:stretch>
                  <a:fillRect l="-1590" t="-1141" r="-2271" b="-19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840" y="942398"/>
            <a:ext cx="1022280" cy="1045071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1080840" y="3718489"/>
            <a:ext cx="3787672" cy="1689534"/>
          </a:xfrm>
          <a:prstGeom prst="wedgeRoundRectCallout">
            <a:avLst>
              <a:gd name="adj1" fmla="val 74332"/>
              <a:gd name="adj2" fmla="val 12589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I need 150 carrots so I will have to buy a large bag.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644" y="3674369"/>
            <a:ext cx="1764000" cy="121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31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5786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These three squares are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whole shape.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 smtClean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How </a:t>
                </a:r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many different shapes can you draw that could be the complete shape?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578689"/>
              </a:xfrm>
              <a:prstGeom prst="rect">
                <a:avLst/>
              </a:prstGeom>
              <a:blipFill>
                <a:blip r:embed="rId3"/>
                <a:stretch>
                  <a:fillRect l="-1590" b="-27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>
            <a:spLocks noChangeAspect="1"/>
          </p:cNvSpPr>
          <p:nvPr/>
        </p:nvSpPr>
        <p:spPr>
          <a:xfrm>
            <a:off x="10091587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>
            <a:spLocks noChangeAspect="1"/>
          </p:cNvSpPr>
          <p:nvPr/>
        </p:nvSpPr>
        <p:spPr>
          <a:xfrm>
            <a:off x="4016438" y="2990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>
            <a:spLocks noChangeAspect="1"/>
          </p:cNvSpPr>
          <p:nvPr/>
        </p:nvSpPr>
        <p:spPr>
          <a:xfrm>
            <a:off x="5004508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>
            <a:spLocks noChangeAspect="1"/>
          </p:cNvSpPr>
          <p:nvPr/>
        </p:nvSpPr>
        <p:spPr>
          <a:xfrm>
            <a:off x="4016438" y="1982244"/>
            <a:ext cx="1008000" cy="1008000"/>
          </a:xfrm>
          <a:prstGeom prst="rect">
            <a:avLst/>
          </a:prstGeom>
          <a:solidFill>
            <a:srgbClr val="6F318B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>
            <a:spLocks noChangeAspect="1"/>
          </p:cNvSpPr>
          <p:nvPr/>
        </p:nvSpPr>
        <p:spPr>
          <a:xfrm>
            <a:off x="10091587" y="3566244"/>
            <a:ext cx="1008000" cy="1008000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37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146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If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12, find the value of A, B and C.</a:t>
                </a:r>
              </a:p>
              <a:p>
                <a:endParaRPr lang="en-US" sz="2800" dirty="0" smtClean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A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B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C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14690"/>
              </a:xfrm>
              <a:prstGeom prst="rect">
                <a:avLst/>
              </a:prstGeom>
              <a:blipFill>
                <a:blip r:embed="rId3"/>
                <a:stretch>
                  <a:fillRect l="-1590" b="-18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0593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522d4c35-b548-4432-90ae-af4376e1c4b4"/>
    <ds:schemaRef ds:uri="http://schemas.microsoft.com/office/2006/metadata/properties"/>
    <ds:schemaRef ds:uri="http://purl.org/dc/elements/1.1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1843</TotalTime>
  <Words>538</Words>
  <Application>Microsoft Office PowerPoint</Application>
  <PresentationFormat>A4 Paper (210x297 mm)</PresentationFormat>
  <Paragraphs>346</Paragraphs>
  <Slides>28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78</cp:revision>
  <dcterms:created xsi:type="dcterms:W3CDTF">2019-02-04T08:17:32Z</dcterms:created>
  <dcterms:modified xsi:type="dcterms:W3CDTF">2019-11-11T15:43:21Z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