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2"/>
  </p:notesMasterIdLst>
  <p:sldIdLst>
    <p:sldId id="271" r:id="rId6"/>
    <p:sldId id="410" r:id="rId7"/>
    <p:sldId id="411" r:id="rId8"/>
    <p:sldId id="425" r:id="rId9"/>
    <p:sldId id="424" r:id="rId10"/>
    <p:sldId id="423" r:id="rId11"/>
    <p:sldId id="422" r:id="rId12"/>
    <p:sldId id="421" r:id="rId13"/>
    <p:sldId id="420" r:id="rId14"/>
    <p:sldId id="419" r:id="rId15"/>
    <p:sldId id="418" r:id="rId16"/>
    <p:sldId id="417" r:id="rId17"/>
    <p:sldId id="412" r:id="rId18"/>
    <p:sldId id="416" r:id="rId19"/>
    <p:sldId id="415" r:id="rId20"/>
    <p:sldId id="414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69" d="100"/>
          <a:sy n="69" d="100"/>
        </p:scale>
        <p:origin x="120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27/11/2019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312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334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984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396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497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118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0943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732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670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322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5341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071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748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428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3" Type="http://schemas.openxmlformats.org/officeDocument/2006/relationships/image" Target="../media/image38.png"/><Relationship Id="rId21" Type="http://schemas.openxmlformats.org/officeDocument/2006/relationships/image" Target="../media/image56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10" Type="http://schemas.openxmlformats.org/officeDocument/2006/relationships/image" Target="../media/image45.png"/><Relationship Id="rId19" Type="http://schemas.openxmlformats.org/officeDocument/2006/relationships/image" Target="../media/image54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Relationship Id="rId22" Type="http://schemas.openxmlformats.org/officeDocument/2006/relationships/image" Target="../media/image5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png"/><Relationship Id="rId18" Type="http://schemas.openxmlformats.org/officeDocument/2006/relationships/image" Target="../media/image79.png"/><Relationship Id="rId26" Type="http://schemas.openxmlformats.org/officeDocument/2006/relationships/image" Target="../media/image85.png"/><Relationship Id="rId3" Type="http://schemas.openxmlformats.org/officeDocument/2006/relationships/image" Target="../media/image64.png"/><Relationship Id="rId21" Type="http://schemas.openxmlformats.org/officeDocument/2006/relationships/image" Target="../media/image82.png"/><Relationship Id="rId7" Type="http://schemas.openxmlformats.org/officeDocument/2006/relationships/image" Target="../media/image68.png"/><Relationship Id="rId12" Type="http://schemas.openxmlformats.org/officeDocument/2006/relationships/image" Target="../media/image73.png"/><Relationship Id="rId17" Type="http://schemas.openxmlformats.org/officeDocument/2006/relationships/image" Target="../media/image78.png"/><Relationship Id="rId25" Type="http://schemas.openxmlformats.org/officeDocument/2006/relationships/image" Target="../media/image53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77.png"/><Relationship Id="rId20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24" Type="http://schemas.openxmlformats.org/officeDocument/2006/relationships/image" Target="../media/image84.png"/><Relationship Id="rId5" Type="http://schemas.openxmlformats.org/officeDocument/2006/relationships/image" Target="../media/image66.png"/><Relationship Id="rId15" Type="http://schemas.openxmlformats.org/officeDocument/2006/relationships/image" Target="../media/image76.png"/><Relationship Id="rId23" Type="http://schemas.openxmlformats.org/officeDocument/2006/relationships/image" Target="../media/image83.png"/><Relationship Id="rId28" Type="http://schemas.openxmlformats.org/officeDocument/2006/relationships/image" Target="../media/image87.png"/><Relationship Id="rId10" Type="http://schemas.openxmlformats.org/officeDocument/2006/relationships/image" Target="../media/image71.png"/><Relationship Id="rId19" Type="http://schemas.openxmlformats.org/officeDocument/2006/relationships/image" Target="../media/image80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Relationship Id="rId14" Type="http://schemas.openxmlformats.org/officeDocument/2006/relationships/image" Target="../media/image75.png"/><Relationship Id="rId22" Type="http://schemas.openxmlformats.org/officeDocument/2006/relationships/image" Target="../media/image52.png"/><Relationship Id="rId27" Type="http://schemas.openxmlformats.org/officeDocument/2006/relationships/image" Target="../media/image8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7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Multiplication</a:t>
            </a:r>
            <a:r>
              <a:rPr kumimoji="0" lang="en-GB" altLang="en-US" sz="4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&amp; Division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a shop, grapes come in bunches of 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Max wants to buy forty grapes.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there enough grapes?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0" name="Picture 19" descr="C:\Users\bsmith\AppData\Local\Temp\Temp1_Multiplication_and_Division_Clipart.zip\grapes_10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4"/>
          <a:stretch/>
        </p:blipFill>
        <p:spPr bwMode="auto">
          <a:xfrm>
            <a:off x="2446082" y="1677209"/>
            <a:ext cx="1716277" cy="14443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Picture 20" descr="C:\Users\bsmith\AppData\Local\Temp\Temp1_Multiplication_and_Division_Clipart.zip\grapes_10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4"/>
          <a:stretch/>
        </p:blipFill>
        <p:spPr bwMode="auto">
          <a:xfrm>
            <a:off x="4141585" y="1677209"/>
            <a:ext cx="1716277" cy="14443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 descr="C:\Users\bsmith\AppData\Local\Temp\Temp1_Multiplication_and_Division_Clipart.zip\grapes_10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4"/>
          <a:stretch/>
        </p:blipFill>
        <p:spPr bwMode="auto">
          <a:xfrm>
            <a:off x="5837088" y="1677209"/>
            <a:ext cx="1716277" cy="14443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 descr="C:\Users\bsmith\AppData\Local\Temp\Temp1_Multiplication_and_Division_Clipart.zip\grapes_10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4"/>
          <a:stretch/>
        </p:blipFill>
        <p:spPr bwMode="auto">
          <a:xfrm>
            <a:off x="4141585" y="3192325"/>
            <a:ext cx="1716277" cy="14443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 descr="C:\Users\bsmith\AppData\Local\Temp\Temp1_Multiplication_and_Division_Clipart.zip\grapes_10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4"/>
          <a:stretch/>
        </p:blipFill>
        <p:spPr bwMode="auto">
          <a:xfrm>
            <a:off x="2446082" y="3192325"/>
            <a:ext cx="1716277" cy="14443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9991616" y="469091"/>
            <a:ext cx="1907832" cy="1656898"/>
            <a:chOff x="3590925" y="1900237"/>
            <a:chExt cx="3575859" cy="310553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0925" y="1900237"/>
              <a:ext cx="2724150" cy="3057525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772322">
              <a:off x="4275947" y="2114931"/>
              <a:ext cx="2724150" cy="3057525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616" y="2285743"/>
            <a:ext cx="1681665" cy="15385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4177816"/>
            <a:ext cx="2979442" cy="91777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125" y="5315998"/>
            <a:ext cx="2078767" cy="964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Jemima is counting in 10s on part of a hundred square.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starts at 10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Shade in all the numbers Jemima will say.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 about the numbers she says?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different about the numbers?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54120"/>
              </p:ext>
            </p:extLst>
          </p:nvPr>
        </p:nvGraphicFramePr>
        <p:xfrm>
          <a:off x="1722438" y="1342536"/>
          <a:ext cx="6604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0400">
                  <a:extLst>
                    <a:ext uri="{9D8B030D-6E8A-4147-A177-3AD203B41FA5}">
                      <a16:colId xmlns:a16="http://schemas.microsoft.com/office/drawing/2014/main" val="122214832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454546495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672031616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282764453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572080086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671218523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05424983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584085398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57753676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15803579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10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12875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20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844161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30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14086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40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90861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50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3703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102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and Rosie are making hay bundles.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made equal groups?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53359" b="79557"/>
          <a:stretch/>
        </p:blipFill>
        <p:spPr>
          <a:xfrm>
            <a:off x="2222610" y="2100795"/>
            <a:ext cx="1365230" cy="9636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-1" r="55940" b="75222"/>
          <a:stretch/>
        </p:blipFill>
        <p:spPr>
          <a:xfrm>
            <a:off x="5533268" y="2100796"/>
            <a:ext cx="1267584" cy="11320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75604" y="2321025"/>
            <a:ext cx="1238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Dora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08306" y="2405198"/>
            <a:ext cx="1075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Rosie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251" y="3916570"/>
            <a:ext cx="1554340" cy="8768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249" y="3499090"/>
            <a:ext cx="1554340" cy="87680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177" y="3057456"/>
            <a:ext cx="1554340" cy="87680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119" y="3894317"/>
            <a:ext cx="1554340" cy="8768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17" y="3476837"/>
            <a:ext cx="1554340" cy="87680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045" y="3035203"/>
            <a:ext cx="1554340" cy="87680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575" y="4614409"/>
            <a:ext cx="1554340" cy="8768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573" y="4196929"/>
            <a:ext cx="1554340" cy="8768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501" y="3755295"/>
            <a:ext cx="1554340" cy="8768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408" y="3319918"/>
            <a:ext cx="1554340" cy="87680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52" y="4596716"/>
            <a:ext cx="1554340" cy="8768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850" y="4179236"/>
            <a:ext cx="1554340" cy="8768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778" y="3737602"/>
            <a:ext cx="1554340" cy="87680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685" y="3302225"/>
            <a:ext cx="1554340" cy="87680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317" y="5037246"/>
            <a:ext cx="1554340" cy="87680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071" y="5014993"/>
            <a:ext cx="1554340" cy="87680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917" y="4587716"/>
            <a:ext cx="1554340" cy="87680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794" y="736899"/>
            <a:ext cx="1426084" cy="114316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878" y="736899"/>
            <a:ext cx="1426084" cy="114316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9962" y="736900"/>
            <a:ext cx="1426084" cy="114316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9196" y="1992034"/>
            <a:ext cx="663538" cy="72455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4043" y="1992034"/>
            <a:ext cx="581549" cy="70739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8890" y="1992034"/>
            <a:ext cx="581549" cy="70739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681" y="2811400"/>
            <a:ext cx="634600" cy="68933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2317" y="2811400"/>
            <a:ext cx="634600" cy="68933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9953" y="2811400"/>
            <a:ext cx="634600" cy="68933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7589" y="2811400"/>
            <a:ext cx="634600" cy="68933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5224" y="2811400"/>
            <a:ext cx="634600" cy="68933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99" y="3496779"/>
            <a:ext cx="815579" cy="13938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426" y="3496779"/>
            <a:ext cx="815579" cy="139383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6153" y="3496779"/>
            <a:ext cx="815579" cy="139383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1880" y="3496779"/>
            <a:ext cx="815579" cy="139383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7607" y="3496779"/>
            <a:ext cx="815579" cy="139383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3332" y="3496779"/>
            <a:ext cx="815579" cy="139383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418" y="5118683"/>
            <a:ext cx="775798" cy="72038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7063" y="5118683"/>
            <a:ext cx="775798" cy="72038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708" y="5118683"/>
            <a:ext cx="775798" cy="72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concrete materials or pictures to complete the questions.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has 4 equal groups.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me what Alex’s groups could look like.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has 3 unequal groups.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me what Whitney’s groups could look like.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0256108" y="1112109"/>
            <a:ext cx="345989" cy="34598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0705070" y="1112109"/>
            <a:ext cx="345989" cy="34598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900" y="1675362"/>
            <a:ext cx="648802" cy="9165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900" y="2571943"/>
            <a:ext cx="648802" cy="9165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2756" y="2551927"/>
            <a:ext cx="648802" cy="9165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2756" y="1675362"/>
            <a:ext cx="648802" cy="916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29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and Whitney are making equal groups of bread rolls.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     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 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852" y="3923819"/>
            <a:ext cx="1167813" cy="165000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013518" y="3119411"/>
            <a:ext cx="4118746" cy="974839"/>
          </a:xfrm>
          <a:prstGeom prst="wedgeRoundRectCallout">
            <a:avLst>
              <a:gd name="adj1" fmla="val -62172"/>
              <a:gd name="adj2" fmla="val -3530"/>
              <a:gd name="adj3" fmla="val 16667"/>
            </a:avLst>
          </a:prstGeom>
          <a:solidFill>
            <a:schemeClr val="accent4">
              <a:lumMod val="60000"/>
              <a:lumOff val="40000"/>
              <a:alpha val="60000"/>
            </a:schemeClr>
          </a:solidFill>
          <a:ln w="254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need one more group to make 40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1828334" y="4570493"/>
            <a:ext cx="4118746" cy="974839"/>
          </a:xfrm>
          <a:prstGeom prst="wedgeRoundRectCallout">
            <a:avLst>
              <a:gd name="adj1" fmla="val 60117"/>
              <a:gd name="adj2" fmla="val 5504"/>
              <a:gd name="adj3" fmla="val 16667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 w="254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We need 10 more rolls to make 40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169" y="2676775"/>
            <a:ext cx="1167814" cy="16500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72361" y="3334043"/>
            <a:ext cx="990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Eva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48433" y="4967205"/>
            <a:ext cx="1761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Whitney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251" y="1240894"/>
            <a:ext cx="2742970" cy="8449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072" y="1983714"/>
            <a:ext cx="2742970" cy="8449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800" y="2000480"/>
            <a:ext cx="2742970" cy="8449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1343" y="397856"/>
            <a:ext cx="1230784" cy="128062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1343" y="1648553"/>
            <a:ext cx="1106378" cy="10300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8938" y="1648553"/>
            <a:ext cx="1106378" cy="10300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2037" y="2544264"/>
            <a:ext cx="1153801" cy="10404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285" y="3283230"/>
            <a:ext cx="1478351" cy="13763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059" y="4391999"/>
            <a:ext cx="1210951" cy="13223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164" y="4463432"/>
            <a:ext cx="1183240" cy="121149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8043" y="4391999"/>
            <a:ext cx="1183240" cy="121149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73636" y="652206"/>
            <a:ext cx="998314" cy="9270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232648" y="609330"/>
            <a:ext cx="1617270" cy="108958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795358" y="1622088"/>
            <a:ext cx="1617270" cy="10895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331" y="2678000"/>
            <a:ext cx="1201733" cy="111885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2960" y="2678629"/>
            <a:ext cx="1201733" cy="1118855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11550388" y="3557985"/>
            <a:ext cx="2007490" cy="1154571"/>
            <a:chOff x="11289641" y="4094250"/>
            <a:chExt cx="2007490" cy="1154571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89641" y="4094250"/>
              <a:ext cx="1201733" cy="111885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95398" y="4129966"/>
              <a:ext cx="1201733" cy="1118855"/>
            </a:xfrm>
            <a:prstGeom prst="rect">
              <a:avLst/>
            </a:prstGeom>
          </p:spPr>
        </p:pic>
      </p:grpSp>
      <p:pic>
        <p:nvPicPr>
          <p:cNvPr id="33" name="Picture 32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7413" y="5659795"/>
            <a:ext cx="901977" cy="97977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721" y="5680189"/>
            <a:ext cx="901977" cy="9797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5210" y="5271355"/>
            <a:ext cx="1733492" cy="161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55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and Eva have equal groups of either 2, 5 or 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of their totals is less than 40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5 equal groups.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has 3 equal groups.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Eva’s total is more than Rosie’s total.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they be counting in?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equipment to help you.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0798" flipH="1">
            <a:off x="7239094" y="1092429"/>
            <a:ext cx="1132881" cy="1600652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1817">
            <a:off x="6214118" y="1238152"/>
            <a:ext cx="1079840" cy="152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67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and Whitney are making arrays.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Amir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    		        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Whitney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made a mistake? Explain why.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717" y="1428202"/>
            <a:ext cx="987912" cy="7215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80" b="29906"/>
          <a:stretch/>
        </p:blipFill>
        <p:spPr>
          <a:xfrm>
            <a:off x="6921221" y="1390768"/>
            <a:ext cx="1075367" cy="7963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9551" y="2483707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046471" y="2483707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468011" y="2483707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624931" y="2483707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203391" y="2483707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89551" y="3081761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046471" y="3081761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468011" y="3081761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624931" y="3081761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203391" y="3081761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89551" y="3686816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046471" y="3686816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468011" y="3686816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624931" y="3686816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203391" y="3686816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889551" y="4284870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2046471" y="4284870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468011" y="4284870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624931" y="4284870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203391" y="4284870"/>
            <a:ext cx="432487" cy="43248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331814" y="2483707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488734" y="2483707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910274" y="2483707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7067194" y="2483707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645654" y="2483707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139003" y="3081761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6380612" y="3081761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5694030" y="3081761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067194" y="3081761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7564101" y="3081761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331814" y="3686816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488734" y="3686816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5838644" y="3686816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95564" y="3686816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7790268" y="3686816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201254" y="4295125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488734" y="4284870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5838643" y="4284870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7225937" y="4284870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7947581" y="4284870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8038722" y="3081761"/>
            <a:ext cx="432487" cy="4324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77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and Alex are writing number sentences to describe the array.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 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784" y="3798486"/>
            <a:ext cx="1030962" cy="7529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222" y="4473139"/>
            <a:ext cx="1091347" cy="1541966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710955" y="3798486"/>
            <a:ext cx="3685677" cy="523292"/>
          </a:xfrm>
          <a:prstGeom prst="wedgeRoundRectCallout">
            <a:avLst>
              <a:gd name="adj1" fmla="val 69282"/>
              <a:gd name="adj2" fmla="val 37305"/>
              <a:gd name="adj3" fmla="val 16667"/>
            </a:avLst>
          </a:prstGeom>
          <a:solidFill>
            <a:schemeClr val="accent5">
              <a:lumMod val="60000"/>
              <a:lumOff val="40000"/>
              <a:alpha val="36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4 + 4 + 4 + 4  + 4 = 20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2710956" y="4982476"/>
            <a:ext cx="3685677" cy="523292"/>
          </a:xfrm>
          <a:prstGeom prst="wedgeRoundRectCallout">
            <a:avLst>
              <a:gd name="adj1" fmla="val 65942"/>
              <a:gd name="adj2" fmla="val 44451"/>
              <a:gd name="adj3" fmla="val 16667"/>
            </a:avLst>
          </a:prstGeom>
          <a:solidFill>
            <a:srgbClr val="FF0000">
              <a:alpha val="38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5 + 5 + 5 + 5 = 20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3830593" y="1766728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830593" y="2212144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830593" y="2662669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30593" y="3108085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316625" y="1766728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316625" y="2212144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316625" y="2662669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316625" y="3108085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826777" y="1766728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826777" y="2212144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826777" y="2662669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826777" y="3108085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312809" y="1766728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312809" y="2212144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312809" y="2662669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312809" y="3108085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818151" y="1766728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818151" y="2212144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818151" y="2662669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818151" y="3108085"/>
            <a:ext cx="383060" cy="38306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91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begins to make an array with 40 counters.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has finished her first row and her first column.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her array.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two different number sentences to describe the finished array.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2051222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051222" y="3258595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051222" y="3850196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051222" y="4444178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641598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247814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838190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467506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057882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717699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308075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929185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519561" y="2664613"/>
            <a:ext cx="494270" cy="49427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2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Louise doubles her donuts. The picture shows what she had after she doubled her donuts.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		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Eva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with? 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3850013" y="2709922"/>
            <a:ext cx="4862850" cy="843360"/>
          </a:xfrm>
          <a:prstGeom prst="wedgeRoundRectCallout">
            <a:avLst>
              <a:gd name="adj1" fmla="val -62373"/>
              <a:gd name="adj2" fmla="val 4206"/>
              <a:gd name="adj3" fmla="val 16667"/>
            </a:avLst>
          </a:prstGeom>
          <a:solidFill>
            <a:srgbClr val="DF536A">
              <a:alpha val="34000"/>
            </a:srgbClr>
          </a:solidFill>
          <a:ln w="25400">
            <a:solidFill>
              <a:srgbClr val="CC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Louise started with 4 and ended with 8 donuts.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59" b="32877"/>
          <a:stretch/>
        </p:blipFill>
        <p:spPr>
          <a:xfrm>
            <a:off x="2324475" y="2709097"/>
            <a:ext cx="1003247" cy="6246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88" b="26712"/>
          <a:stretch/>
        </p:blipFill>
        <p:spPr>
          <a:xfrm flipH="1">
            <a:off x="6721194" y="3608876"/>
            <a:ext cx="1202969" cy="849839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1280676" y="3772864"/>
            <a:ext cx="4862850" cy="843360"/>
          </a:xfrm>
          <a:prstGeom prst="wedgeRoundRectCallout">
            <a:avLst>
              <a:gd name="adj1" fmla="val 60726"/>
              <a:gd name="adj2" fmla="val 5861"/>
              <a:gd name="adj3" fmla="val 16667"/>
            </a:avLst>
          </a:prstGeom>
          <a:solidFill>
            <a:srgbClr val="800080">
              <a:alpha val="33000"/>
            </a:srgbClr>
          </a:solidFill>
          <a:ln w="25400">
            <a:solidFill>
              <a:srgbClr val="80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Louise started with 8 and ended with 16 donuts.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9" name="Rounded Rectangular Callout 18"/>
          <p:cNvSpPr/>
          <p:nvPr/>
        </p:nvSpPr>
        <p:spPr>
          <a:xfrm>
            <a:off x="3534779" y="5067763"/>
            <a:ext cx="4862850" cy="843360"/>
          </a:xfrm>
          <a:prstGeom prst="wedgeRoundRectCallout">
            <a:avLst>
              <a:gd name="adj1" fmla="val -66025"/>
              <a:gd name="adj2" fmla="val -18286"/>
              <a:gd name="adj3" fmla="val 16667"/>
            </a:avLst>
          </a:prstGeom>
          <a:solidFill>
            <a:srgbClr val="558ED5">
              <a:alpha val="36000"/>
            </a:srgbClr>
          </a:solidFill>
          <a:ln w="25400">
            <a:solidFill>
              <a:srgbClr val="3760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Louise started with 2 and ended with 4 donuts.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0" name="Picture 1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78624" y="4707723"/>
            <a:ext cx="1172159" cy="8560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394" y="1575160"/>
            <a:ext cx="705554" cy="67958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413" y="1575160"/>
            <a:ext cx="705554" cy="67958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431" y="1575160"/>
            <a:ext cx="705554" cy="67958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450" y="1575160"/>
            <a:ext cx="705554" cy="67958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972" y="1974745"/>
            <a:ext cx="705554" cy="67958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991" y="1974745"/>
            <a:ext cx="705554" cy="67958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009" y="1974745"/>
            <a:ext cx="705554" cy="6795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028" y="1974745"/>
            <a:ext cx="705554" cy="679583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3828450" y="1612231"/>
            <a:ext cx="2411712" cy="98268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756" y="56320"/>
            <a:ext cx="660066" cy="71699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1119" y="56320"/>
            <a:ext cx="660066" cy="71699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1481" y="56320"/>
            <a:ext cx="660066" cy="71699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6" y="823117"/>
            <a:ext cx="354023" cy="49885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823117"/>
            <a:ext cx="659771" cy="49885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26" y="1237310"/>
            <a:ext cx="643679" cy="63026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1223900"/>
            <a:ext cx="590039" cy="68390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26" y="1782921"/>
            <a:ext cx="611495" cy="87164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1809741"/>
            <a:ext cx="614177" cy="87164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26" y="2569912"/>
            <a:ext cx="614178" cy="109425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2583322"/>
            <a:ext cx="630269" cy="109425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826" y="3579510"/>
            <a:ext cx="622223" cy="130613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26" y="3579510"/>
            <a:ext cx="624905" cy="1306132"/>
          </a:xfrm>
          <a:prstGeom prst="rect">
            <a:avLst/>
          </a:prstGeom>
        </p:spPr>
      </p:pic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3572882"/>
              </p:ext>
            </p:extLst>
          </p:nvPr>
        </p:nvGraphicFramePr>
        <p:xfrm>
          <a:off x="10051454" y="4951302"/>
          <a:ext cx="2281685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6337">
                  <a:extLst>
                    <a:ext uri="{9D8B030D-6E8A-4147-A177-3AD203B41FA5}">
                      <a16:colId xmlns:a16="http://schemas.microsoft.com/office/drawing/2014/main" val="3635396474"/>
                    </a:ext>
                  </a:extLst>
                </a:gridCol>
                <a:gridCol w="456337">
                  <a:extLst>
                    <a:ext uri="{9D8B030D-6E8A-4147-A177-3AD203B41FA5}">
                      <a16:colId xmlns:a16="http://schemas.microsoft.com/office/drawing/2014/main" val="445920392"/>
                    </a:ext>
                  </a:extLst>
                </a:gridCol>
                <a:gridCol w="456337">
                  <a:extLst>
                    <a:ext uri="{9D8B030D-6E8A-4147-A177-3AD203B41FA5}">
                      <a16:colId xmlns:a16="http://schemas.microsoft.com/office/drawing/2014/main" val="2967012339"/>
                    </a:ext>
                  </a:extLst>
                </a:gridCol>
                <a:gridCol w="456337">
                  <a:extLst>
                    <a:ext uri="{9D8B030D-6E8A-4147-A177-3AD203B41FA5}">
                      <a16:colId xmlns:a16="http://schemas.microsoft.com/office/drawing/2014/main" val="358572182"/>
                    </a:ext>
                  </a:extLst>
                </a:gridCol>
                <a:gridCol w="456337">
                  <a:extLst>
                    <a:ext uri="{9D8B030D-6E8A-4147-A177-3AD203B41FA5}">
                      <a16:colId xmlns:a16="http://schemas.microsoft.com/office/drawing/2014/main" val="34674474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531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4437955"/>
                  </a:ext>
                </a:extLst>
              </a:tr>
            </a:tbl>
          </a:graphicData>
        </a:graphic>
      </p:graphicFrame>
      <p:sp>
        <p:nvSpPr>
          <p:cNvPr id="54" name="Oval 53"/>
          <p:cNvSpPr/>
          <p:nvPr/>
        </p:nvSpPr>
        <p:spPr>
          <a:xfrm>
            <a:off x="10142312" y="4995497"/>
            <a:ext cx="280521" cy="2805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000" y="5769878"/>
            <a:ext cx="1391809" cy="1295822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3307" y="5769878"/>
            <a:ext cx="1391809" cy="1295822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0614" y="5769878"/>
            <a:ext cx="1391809" cy="1295822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7921" y="5769878"/>
            <a:ext cx="1391809" cy="1295822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5228" y="5769878"/>
            <a:ext cx="1391809" cy="129582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2644" y="5769878"/>
            <a:ext cx="1391809" cy="1295822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22" b="27107"/>
          <a:stretch/>
        </p:blipFill>
        <p:spPr>
          <a:xfrm>
            <a:off x="11684582" y="773319"/>
            <a:ext cx="1023148" cy="61106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9246" y="1381597"/>
            <a:ext cx="854158" cy="66747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4699" y="1992660"/>
            <a:ext cx="883251" cy="784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82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table by doubling each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patterns do you notice</a:t>
            </a:r>
            <a:r>
              <a:rPr lang="en-GB" sz="2800" dirty="0">
                <a:solidFill>
                  <a:prstClr val="black"/>
                </a:solidFill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1817074"/>
              </p:ext>
            </p:extLst>
          </p:nvPr>
        </p:nvGraphicFramePr>
        <p:xfrm>
          <a:off x="4235273" y="1284494"/>
          <a:ext cx="1364836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2418">
                  <a:extLst>
                    <a:ext uri="{9D8B030D-6E8A-4147-A177-3AD203B41FA5}">
                      <a16:colId xmlns:a16="http://schemas.microsoft.com/office/drawing/2014/main" val="187420382"/>
                    </a:ext>
                  </a:extLst>
                </a:gridCol>
                <a:gridCol w="682418">
                  <a:extLst>
                    <a:ext uri="{9D8B030D-6E8A-4147-A177-3AD203B41FA5}">
                      <a16:colId xmlns:a16="http://schemas.microsoft.com/office/drawing/2014/main" val="1477815580"/>
                    </a:ext>
                  </a:extLst>
                </a:gridCol>
              </a:tblGrid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1089028"/>
                  </a:ext>
                </a:extLst>
              </a:tr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4067032"/>
                  </a:ext>
                </a:extLst>
              </a:tr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4345848"/>
                  </a:ext>
                </a:extLst>
              </a:tr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371848"/>
                  </a:ext>
                </a:extLst>
              </a:tr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9805654"/>
                  </a:ext>
                </a:extLst>
              </a:tr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3360156"/>
                  </a:ext>
                </a:extLst>
              </a:tr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0647630"/>
                  </a:ext>
                </a:extLst>
              </a:tr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447674"/>
                  </a:ext>
                </a:extLst>
              </a:tr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8079071"/>
                  </a:ext>
                </a:extLst>
              </a:tr>
              <a:tr h="3096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10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389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086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and Jack each have the same number of sweets.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5 equal groups of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1 equal group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sweets are in Jack’s group?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22" b="27107"/>
          <a:stretch/>
        </p:blipFill>
        <p:spPr>
          <a:xfrm>
            <a:off x="4082373" y="1878226"/>
            <a:ext cx="1675876" cy="100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82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am thinking of a number between 20 and 30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can only make equal groups of 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must my number be?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happens when I try to make groups of 2 with it?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happens when I try to make groups of 10 with it?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13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has 10 biscuits.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wants to share them equally at her party.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people could be at the party?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163" y="1731923"/>
            <a:ext cx="1084827" cy="8477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268" y="1731923"/>
            <a:ext cx="1084827" cy="8477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351" y="1731923"/>
            <a:ext cx="1084827" cy="8477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012" y="2579647"/>
            <a:ext cx="1084827" cy="8477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117" y="2579647"/>
            <a:ext cx="1084827" cy="8477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391" y="1731923"/>
            <a:ext cx="1084827" cy="84772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96" y="1731923"/>
            <a:ext cx="1084827" cy="84772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579" y="1731923"/>
            <a:ext cx="1084827" cy="8477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240" y="2579647"/>
            <a:ext cx="1084827" cy="84772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345" y="2579647"/>
            <a:ext cx="1084827" cy="84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94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10 cakes and 2 boxes.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equal amount needs to be put into each box.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3877769" y="3255877"/>
            <a:ext cx="3692629" cy="847565"/>
          </a:xfrm>
          <a:prstGeom prst="wedgeRoundRectCallout">
            <a:avLst>
              <a:gd name="adj1" fmla="val -75511"/>
              <a:gd name="adj2" fmla="val 13165"/>
              <a:gd name="adj3" fmla="val 16667"/>
            </a:avLst>
          </a:prstGeom>
          <a:solidFill>
            <a:srgbClr val="558ED5">
              <a:alpha val="32000"/>
            </a:srgbClr>
          </a:solidFill>
          <a:ln w="25400">
            <a:solidFill>
              <a:srgbClr val="37609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Put them into groups of 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877770" y="4514314"/>
            <a:ext cx="3692629" cy="847565"/>
          </a:xfrm>
          <a:prstGeom prst="wedgeRoundRectCallout">
            <a:avLst>
              <a:gd name="adj1" fmla="val -72129"/>
              <a:gd name="adj2" fmla="val 18315"/>
              <a:gd name="adj3" fmla="val 16667"/>
            </a:avLst>
          </a:prstGeom>
          <a:solidFill>
            <a:srgbClr val="DF536A">
              <a:alpha val="32000"/>
            </a:srgbClr>
          </a:solidFill>
          <a:ln w="25400">
            <a:solidFill>
              <a:srgbClr val="DF536A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Share them into 2 groups.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8" name="Picture 1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36875" y="3140944"/>
            <a:ext cx="1102950" cy="805526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875" y="4291719"/>
            <a:ext cx="1082461" cy="15294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869" y="1990795"/>
            <a:ext cx="883251" cy="7841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031" y="1598739"/>
            <a:ext cx="883251" cy="78411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85" y="2224691"/>
            <a:ext cx="883251" cy="78411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553" y="1664810"/>
            <a:ext cx="883251" cy="78411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166" y="2266330"/>
            <a:ext cx="883251" cy="78411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438" y="2011261"/>
            <a:ext cx="883251" cy="78411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150" y="2181184"/>
            <a:ext cx="883251" cy="78411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506" y="1598739"/>
            <a:ext cx="883251" cy="78411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719" y="2107045"/>
            <a:ext cx="883251" cy="78411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431" y="1757800"/>
            <a:ext cx="883251" cy="784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64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1570</TotalTime>
  <Words>593</Words>
  <Application>Microsoft Office PowerPoint</Application>
  <PresentationFormat>A4 Paper (210x297 mm)</PresentationFormat>
  <Paragraphs>294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57</cp:revision>
  <dcterms:created xsi:type="dcterms:W3CDTF">2019-02-04T08:17:32Z</dcterms:created>
  <dcterms:modified xsi:type="dcterms:W3CDTF">2019-11-27T15:02:02Z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