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6"/>
  </p:notesMasterIdLst>
  <p:sldIdLst>
    <p:sldId id="271" r:id="rId6"/>
    <p:sldId id="410" r:id="rId7"/>
    <p:sldId id="411" r:id="rId8"/>
    <p:sldId id="440" r:id="rId9"/>
    <p:sldId id="439" r:id="rId10"/>
    <p:sldId id="438" r:id="rId11"/>
    <p:sldId id="437" r:id="rId12"/>
    <p:sldId id="436" r:id="rId13"/>
    <p:sldId id="435" r:id="rId14"/>
    <p:sldId id="434" r:id="rId15"/>
    <p:sldId id="433" r:id="rId16"/>
    <p:sldId id="432" r:id="rId17"/>
    <p:sldId id="431" r:id="rId18"/>
    <p:sldId id="430" r:id="rId19"/>
    <p:sldId id="429" r:id="rId20"/>
    <p:sldId id="428" r:id="rId21"/>
    <p:sldId id="427" r:id="rId22"/>
    <p:sldId id="426" r:id="rId23"/>
    <p:sldId id="425" r:id="rId24"/>
    <p:sldId id="424" r:id="rId25"/>
    <p:sldId id="423" r:id="rId26"/>
    <p:sldId id="422" r:id="rId27"/>
    <p:sldId id="421" r:id="rId28"/>
    <p:sldId id="420" r:id="rId29"/>
    <p:sldId id="419" r:id="rId30"/>
    <p:sldId id="418" r:id="rId31"/>
    <p:sldId id="417" r:id="rId32"/>
    <p:sldId id="416" r:id="rId33"/>
    <p:sldId id="415" r:id="rId34"/>
    <p:sldId id="414" r:id="rId3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84" d="100"/>
          <a:sy n="84" d="100"/>
        </p:scale>
        <p:origin x="696" y="-21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55A-4837-8FCF-E4CB72463BE2}"/>
              </c:ext>
            </c:extLst>
          </c:dPt>
          <c:dPt>
            <c:idx val="1"/>
            <c:bubble3D val="0"/>
            <c:spPr>
              <a:solidFill>
                <a:srgbClr val="CC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55A-4837-8FCF-E4CB72463BE2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55A-4837-8FCF-E4CB72463BE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55A-4837-8FCF-E4CB72463BE2}"/>
              </c:ext>
            </c:extLst>
          </c:dPt>
          <c:cat>
            <c:strRef>
              <c:f>Sheet1!$A$2:$A$5</c:f>
              <c:strCache>
                <c:ptCount val="3"/>
                <c:pt idx="0">
                  <c:v>Blue</c:v>
                </c:pt>
                <c:pt idx="1">
                  <c:v>Red</c:v>
                </c:pt>
                <c:pt idx="2">
                  <c:v>Green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180</c:v>
                </c:pt>
                <c:pt idx="1">
                  <c:v>120</c:v>
                </c:pt>
                <c:pt idx="2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55A-4837-8FCF-E4CB72463B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en-US"/>
          </a:p>
        </c:txPr>
      </c:legendEntry>
      <c:legendEntry>
        <c:idx val="3"/>
        <c:delete val="1"/>
      </c:legendEntry>
      <c:layout>
        <c:manualLayout>
          <c:xMode val="edge"/>
          <c:yMode val="edge"/>
          <c:x val="0.72924769591311656"/>
          <c:y val="0.17374351784592942"/>
          <c:w val="0.2251237177606816"/>
          <c:h val="0.612212549130503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176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550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104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74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361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2586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827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0378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6848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8021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2590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7634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7572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3756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9582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9512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566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0819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6710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374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1274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6109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4837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1398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2180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52892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1966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190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6 - Summer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Properties of Shapes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Cut out a circle and draw a line from the centre to the edge. </a:t>
            </a:r>
            <a:r>
              <a:rPr lang="en-GB" sz="2800" dirty="0" smtClean="0">
                <a:latin typeface="Gill Sans MT" panose="020B0502020104020203" pitchFamily="34" charset="0"/>
              </a:rPr>
              <a:t> Add </a:t>
            </a:r>
            <a:r>
              <a:rPr lang="en-GB" sz="2800" dirty="0">
                <a:latin typeface="Gill Sans MT" panose="020B0502020104020203" pitchFamily="34" charset="0"/>
              </a:rPr>
              <a:t>a spinner in the centre.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Put the arrow in the starting position as shown above. Turn over a flash card with an angle on.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Estimate the given angle by moving the spinner.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Check how close you are using a protractor.</a:t>
            </a:r>
          </a:p>
        </p:txBody>
      </p:sp>
      <p:sp>
        <p:nvSpPr>
          <p:cNvPr id="16" name="Oval 15"/>
          <p:cNvSpPr/>
          <p:nvPr/>
        </p:nvSpPr>
        <p:spPr>
          <a:xfrm>
            <a:off x="3124222" y="1860816"/>
            <a:ext cx="1607820" cy="160782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3924322" y="1860816"/>
            <a:ext cx="142711" cy="795892"/>
          </a:xfrm>
          <a:prstGeom prst="straightConnector1">
            <a:avLst/>
          </a:prstGeom>
          <a:ln w="28575">
            <a:solidFill>
              <a:schemeClr val="tx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 rot="1073880">
            <a:off x="4956864" y="1917585"/>
            <a:ext cx="764047" cy="94164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 anchor="ctr" anchorCtr="1">
            <a:no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45°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 rot="20252308">
            <a:off x="5851998" y="2362025"/>
            <a:ext cx="777276" cy="94164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 anchor="ctr" anchorCtr="1">
            <a:no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185°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cxnSp>
        <p:nvCxnSpPr>
          <p:cNvPr id="20" name="Straight Arrow Connector 19"/>
          <p:cNvCxnSpPr>
            <a:endCxn id="16" idx="0"/>
          </p:cNvCxnSpPr>
          <p:nvPr/>
        </p:nvCxnSpPr>
        <p:spPr>
          <a:xfrm flipV="1">
            <a:off x="3927403" y="1860816"/>
            <a:ext cx="729" cy="782291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Transparent Clear Protractor by TheAngeldove on DeviantAr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5605" y="860530"/>
            <a:ext cx="3863723" cy="201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Transparent Clear Protractor by TheAngeldove on DeviantAr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5605" y="860530"/>
            <a:ext cx="3863723" cy="201436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93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Alex measures this angle: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She says it is 130</a:t>
            </a:r>
            <a:r>
              <a:rPr lang="en-GB" sz="2800" baseline="30000" dirty="0">
                <a:latin typeface="Gill Sans MT" panose="020B0502020104020203" pitchFamily="34" charset="0"/>
              </a:rPr>
              <a:t>o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/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what she has done wrong.</a:t>
            </a:r>
            <a:endParaRPr lang="en-US" sz="2800" dirty="0">
              <a:latin typeface="Gill Sans MT" panose="020B0502020104020203" pitchFamily="34" charset="0"/>
            </a:endParaRPr>
          </a:p>
          <a:p>
            <a:pPr marL="12700" marR="5080">
              <a:lnSpc>
                <a:spcPts val="1550"/>
              </a:lnSpc>
              <a:spcBef>
                <a:spcPts val="260"/>
              </a:spcBef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>
              <a:lnSpc>
                <a:spcPts val="1550"/>
              </a:lnSpc>
              <a:spcBef>
                <a:spcPts val="260"/>
              </a:spcBef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>
              <a:lnSpc>
                <a:spcPts val="1550"/>
              </a:lnSpc>
              <a:spcBef>
                <a:spcPts val="260"/>
              </a:spcBef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04273" y="1583142"/>
            <a:ext cx="1423944" cy="1924548"/>
          </a:xfrm>
          <a:prstGeom prst="rect">
            <a:avLst/>
          </a:prstGeom>
        </p:spPr>
      </p:pic>
      <p:sp>
        <p:nvSpPr>
          <p:cNvPr id="10" name="Freeform 9"/>
          <p:cNvSpPr/>
          <p:nvPr/>
        </p:nvSpPr>
        <p:spPr>
          <a:xfrm>
            <a:off x="4784879" y="3126993"/>
            <a:ext cx="137407" cy="304707"/>
          </a:xfrm>
          <a:custGeom>
            <a:avLst/>
            <a:gdLst>
              <a:gd name="connsiteX0" fmla="*/ 43354 w 131951"/>
              <a:gd name="connsiteY0" fmla="*/ 179018 h 179018"/>
              <a:gd name="connsiteX1" fmla="*/ 3365 w 131951"/>
              <a:gd name="connsiteY1" fmla="*/ 43057 h 179018"/>
              <a:gd name="connsiteX2" fmla="*/ 120664 w 131951"/>
              <a:gd name="connsiteY2" fmla="*/ 3069 h 179018"/>
              <a:gd name="connsiteX3" fmla="*/ 120664 w 131951"/>
              <a:gd name="connsiteY3" fmla="*/ 5735 h 179018"/>
              <a:gd name="connsiteX0" fmla="*/ 14197 w 99867"/>
              <a:gd name="connsiteY0" fmla="*/ 180201 h 180201"/>
              <a:gd name="connsiteX1" fmla="*/ 16863 w 99867"/>
              <a:gd name="connsiteY1" fmla="*/ 60236 h 180201"/>
              <a:gd name="connsiteX2" fmla="*/ 91507 w 99867"/>
              <a:gd name="connsiteY2" fmla="*/ 4252 h 180201"/>
              <a:gd name="connsiteX3" fmla="*/ 91507 w 99867"/>
              <a:gd name="connsiteY3" fmla="*/ 6918 h 180201"/>
              <a:gd name="connsiteX0" fmla="*/ 14197 w 125760"/>
              <a:gd name="connsiteY0" fmla="*/ 176174 h 176174"/>
              <a:gd name="connsiteX1" fmla="*/ 16863 w 125760"/>
              <a:gd name="connsiteY1" fmla="*/ 56209 h 176174"/>
              <a:gd name="connsiteX2" fmla="*/ 91507 w 125760"/>
              <a:gd name="connsiteY2" fmla="*/ 225 h 176174"/>
              <a:gd name="connsiteX3" fmla="*/ 123498 w 125760"/>
              <a:gd name="connsiteY3" fmla="*/ 74870 h 176174"/>
              <a:gd name="connsiteX0" fmla="*/ 14197 w 91507"/>
              <a:gd name="connsiteY0" fmla="*/ 176174 h 176174"/>
              <a:gd name="connsiteX1" fmla="*/ 16863 w 91507"/>
              <a:gd name="connsiteY1" fmla="*/ 56209 h 176174"/>
              <a:gd name="connsiteX2" fmla="*/ 91507 w 91507"/>
              <a:gd name="connsiteY2" fmla="*/ 225 h 176174"/>
              <a:gd name="connsiteX0" fmla="*/ 14073 w 88717"/>
              <a:gd name="connsiteY0" fmla="*/ 176174 h 176174"/>
              <a:gd name="connsiteX1" fmla="*/ 16739 w 88717"/>
              <a:gd name="connsiteY1" fmla="*/ 56209 h 176174"/>
              <a:gd name="connsiteX2" fmla="*/ 88717 w 88717"/>
              <a:gd name="connsiteY2" fmla="*/ 225 h 176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717" h="176174">
                <a:moveTo>
                  <a:pt x="14073" y="176174"/>
                </a:moveTo>
                <a:cubicBezTo>
                  <a:pt x="-12364" y="122856"/>
                  <a:pt x="4298" y="85534"/>
                  <a:pt x="16739" y="56209"/>
                </a:cubicBezTo>
                <a:cubicBezTo>
                  <a:pt x="29180" y="26884"/>
                  <a:pt x="70945" y="-2885"/>
                  <a:pt x="88717" y="225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H="1" flipV="1">
            <a:off x="3881336" y="1867711"/>
            <a:ext cx="1319919" cy="1571279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307946" y="3431700"/>
            <a:ext cx="1893308" cy="729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008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9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and Eva are asked how many degrees there are between North-West and South-West.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4165101" y="2606129"/>
            <a:ext cx="4260442" cy="989342"/>
          </a:xfrm>
          <a:prstGeom prst="wedgeRoundRectCallout">
            <a:avLst>
              <a:gd name="adj1" fmla="val -65959"/>
              <a:gd name="adj2" fmla="val 22510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There are 90 degrees between NW and </a:t>
            </a:r>
            <a:r>
              <a:rPr lang="en-GB" sz="2800" dirty="0" smtClean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SW.</a:t>
            </a:r>
            <a:endParaRPr lang="en-GB" sz="28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4160066" y="4036423"/>
            <a:ext cx="4249494" cy="987792"/>
          </a:xfrm>
          <a:prstGeom prst="wedgeRoundRectCallout">
            <a:avLst>
              <a:gd name="adj1" fmla="val -60208"/>
              <a:gd name="adj2" fmla="val 28893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There are 270˚ between NW and </a:t>
            </a:r>
            <a:r>
              <a:rPr lang="en-GB" sz="2800" dirty="0" smtClean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SW</a:t>
            </a:r>
            <a:r>
              <a:rPr lang="en-GB" sz="2800" dirty="0">
                <a:ea typeface="Calibri" charset="0"/>
                <a:cs typeface="Times New Roman" charset="0"/>
              </a:rPr>
              <a:t>.</a:t>
            </a:r>
            <a:r>
              <a:rPr lang="en-GB" sz="2800" dirty="0">
                <a:solidFill>
                  <a:srgbClr val="000000"/>
                </a:solidFill>
                <a:effectLst/>
                <a:ea typeface="Calibri" charset="0"/>
                <a:cs typeface="Times New Roman" charset="0"/>
              </a:rPr>
              <a:t> </a:t>
            </a:r>
            <a:endParaRPr lang="en-GB" sz="2800" dirty="0">
              <a:effectLst/>
              <a:ea typeface="Calibri" charset="0"/>
              <a:cs typeface="Times New Roman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063" y="2333145"/>
            <a:ext cx="1210763" cy="17032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106" y="3932003"/>
            <a:ext cx="1169720" cy="164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7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it takes 60 minutes for the minute hand to travel all the way around the clock, how many degrees does the minute hand travel in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: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 minutes</a:t>
            </a:r>
          </a:p>
          <a:p>
            <a:pPr marL="285750" indent="-285750">
              <a:buFont typeface="Arial" charset="0"/>
              <a:buChar char="•"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12 minutes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minutes have passed if the minute hand has moved 162°?</a:t>
            </a:r>
          </a:p>
        </p:txBody>
      </p:sp>
    </p:spTree>
    <p:extLst>
      <p:ext uri="{BB962C8B-B14F-4D97-AF65-F5344CB8AC3E}">
        <p14:creationId xmlns:p14="http://schemas.microsoft.com/office/powerpoint/2010/main" val="291511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932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Always, </a:t>
                </a:r>
                <a:r>
                  <a:rPr lang="en-GB" sz="40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Sometimes</a:t>
                </a: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:r>
                  <a:rPr lang="en-GB" sz="40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Never</a:t>
                </a: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algn="ctr"/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/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/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 to 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90 degrees</a:t>
                </a:r>
              </a:p>
              <a:p>
                <a:pPr algn="ctr"/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NE to SW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180 degrees</a:t>
                </a:r>
              </a:p>
              <a:p>
                <a:pPr algn="ctr"/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 to SE in a clockwise direction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&gt;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90°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93209"/>
              </a:xfrm>
              <a:prstGeom prst="rect">
                <a:avLst/>
              </a:prstGeom>
              <a:blipFill>
                <a:blip r:embed="rId3"/>
                <a:stretch>
                  <a:fillRect l="-2725" t="-3333" b="-42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807243" y="2542439"/>
            <a:ext cx="6134974" cy="155175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29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five equal angles around a point.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size of each angle?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sp>
        <p:nvSpPr>
          <p:cNvPr id="4" name="Arc 3"/>
          <p:cNvSpPr/>
          <p:nvPr/>
        </p:nvSpPr>
        <p:spPr>
          <a:xfrm rot="15990236">
            <a:off x="10892794" y="2717233"/>
            <a:ext cx="1094011" cy="949840"/>
          </a:xfrm>
          <a:prstGeom prst="arc">
            <a:avLst>
              <a:gd name="adj1" fmla="val 12787555"/>
              <a:gd name="adj2" fmla="val 15531907"/>
            </a:avLst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c 5"/>
          <p:cNvSpPr/>
          <p:nvPr/>
        </p:nvSpPr>
        <p:spPr>
          <a:xfrm rot="19878323">
            <a:off x="10969918" y="4871989"/>
            <a:ext cx="1094011" cy="949840"/>
          </a:xfrm>
          <a:prstGeom prst="arc">
            <a:avLst>
              <a:gd name="adj1" fmla="val 12433061"/>
              <a:gd name="adj2" fmla="val 15287482"/>
            </a:avLst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c 6"/>
          <p:cNvSpPr/>
          <p:nvPr/>
        </p:nvSpPr>
        <p:spPr>
          <a:xfrm rot="20886620">
            <a:off x="10983224" y="1548635"/>
            <a:ext cx="905162" cy="772238"/>
          </a:xfrm>
          <a:prstGeom prst="arc">
            <a:avLst>
              <a:gd name="adj1" fmla="val 14465035"/>
              <a:gd name="adj2" fmla="val 20395536"/>
            </a:avLst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c 7"/>
          <p:cNvSpPr/>
          <p:nvPr/>
        </p:nvSpPr>
        <p:spPr>
          <a:xfrm rot="19878323">
            <a:off x="10911794" y="1436568"/>
            <a:ext cx="1094011" cy="949840"/>
          </a:xfrm>
          <a:prstGeom prst="arc">
            <a:avLst>
              <a:gd name="adj1" fmla="val 12516489"/>
              <a:gd name="adj2" fmla="val 15173247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c 8"/>
          <p:cNvSpPr/>
          <p:nvPr/>
        </p:nvSpPr>
        <p:spPr>
          <a:xfrm>
            <a:off x="10849527" y="1434164"/>
            <a:ext cx="1094011" cy="949840"/>
          </a:xfrm>
          <a:prstGeom prst="arc">
            <a:avLst>
              <a:gd name="adj1" fmla="val 20084621"/>
              <a:gd name="adj2" fmla="val 106381"/>
            </a:avLst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10287689" y="1911488"/>
            <a:ext cx="2340782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0739513" y="962333"/>
            <a:ext cx="603207" cy="9491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1342721" y="1434165"/>
            <a:ext cx="1078568" cy="47732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0951458" y="1590312"/>
            <a:ext cx="402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a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280120" y="1502915"/>
            <a:ext cx="402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642934" y="1621282"/>
            <a:ext cx="402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Gill Sans MT" panose="020B0502020104020203" pitchFamily="34" charset="0"/>
              </a:rPr>
              <a:t>c</a:t>
            </a:r>
          </a:p>
        </p:txBody>
      </p:sp>
      <p:sp>
        <p:nvSpPr>
          <p:cNvPr id="16" name="Arc 15"/>
          <p:cNvSpPr/>
          <p:nvPr/>
        </p:nvSpPr>
        <p:spPr>
          <a:xfrm rot="20886620">
            <a:off x="10890139" y="2951047"/>
            <a:ext cx="905162" cy="772238"/>
          </a:xfrm>
          <a:prstGeom prst="arc">
            <a:avLst>
              <a:gd name="adj1" fmla="val 15379558"/>
              <a:gd name="adj2" fmla="val 402666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Arc 16"/>
          <p:cNvSpPr/>
          <p:nvPr/>
        </p:nvSpPr>
        <p:spPr>
          <a:xfrm rot="19878323">
            <a:off x="10948116" y="2834281"/>
            <a:ext cx="1094011" cy="949840"/>
          </a:xfrm>
          <a:prstGeom prst="arc">
            <a:avLst>
              <a:gd name="adj1" fmla="val 12516489"/>
              <a:gd name="adj2" fmla="val 15173247"/>
            </a:avLst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Arc 17"/>
          <p:cNvSpPr/>
          <p:nvPr/>
        </p:nvSpPr>
        <p:spPr>
          <a:xfrm rot="1610000">
            <a:off x="10720673" y="2728251"/>
            <a:ext cx="1094011" cy="949840"/>
          </a:xfrm>
          <a:prstGeom prst="arc">
            <a:avLst>
              <a:gd name="adj1" fmla="val 20683410"/>
              <a:gd name="adj2" fmla="val 4561458"/>
            </a:avLst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10324011" y="3309201"/>
            <a:ext cx="2340782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0775835" y="2360046"/>
            <a:ext cx="603207" cy="9491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10932407" y="3309203"/>
            <a:ext cx="456404" cy="76663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1009252" y="2956895"/>
            <a:ext cx="402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a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1342720" y="2939871"/>
            <a:ext cx="402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370158" y="3261248"/>
            <a:ext cx="402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Gill Sans MT" panose="020B0502020104020203" pitchFamily="34" charset="0"/>
              </a:rPr>
              <a:t>c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005249" y="3251174"/>
            <a:ext cx="402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d</a:t>
            </a:r>
            <a:endParaRPr lang="en-GB" dirty="0">
              <a:latin typeface="Gill Sans MT" panose="020B0502020104020203" pitchFamily="34" charset="0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10358094" y="5362865"/>
            <a:ext cx="2340782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0809918" y="4413710"/>
            <a:ext cx="603207" cy="9491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1017100" y="5041489"/>
            <a:ext cx="402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a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330333" y="5016161"/>
            <a:ext cx="652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b°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0" name="Arc 29"/>
          <p:cNvSpPr/>
          <p:nvPr/>
        </p:nvSpPr>
        <p:spPr>
          <a:xfrm rot="20886620">
            <a:off x="11086942" y="4960789"/>
            <a:ext cx="905162" cy="772238"/>
          </a:xfrm>
          <a:prstGeom prst="arc">
            <a:avLst>
              <a:gd name="adj1" fmla="val 14085498"/>
              <a:gd name="adj2" fmla="val 766006"/>
            </a:avLst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58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Four angles are at a point on a straight line.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angle is 81°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other three angles are equal.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size are the other three angles?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 diagram to prove your answer.</a:t>
            </a:r>
          </a:p>
        </p:txBody>
      </p:sp>
    </p:spTree>
    <p:extLst>
      <p:ext uri="{BB962C8B-B14F-4D97-AF65-F5344CB8AC3E}">
        <p14:creationId xmlns:p14="http://schemas.microsoft.com/office/powerpoint/2010/main" val="357392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 pie chart showing the colour of cars sold by a car dealer.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number of blue cars sold is equal to the total number of red and green cars sold.</a:t>
            </a: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number of red cars sold is twice the number of green cars sold.</a:t>
            </a: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Work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out the size of the angle for each section of the pie chart.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142206085"/>
              </p:ext>
            </p:extLst>
          </p:nvPr>
        </p:nvGraphicFramePr>
        <p:xfrm>
          <a:off x="1066950" y="1186338"/>
          <a:ext cx="6313564" cy="3189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9687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diagram below is drawn using three straight lines.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says that it’s not possible to calculate all of the missing angles.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why.</a:t>
            </a: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3591721" y="1591000"/>
            <a:ext cx="2507523" cy="1940143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898261" y="2519127"/>
            <a:ext cx="0" cy="125520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3589747" y="2507622"/>
            <a:ext cx="2606772" cy="57204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406747" y="2462229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  <a:ea typeface="Bariol" charset="0"/>
                <a:cs typeface="Bariol" charset="0"/>
              </a:rPr>
              <a:t>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44256" y="263985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  <a:ea typeface="Bariol" charset="0"/>
                <a:cs typeface="Bariol" charset="0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60053" y="2224158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  <a:ea typeface="Bariol" charset="0"/>
                <a:cs typeface="Bariol" charset="0"/>
              </a:rPr>
              <a:t>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73801" y="2185139"/>
            <a:ext cx="623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157°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898261" y="2536076"/>
            <a:ext cx="251625" cy="25162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699067" y="1833397"/>
            <a:ext cx="2808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a</a:t>
            </a:r>
            <a:endParaRPr lang="en-US" sz="16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969801" y="1837613"/>
            <a:ext cx="2744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c</a:t>
            </a:r>
            <a:endParaRPr lang="en-US" sz="16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821924" y="1659413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Gill Sans MT" panose="020B0502020104020203" pitchFamily="34" charset="0"/>
                <a:ea typeface="Bariol" charset="0"/>
                <a:cs typeface="Bariol" charset="0"/>
              </a:rPr>
              <a:t>b</a:t>
            </a:r>
          </a:p>
        </p:txBody>
      </p:sp>
      <p:sp>
        <p:nvSpPr>
          <p:cNvPr id="20" name="Arc 19"/>
          <p:cNvSpPr/>
          <p:nvPr/>
        </p:nvSpPr>
        <p:spPr>
          <a:xfrm flipH="1">
            <a:off x="10751058" y="1701724"/>
            <a:ext cx="426503" cy="426503"/>
          </a:xfrm>
          <a:prstGeom prst="arc">
            <a:avLst>
              <a:gd name="adj1" fmla="val 12590042"/>
              <a:gd name="adj2" fmla="val 19649173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822037" y="2073015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d</a:t>
            </a:r>
            <a:endParaRPr lang="en-US" sz="16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22" name="Arc 21"/>
          <p:cNvSpPr/>
          <p:nvPr/>
        </p:nvSpPr>
        <p:spPr>
          <a:xfrm flipH="1" flipV="1">
            <a:off x="10751058" y="1967221"/>
            <a:ext cx="426503" cy="426503"/>
          </a:xfrm>
          <a:prstGeom prst="arc">
            <a:avLst>
              <a:gd name="adj1" fmla="val 12590042"/>
              <a:gd name="adj2" fmla="val 19649173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3" name="Arc 22"/>
          <p:cNvSpPr/>
          <p:nvPr/>
        </p:nvSpPr>
        <p:spPr>
          <a:xfrm rot="5400000" flipH="1" flipV="1">
            <a:off x="10722063" y="1819029"/>
            <a:ext cx="426503" cy="426503"/>
          </a:xfrm>
          <a:prstGeom prst="arc">
            <a:avLst>
              <a:gd name="adj1" fmla="val 12590042"/>
              <a:gd name="adj2" fmla="val 19649173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4" name="Arc 23"/>
          <p:cNvSpPr/>
          <p:nvPr/>
        </p:nvSpPr>
        <p:spPr>
          <a:xfrm rot="16200000" flipV="1">
            <a:off x="10794054" y="1823736"/>
            <a:ext cx="426503" cy="426503"/>
          </a:xfrm>
          <a:prstGeom prst="arc">
            <a:avLst>
              <a:gd name="adj1" fmla="val 12590042"/>
              <a:gd name="adj2" fmla="val 19649173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10407735" y="1368927"/>
            <a:ext cx="1077320" cy="1418774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0454175" y="1368927"/>
            <a:ext cx="1077320" cy="1418774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752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says that angle g is equal to 30° because vertically opposite angles are equal.</a:t>
            </a:r>
          </a:p>
          <a:p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your answer.</a:t>
            </a:r>
          </a:p>
          <a:p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the size of all missing angles.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way to find the size of each angle?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505" y="1530807"/>
            <a:ext cx="1832896" cy="134816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>
            <a:off x="3808911" y="736900"/>
            <a:ext cx="1702534" cy="278775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574653" y="736900"/>
            <a:ext cx="0" cy="1531146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3342807" y="2260198"/>
            <a:ext cx="2368445" cy="5197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153527" y="2219499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g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13983" y="2311529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f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8759" y="1915978"/>
            <a:ext cx="323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e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07732" y="1540914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30°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49435" y="1958935"/>
            <a:ext cx="325577" cy="32557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01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Amir be correct? Can you demonstrate this?</a:t>
            </a:r>
          </a:p>
        </p:txBody>
      </p:sp>
      <p:pic>
        <p:nvPicPr>
          <p:cNvPr id="4" name="Picture 3" descr="D:\WRM\images\face_4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07807" y="1828800"/>
            <a:ext cx="1543661" cy="112784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ounded Rectangular Callout 5"/>
          <p:cNvSpPr/>
          <p:nvPr/>
        </p:nvSpPr>
        <p:spPr>
          <a:xfrm>
            <a:off x="3951782" y="1573968"/>
            <a:ext cx="3558290" cy="1217788"/>
          </a:xfrm>
          <a:prstGeom prst="wedgeRoundRectCallout">
            <a:avLst>
              <a:gd name="adj1" fmla="val -62289"/>
              <a:gd name="adj2" fmla="val 31206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My triangle has two 90° angles.</a:t>
            </a:r>
            <a:endParaRPr lang="en-GB" sz="2000" dirty="0">
              <a:effectLst/>
              <a:ea typeface="Calibri" charset="0"/>
              <a:cs typeface="Times New Roman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90589" y="1347587"/>
            <a:ext cx="3690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b°</a:t>
            </a:r>
            <a:endParaRPr lang="en-US" sz="16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82447" y="1497708"/>
            <a:ext cx="3545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a°</a:t>
            </a:r>
            <a:endParaRPr lang="en-US" sz="16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9" name="Arc 8"/>
          <p:cNvSpPr/>
          <p:nvPr/>
        </p:nvSpPr>
        <p:spPr>
          <a:xfrm rot="14942605" flipV="1">
            <a:off x="11410322" y="1471117"/>
            <a:ext cx="614588" cy="426503"/>
          </a:xfrm>
          <a:prstGeom prst="arc">
            <a:avLst>
              <a:gd name="adj1" fmla="val 13016687"/>
              <a:gd name="adj2" fmla="val 1998538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10" name="Arc 9"/>
          <p:cNvSpPr/>
          <p:nvPr/>
        </p:nvSpPr>
        <p:spPr>
          <a:xfrm rot="11241243" flipV="1">
            <a:off x="11066639" y="1333911"/>
            <a:ext cx="614588" cy="426503"/>
          </a:xfrm>
          <a:prstGeom prst="arc">
            <a:avLst>
              <a:gd name="adj1" fmla="val 11989272"/>
              <a:gd name="adj2" fmla="val 2074306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11267678" y="1015926"/>
            <a:ext cx="926862" cy="8100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0807268" y="806098"/>
            <a:ext cx="472476" cy="10300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0228243" y="1824286"/>
            <a:ext cx="2221906" cy="1101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3"/>
          <p:cNvSpPr/>
          <p:nvPr/>
        </p:nvSpPr>
        <p:spPr>
          <a:xfrm>
            <a:off x="10241016" y="1179812"/>
            <a:ext cx="739560" cy="652054"/>
          </a:xfrm>
          <a:custGeom>
            <a:avLst/>
            <a:gdLst>
              <a:gd name="connsiteX0" fmla="*/ 0 w 740071"/>
              <a:gd name="connsiteY0" fmla="*/ 652694 h 652694"/>
              <a:gd name="connsiteX1" fmla="*/ 19455 w 740071"/>
              <a:gd name="connsiteY1" fmla="*/ 628375 h 652694"/>
              <a:gd name="connsiteX2" fmla="*/ 24319 w 740071"/>
              <a:gd name="connsiteY2" fmla="*/ 613784 h 652694"/>
              <a:gd name="connsiteX3" fmla="*/ 34047 w 740071"/>
              <a:gd name="connsiteY3" fmla="*/ 594328 h 652694"/>
              <a:gd name="connsiteX4" fmla="*/ 43774 w 740071"/>
              <a:gd name="connsiteY4" fmla="*/ 560282 h 652694"/>
              <a:gd name="connsiteX5" fmla="*/ 48638 w 740071"/>
              <a:gd name="connsiteY5" fmla="*/ 545690 h 652694"/>
              <a:gd name="connsiteX6" fmla="*/ 53502 w 740071"/>
              <a:gd name="connsiteY6" fmla="*/ 516507 h 652694"/>
              <a:gd name="connsiteX7" fmla="*/ 63230 w 740071"/>
              <a:gd name="connsiteY7" fmla="*/ 497052 h 652694"/>
              <a:gd name="connsiteX8" fmla="*/ 82685 w 740071"/>
              <a:gd name="connsiteY8" fmla="*/ 453277 h 652694"/>
              <a:gd name="connsiteX9" fmla="*/ 97277 w 740071"/>
              <a:gd name="connsiteY9" fmla="*/ 448414 h 652694"/>
              <a:gd name="connsiteX10" fmla="*/ 116732 w 740071"/>
              <a:gd name="connsiteY10" fmla="*/ 438686 h 652694"/>
              <a:gd name="connsiteX11" fmla="*/ 131323 w 740071"/>
              <a:gd name="connsiteY11" fmla="*/ 433822 h 652694"/>
              <a:gd name="connsiteX12" fmla="*/ 228600 w 740071"/>
              <a:gd name="connsiteY12" fmla="*/ 428958 h 652694"/>
              <a:gd name="connsiteX13" fmla="*/ 252919 w 740071"/>
              <a:gd name="connsiteY13" fmla="*/ 404639 h 652694"/>
              <a:gd name="connsiteX14" fmla="*/ 267511 w 740071"/>
              <a:gd name="connsiteY14" fmla="*/ 394911 h 652694"/>
              <a:gd name="connsiteX15" fmla="*/ 286966 w 740071"/>
              <a:gd name="connsiteY15" fmla="*/ 365728 h 652694"/>
              <a:gd name="connsiteX16" fmla="*/ 301557 w 740071"/>
              <a:gd name="connsiteY16" fmla="*/ 336545 h 652694"/>
              <a:gd name="connsiteX17" fmla="*/ 316149 w 740071"/>
              <a:gd name="connsiteY17" fmla="*/ 287907 h 652694"/>
              <a:gd name="connsiteX18" fmla="*/ 325877 w 740071"/>
              <a:gd name="connsiteY18" fmla="*/ 268452 h 652694"/>
              <a:gd name="connsiteX19" fmla="*/ 355060 w 740071"/>
              <a:gd name="connsiteY19" fmla="*/ 244133 h 652694"/>
              <a:gd name="connsiteX20" fmla="*/ 369651 w 740071"/>
              <a:gd name="connsiteY20" fmla="*/ 239269 h 652694"/>
              <a:gd name="connsiteX21" fmla="*/ 442608 w 740071"/>
              <a:gd name="connsiteY21" fmla="*/ 219814 h 652694"/>
              <a:gd name="connsiteX22" fmla="*/ 466928 w 740071"/>
              <a:gd name="connsiteY22" fmla="*/ 176039 h 652694"/>
              <a:gd name="connsiteX23" fmla="*/ 471791 w 740071"/>
              <a:gd name="connsiteY23" fmla="*/ 161448 h 652694"/>
              <a:gd name="connsiteX24" fmla="*/ 505838 w 740071"/>
              <a:gd name="connsiteY24" fmla="*/ 137128 h 652694"/>
              <a:gd name="connsiteX25" fmla="*/ 525294 w 740071"/>
              <a:gd name="connsiteY25" fmla="*/ 132265 h 652694"/>
              <a:gd name="connsiteX26" fmla="*/ 559340 w 740071"/>
              <a:gd name="connsiteY26" fmla="*/ 112809 h 652694"/>
              <a:gd name="connsiteX27" fmla="*/ 607979 w 740071"/>
              <a:gd name="connsiteY27" fmla="*/ 93354 h 652694"/>
              <a:gd name="connsiteX28" fmla="*/ 622570 w 740071"/>
              <a:gd name="connsiteY28" fmla="*/ 64171 h 652694"/>
              <a:gd name="connsiteX29" fmla="*/ 627434 w 740071"/>
              <a:gd name="connsiteY29" fmla="*/ 49579 h 652694"/>
              <a:gd name="connsiteX30" fmla="*/ 661481 w 740071"/>
              <a:gd name="connsiteY30" fmla="*/ 39852 h 652694"/>
              <a:gd name="connsiteX31" fmla="*/ 710119 w 740071"/>
              <a:gd name="connsiteY31" fmla="*/ 15533 h 652694"/>
              <a:gd name="connsiteX32" fmla="*/ 724711 w 740071"/>
              <a:gd name="connsiteY32" fmla="*/ 10669 h 652694"/>
              <a:gd name="connsiteX33" fmla="*/ 739302 w 740071"/>
              <a:gd name="connsiteY33" fmla="*/ 941 h 652694"/>
              <a:gd name="connsiteX34" fmla="*/ 729574 w 740071"/>
              <a:gd name="connsiteY34" fmla="*/ 15533 h 652694"/>
              <a:gd name="connsiteX0" fmla="*/ 0 w 739560"/>
              <a:gd name="connsiteY0" fmla="*/ 652054 h 652054"/>
              <a:gd name="connsiteX1" fmla="*/ 19455 w 739560"/>
              <a:gd name="connsiteY1" fmla="*/ 627735 h 652054"/>
              <a:gd name="connsiteX2" fmla="*/ 24319 w 739560"/>
              <a:gd name="connsiteY2" fmla="*/ 613144 h 652054"/>
              <a:gd name="connsiteX3" fmla="*/ 34047 w 739560"/>
              <a:gd name="connsiteY3" fmla="*/ 593688 h 652054"/>
              <a:gd name="connsiteX4" fmla="*/ 43774 w 739560"/>
              <a:gd name="connsiteY4" fmla="*/ 559642 h 652054"/>
              <a:gd name="connsiteX5" fmla="*/ 48638 w 739560"/>
              <a:gd name="connsiteY5" fmla="*/ 545050 h 652054"/>
              <a:gd name="connsiteX6" fmla="*/ 53502 w 739560"/>
              <a:gd name="connsiteY6" fmla="*/ 515867 h 652054"/>
              <a:gd name="connsiteX7" fmla="*/ 63230 w 739560"/>
              <a:gd name="connsiteY7" fmla="*/ 496412 h 652054"/>
              <a:gd name="connsiteX8" fmla="*/ 82685 w 739560"/>
              <a:gd name="connsiteY8" fmla="*/ 452637 h 652054"/>
              <a:gd name="connsiteX9" fmla="*/ 97277 w 739560"/>
              <a:gd name="connsiteY9" fmla="*/ 447774 h 652054"/>
              <a:gd name="connsiteX10" fmla="*/ 116732 w 739560"/>
              <a:gd name="connsiteY10" fmla="*/ 438046 h 652054"/>
              <a:gd name="connsiteX11" fmla="*/ 131323 w 739560"/>
              <a:gd name="connsiteY11" fmla="*/ 433182 h 652054"/>
              <a:gd name="connsiteX12" fmla="*/ 228600 w 739560"/>
              <a:gd name="connsiteY12" fmla="*/ 428318 h 652054"/>
              <a:gd name="connsiteX13" fmla="*/ 252919 w 739560"/>
              <a:gd name="connsiteY13" fmla="*/ 403999 h 652054"/>
              <a:gd name="connsiteX14" fmla="*/ 267511 w 739560"/>
              <a:gd name="connsiteY14" fmla="*/ 394271 h 652054"/>
              <a:gd name="connsiteX15" fmla="*/ 286966 w 739560"/>
              <a:gd name="connsiteY15" fmla="*/ 365088 h 652054"/>
              <a:gd name="connsiteX16" fmla="*/ 301557 w 739560"/>
              <a:gd name="connsiteY16" fmla="*/ 335905 h 652054"/>
              <a:gd name="connsiteX17" fmla="*/ 316149 w 739560"/>
              <a:gd name="connsiteY17" fmla="*/ 287267 h 652054"/>
              <a:gd name="connsiteX18" fmla="*/ 325877 w 739560"/>
              <a:gd name="connsiteY18" fmla="*/ 267812 h 652054"/>
              <a:gd name="connsiteX19" fmla="*/ 355060 w 739560"/>
              <a:gd name="connsiteY19" fmla="*/ 243493 h 652054"/>
              <a:gd name="connsiteX20" fmla="*/ 369651 w 739560"/>
              <a:gd name="connsiteY20" fmla="*/ 238629 h 652054"/>
              <a:gd name="connsiteX21" fmla="*/ 442608 w 739560"/>
              <a:gd name="connsiteY21" fmla="*/ 219174 h 652054"/>
              <a:gd name="connsiteX22" fmla="*/ 466928 w 739560"/>
              <a:gd name="connsiteY22" fmla="*/ 175399 h 652054"/>
              <a:gd name="connsiteX23" fmla="*/ 471791 w 739560"/>
              <a:gd name="connsiteY23" fmla="*/ 160808 h 652054"/>
              <a:gd name="connsiteX24" fmla="*/ 505838 w 739560"/>
              <a:gd name="connsiteY24" fmla="*/ 136488 h 652054"/>
              <a:gd name="connsiteX25" fmla="*/ 525294 w 739560"/>
              <a:gd name="connsiteY25" fmla="*/ 131625 h 652054"/>
              <a:gd name="connsiteX26" fmla="*/ 559340 w 739560"/>
              <a:gd name="connsiteY26" fmla="*/ 112169 h 652054"/>
              <a:gd name="connsiteX27" fmla="*/ 607979 w 739560"/>
              <a:gd name="connsiteY27" fmla="*/ 92714 h 652054"/>
              <a:gd name="connsiteX28" fmla="*/ 622570 w 739560"/>
              <a:gd name="connsiteY28" fmla="*/ 63531 h 652054"/>
              <a:gd name="connsiteX29" fmla="*/ 627434 w 739560"/>
              <a:gd name="connsiteY29" fmla="*/ 48939 h 652054"/>
              <a:gd name="connsiteX30" fmla="*/ 661481 w 739560"/>
              <a:gd name="connsiteY30" fmla="*/ 39212 h 652054"/>
              <a:gd name="connsiteX31" fmla="*/ 710119 w 739560"/>
              <a:gd name="connsiteY31" fmla="*/ 14893 h 652054"/>
              <a:gd name="connsiteX32" fmla="*/ 724711 w 739560"/>
              <a:gd name="connsiteY32" fmla="*/ 10029 h 652054"/>
              <a:gd name="connsiteX33" fmla="*/ 739302 w 739560"/>
              <a:gd name="connsiteY33" fmla="*/ 301 h 652054"/>
              <a:gd name="connsiteX34" fmla="*/ 711784 w 739560"/>
              <a:gd name="connsiteY34" fmla="*/ 22009 h 652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39560" h="652054">
                <a:moveTo>
                  <a:pt x="0" y="652054"/>
                </a:moveTo>
                <a:cubicBezTo>
                  <a:pt x="6485" y="643948"/>
                  <a:pt x="13953" y="636538"/>
                  <a:pt x="19455" y="627735"/>
                </a:cubicBezTo>
                <a:cubicBezTo>
                  <a:pt x="22172" y="623388"/>
                  <a:pt x="22299" y="617856"/>
                  <a:pt x="24319" y="613144"/>
                </a:cubicBezTo>
                <a:cubicBezTo>
                  <a:pt x="27175" y="606479"/>
                  <a:pt x="31191" y="600353"/>
                  <a:pt x="34047" y="593688"/>
                </a:cubicBezTo>
                <a:cubicBezTo>
                  <a:pt x="39047" y="582021"/>
                  <a:pt x="40246" y="571991"/>
                  <a:pt x="43774" y="559642"/>
                </a:cubicBezTo>
                <a:cubicBezTo>
                  <a:pt x="45182" y="554712"/>
                  <a:pt x="47526" y="550055"/>
                  <a:pt x="48638" y="545050"/>
                </a:cubicBezTo>
                <a:cubicBezTo>
                  <a:pt x="50777" y="535423"/>
                  <a:pt x="50668" y="525313"/>
                  <a:pt x="53502" y="515867"/>
                </a:cubicBezTo>
                <a:cubicBezTo>
                  <a:pt x="55586" y="508922"/>
                  <a:pt x="60537" y="503144"/>
                  <a:pt x="63230" y="496412"/>
                </a:cubicBezTo>
                <a:cubicBezTo>
                  <a:pt x="67077" y="486795"/>
                  <a:pt x="71675" y="461444"/>
                  <a:pt x="82685" y="452637"/>
                </a:cubicBezTo>
                <a:cubicBezTo>
                  <a:pt x="86689" y="449434"/>
                  <a:pt x="92565" y="449794"/>
                  <a:pt x="97277" y="447774"/>
                </a:cubicBezTo>
                <a:cubicBezTo>
                  <a:pt x="103941" y="444918"/>
                  <a:pt x="110068" y="440902"/>
                  <a:pt x="116732" y="438046"/>
                </a:cubicBezTo>
                <a:cubicBezTo>
                  <a:pt x="121444" y="436026"/>
                  <a:pt x="126215" y="433626"/>
                  <a:pt x="131323" y="433182"/>
                </a:cubicBezTo>
                <a:cubicBezTo>
                  <a:pt x="163667" y="430369"/>
                  <a:pt x="196174" y="429939"/>
                  <a:pt x="228600" y="428318"/>
                </a:cubicBezTo>
                <a:cubicBezTo>
                  <a:pt x="267508" y="402380"/>
                  <a:pt x="220494" y="436424"/>
                  <a:pt x="252919" y="403999"/>
                </a:cubicBezTo>
                <a:cubicBezTo>
                  <a:pt x="257053" y="399865"/>
                  <a:pt x="262647" y="397514"/>
                  <a:pt x="267511" y="394271"/>
                </a:cubicBezTo>
                <a:cubicBezTo>
                  <a:pt x="273996" y="384543"/>
                  <a:pt x="283269" y="376179"/>
                  <a:pt x="286966" y="365088"/>
                </a:cubicBezTo>
                <a:cubicBezTo>
                  <a:pt x="293679" y="344951"/>
                  <a:pt x="288986" y="354763"/>
                  <a:pt x="301557" y="335905"/>
                </a:cubicBezTo>
                <a:cubicBezTo>
                  <a:pt x="305048" y="321942"/>
                  <a:pt x="310228" y="299108"/>
                  <a:pt x="316149" y="287267"/>
                </a:cubicBezTo>
                <a:cubicBezTo>
                  <a:pt x="319392" y="280782"/>
                  <a:pt x="321663" y="273712"/>
                  <a:pt x="325877" y="267812"/>
                </a:cubicBezTo>
                <a:cubicBezTo>
                  <a:pt x="331855" y="259442"/>
                  <a:pt x="345576" y="248235"/>
                  <a:pt x="355060" y="243493"/>
                </a:cubicBezTo>
                <a:cubicBezTo>
                  <a:pt x="359646" y="241200"/>
                  <a:pt x="364697" y="239950"/>
                  <a:pt x="369651" y="238629"/>
                </a:cubicBezTo>
                <a:cubicBezTo>
                  <a:pt x="448841" y="217511"/>
                  <a:pt x="404940" y="231728"/>
                  <a:pt x="442608" y="219174"/>
                </a:cubicBezTo>
                <a:cubicBezTo>
                  <a:pt x="464450" y="197332"/>
                  <a:pt x="455026" y="211107"/>
                  <a:pt x="466928" y="175399"/>
                </a:cubicBezTo>
                <a:cubicBezTo>
                  <a:pt x="468549" y="170535"/>
                  <a:pt x="467690" y="163884"/>
                  <a:pt x="471791" y="160808"/>
                </a:cubicBezTo>
                <a:cubicBezTo>
                  <a:pt x="474001" y="159151"/>
                  <a:pt x="500310" y="138857"/>
                  <a:pt x="505838" y="136488"/>
                </a:cubicBezTo>
                <a:cubicBezTo>
                  <a:pt x="511982" y="133855"/>
                  <a:pt x="518809" y="133246"/>
                  <a:pt x="525294" y="131625"/>
                </a:cubicBezTo>
                <a:cubicBezTo>
                  <a:pt x="538454" y="122851"/>
                  <a:pt x="543914" y="118339"/>
                  <a:pt x="559340" y="112169"/>
                </a:cubicBezTo>
                <a:cubicBezTo>
                  <a:pt x="619449" y="88126"/>
                  <a:pt x="562347" y="115530"/>
                  <a:pt x="607979" y="92714"/>
                </a:cubicBezTo>
                <a:cubicBezTo>
                  <a:pt x="620200" y="56043"/>
                  <a:pt x="603716" y="101238"/>
                  <a:pt x="622570" y="63531"/>
                </a:cubicBezTo>
                <a:cubicBezTo>
                  <a:pt x="624863" y="58945"/>
                  <a:pt x="623809" y="52564"/>
                  <a:pt x="627434" y="48939"/>
                </a:cubicBezTo>
                <a:cubicBezTo>
                  <a:pt x="629759" y="46614"/>
                  <a:pt x="661316" y="39253"/>
                  <a:pt x="661481" y="39212"/>
                </a:cubicBezTo>
                <a:cubicBezTo>
                  <a:pt x="689139" y="18467"/>
                  <a:pt x="673245" y="27184"/>
                  <a:pt x="710119" y="14893"/>
                </a:cubicBezTo>
                <a:lnTo>
                  <a:pt x="724711" y="10029"/>
                </a:lnTo>
                <a:cubicBezTo>
                  <a:pt x="729575" y="6786"/>
                  <a:pt x="741457" y="-1696"/>
                  <a:pt x="739302" y="301"/>
                </a:cubicBezTo>
                <a:cubicBezTo>
                  <a:pt x="737148" y="2298"/>
                  <a:pt x="711784" y="22009"/>
                  <a:pt x="711784" y="2200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10816140" y="793429"/>
            <a:ext cx="1359147" cy="227971"/>
          </a:xfrm>
          <a:custGeom>
            <a:avLst/>
            <a:gdLst>
              <a:gd name="connsiteX0" fmla="*/ 0 w 1359147"/>
              <a:gd name="connsiteY0" fmla="*/ 24906 h 227971"/>
              <a:gd name="connsiteX1" fmla="*/ 17790 w 1359147"/>
              <a:gd name="connsiteY1" fmla="*/ 32022 h 227971"/>
              <a:gd name="connsiteX2" fmla="*/ 28464 w 1359147"/>
              <a:gd name="connsiteY2" fmla="*/ 35580 h 227971"/>
              <a:gd name="connsiteX3" fmla="*/ 71160 w 1359147"/>
              <a:gd name="connsiteY3" fmla="*/ 24906 h 227971"/>
              <a:gd name="connsiteX4" fmla="*/ 92508 w 1359147"/>
              <a:gd name="connsiteY4" fmla="*/ 21348 h 227971"/>
              <a:gd name="connsiteX5" fmla="*/ 117413 w 1359147"/>
              <a:gd name="connsiteY5" fmla="*/ 10674 h 227971"/>
              <a:gd name="connsiteX6" fmla="*/ 160109 w 1359147"/>
              <a:gd name="connsiteY6" fmla="*/ 3558 h 227971"/>
              <a:gd name="connsiteX7" fmla="*/ 174341 w 1359147"/>
              <a:gd name="connsiteY7" fmla="*/ 0 h 227971"/>
              <a:gd name="connsiteX8" fmla="*/ 213479 w 1359147"/>
              <a:gd name="connsiteY8" fmla="*/ 7116 h 227971"/>
              <a:gd name="connsiteX9" fmla="*/ 234827 w 1359147"/>
              <a:gd name="connsiteY9" fmla="*/ 14232 h 227971"/>
              <a:gd name="connsiteX10" fmla="*/ 245501 w 1359147"/>
              <a:gd name="connsiteY10" fmla="*/ 17790 h 227971"/>
              <a:gd name="connsiteX11" fmla="*/ 277522 w 1359147"/>
              <a:gd name="connsiteY11" fmla="*/ 24906 h 227971"/>
              <a:gd name="connsiteX12" fmla="*/ 288196 w 1359147"/>
              <a:gd name="connsiteY12" fmla="*/ 28464 h 227971"/>
              <a:gd name="connsiteX13" fmla="*/ 323776 w 1359147"/>
              <a:gd name="connsiteY13" fmla="*/ 35580 h 227971"/>
              <a:gd name="connsiteX14" fmla="*/ 334450 w 1359147"/>
              <a:gd name="connsiteY14" fmla="*/ 42696 h 227971"/>
              <a:gd name="connsiteX15" fmla="*/ 551487 w 1359147"/>
              <a:gd name="connsiteY15" fmla="*/ 46254 h 227971"/>
              <a:gd name="connsiteX16" fmla="*/ 523023 w 1359147"/>
              <a:gd name="connsiteY16" fmla="*/ 99624 h 227971"/>
              <a:gd name="connsiteX17" fmla="*/ 530139 w 1359147"/>
              <a:gd name="connsiteY17" fmla="*/ 110298 h 227971"/>
              <a:gd name="connsiteX18" fmla="*/ 540813 w 1359147"/>
              <a:gd name="connsiteY18" fmla="*/ 120971 h 227971"/>
              <a:gd name="connsiteX19" fmla="*/ 562160 w 1359147"/>
              <a:gd name="connsiteY19" fmla="*/ 128087 h 227971"/>
              <a:gd name="connsiteX20" fmla="*/ 590624 w 1359147"/>
              <a:gd name="connsiteY20" fmla="*/ 138761 h 227971"/>
              <a:gd name="connsiteX21" fmla="*/ 747175 w 1359147"/>
              <a:gd name="connsiteY21" fmla="*/ 142319 h 227971"/>
              <a:gd name="connsiteX22" fmla="*/ 775639 w 1359147"/>
              <a:gd name="connsiteY22" fmla="*/ 149435 h 227971"/>
              <a:gd name="connsiteX23" fmla="*/ 818335 w 1359147"/>
              <a:gd name="connsiteY23" fmla="*/ 152993 h 227971"/>
              <a:gd name="connsiteX24" fmla="*/ 914400 w 1359147"/>
              <a:gd name="connsiteY24" fmla="*/ 174341 h 227971"/>
              <a:gd name="connsiteX25" fmla="*/ 953538 w 1359147"/>
              <a:gd name="connsiteY25" fmla="*/ 170783 h 227971"/>
              <a:gd name="connsiteX26" fmla="*/ 985560 w 1359147"/>
              <a:gd name="connsiteY26" fmla="*/ 167225 h 227971"/>
              <a:gd name="connsiteX27" fmla="*/ 1124321 w 1359147"/>
              <a:gd name="connsiteY27" fmla="*/ 163667 h 227971"/>
              <a:gd name="connsiteX28" fmla="*/ 1177690 w 1359147"/>
              <a:gd name="connsiteY28" fmla="*/ 167225 h 227971"/>
              <a:gd name="connsiteX29" fmla="*/ 1191922 w 1359147"/>
              <a:gd name="connsiteY29" fmla="*/ 174341 h 227971"/>
              <a:gd name="connsiteX30" fmla="*/ 1209712 w 1359147"/>
              <a:gd name="connsiteY30" fmla="*/ 177899 h 227971"/>
              <a:gd name="connsiteX31" fmla="*/ 1238176 w 1359147"/>
              <a:gd name="connsiteY31" fmla="*/ 185015 h 227971"/>
              <a:gd name="connsiteX32" fmla="*/ 1273756 w 1359147"/>
              <a:gd name="connsiteY32" fmla="*/ 195689 h 227971"/>
              <a:gd name="connsiteX33" fmla="*/ 1284430 w 1359147"/>
              <a:gd name="connsiteY33" fmla="*/ 202805 h 227971"/>
              <a:gd name="connsiteX34" fmla="*/ 1295104 w 1359147"/>
              <a:gd name="connsiteY34" fmla="*/ 206363 h 227971"/>
              <a:gd name="connsiteX35" fmla="*/ 1327125 w 1359147"/>
              <a:gd name="connsiteY35" fmla="*/ 217037 h 227971"/>
              <a:gd name="connsiteX36" fmla="*/ 1348473 w 1359147"/>
              <a:gd name="connsiteY36" fmla="*/ 227711 h 227971"/>
              <a:gd name="connsiteX37" fmla="*/ 1359147 w 1359147"/>
              <a:gd name="connsiteY37" fmla="*/ 227711 h 227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359147" h="227971">
                <a:moveTo>
                  <a:pt x="0" y="24906"/>
                </a:moveTo>
                <a:cubicBezTo>
                  <a:pt x="5930" y="27278"/>
                  <a:pt x="11810" y="29779"/>
                  <a:pt x="17790" y="32022"/>
                </a:cubicBezTo>
                <a:cubicBezTo>
                  <a:pt x="21302" y="33339"/>
                  <a:pt x="24714" y="35580"/>
                  <a:pt x="28464" y="35580"/>
                </a:cubicBezTo>
                <a:cubicBezTo>
                  <a:pt x="55578" y="35580"/>
                  <a:pt x="44666" y="29322"/>
                  <a:pt x="71160" y="24906"/>
                </a:cubicBezTo>
                <a:lnTo>
                  <a:pt x="92508" y="21348"/>
                </a:lnTo>
                <a:cubicBezTo>
                  <a:pt x="102691" y="16256"/>
                  <a:pt x="106942" y="13292"/>
                  <a:pt x="117413" y="10674"/>
                </a:cubicBezTo>
                <a:cubicBezTo>
                  <a:pt x="137080" y="5757"/>
                  <a:pt x="138018" y="7575"/>
                  <a:pt x="160109" y="3558"/>
                </a:cubicBezTo>
                <a:cubicBezTo>
                  <a:pt x="164920" y="2683"/>
                  <a:pt x="169597" y="1186"/>
                  <a:pt x="174341" y="0"/>
                </a:cubicBezTo>
                <a:cubicBezTo>
                  <a:pt x="203554" y="9738"/>
                  <a:pt x="157154" y="-4954"/>
                  <a:pt x="213479" y="7116"/>
                </a:cubicBezTo>
                <a:cubicBezTo>
                  <a:pt x="220813" y="8688"/>
                  <a:pt x="227711" y="11860"/>
                  <a:pt x="234827" y="14232"/>
                </a:cubicBezTo>
                <a:cubicBezTo>
                  <a:pt x="238385" y="15418"/>
                  <a:pt x="241840" y="16976"/>
                  <a:pt x="245501" y="17790"/>
                </a:cubicBezTo>
                <a:cubicBezTo>
                  <a:pt x="256175" y="20162"/>
                  <a:pt x="266914" y="22254"/>
                  <a:pt x="277522" y="24906"/>
                </a:cubicBezTo>
                <a:cubicBezTo>
                  <a:pt x="281160" y="25816"/>
                  <a:pt x="284542" y="27621"/>
                  <a:pt x="288196" y="28464"/>
                </a:cubicBezTo>
                <a:cubicBezTo>
                  <a:pt x="299981" y="31184"/>
                  <a:pt x="323776" y="35580"/>
                  <a:pt x="323776" y="35580"/>
                </a:cubicBezTo>
                <a:cubicBezTo>
                  <a:pt x="327334" y="37952"/>
                  <a:pt x="330737" y="40574"/>
                  <a:pt x="334450" y="42696"/>
                </a:cubicBezTo>
                <a:cubicBezTo>
                  <a:pt x="400096" y="80208"/>
                  <a:pt x="458872" y="47879"/>
                  <a:pt x="551487" y="46254"/>
                </a:cubicBezTo>
                <a:cubicBezTo>
                  <a:pt x="543521" y="59531"/>
                  <a:pt x="525633" y="88313"/>
                  <a:pt x="523023" y="99624"/>
                </a:cubicBezTo>
                <a:cubicBezTo>
                  <a:pt x="522061" y="103791"/>
                  <a:pt x="527401" y="107013"/>
                  <a:pt x="530139" y="110298"/>
                </a:cubicBezTo>
                <a:cubicBezTo>
                  <a:pt x="533360" y="114163"/>
                  <a:pt x="536415" y="118528"/>
                  <a:pt x="540813" y="120971"/>
                </a:cubicBezTo>
                <a:cubicBezTo>
                  <a:pt x="547370" y="124614"/>
                  <a:pt x="555451" y="124733"/>
                  <a:pt x="562160" y="128087"/>
                </a:cubicBezTo>
                <a:cubicBezTo>
                  <a:pt x="571212" y="132613"/>
                  <a:pt x="580054" y="138321"/>
                  <a:pt x="590624" y="138761"/>
                </a:cubicBezTo>
                <a:cubicBezTo>
                  <a:pt x="642776" y="140934"/>
                  <a:pt x="694991" y="141133"/>
                  <a:pt x="747175" y="142319"/>
                </a:cubicBezTo>
                <a:cubicBezTo>
                  <a:pt x="756663" y="144691"/>
                  <a:pt x="765967" y="147984"/>
                  <a:pt x="775639" y="149435"/>
                </a:cubicBezTo>
                <a:cubicBezTo>
                  <a:pt x="789762" y="151553"/>
                  <a:pt x="804557" y="149235"/>
                  <a:pt x="818335" y="152993"/>
                </a:cubicBezTo>
                <a:cubicBezTo>
                  <a:pt x="928977" y="183168"/>
                  <a:pt x="753864" y="164898"/>
                  <a:pt x="914400" y="174341"/>
                </a:cubicBezTo>
                <a:lnTo>
                  <a:pt x="953538" y="170783"/>
                </a:lnTo>
                <a:cubicBezTo>
                  <a:pt x="964224" y="169714"/>
                  <a:pt x="974830" y="167672"/>
                  <a:pt x="985560" y="167225"/>
                </a:cubicBezTo>
                <a:cubicBezTo>
                  <a:pt x="1031789" y="165299"/>
                  <a:pt x="1078067" y="164853"/>
                  <a:pt x="1124321" y="163667"/>
                </a:cubicBezTo>
                <a:cubicBezTo>
                  <a:pt x="1146960" y="156121"/>
                  <a:pt x="1137923" y="157283"/>
                  <a:pt x="1177690" y="167225"/>
                </a:cubicBezTo>
                <a:cubicBezTo>
                  <a:pt x="1182836" y="168511"/>
                  <a:pt x="1186890" y="172664"/>
                  <a:pt x="1191922" y="174341"/>
                </a:cubicBezTo>
                <a:cubicBezTo>
                  <a:pt x="1197659" y="176253"/>
                  <a:pt x="1203819" y="176539"/>
                  <a:pt x="1209712" y="177899"/>
                </a:cubicBezTo>
                <a:cubicBezTo>
                  <a:pt x="1219242" y="180098"/>
                  <a:pt x="1238176" y="185015"/>
                  <a:pt x="1238176" y="185015"/>
                </a:cubicBezTo>
                <a:cubicBezTo>
                  <a:pt x="1262196" y="201028"/>
                  <a:pt x="1232129" y="183201"/>
                  <a:pt x="1273756" y="195689"/>
                </a:cubicBezTo>
                <a:cubicBezTo>
                  <a:pt x="1277852" y="196918"/>
                  <a:pt x="1280605" y="200893"/>
                  <a:pt x="1284430" y="202805"/>
                </a:cubicBezTo>
                <a:cubicBezTo>
                  <a:pt x="1287785" y="204482"/>
                  <a:pt x="1291657" y="204886"/>
                  <a:pt x="1295104" y="206363"/>
                </a:cubicBezTo>
                <a:cubicBezTo>
                  <a:pt x="1320883" y="217411"/>
                  <a:pt x="1297137" y="211039"/>
                  <a:pt x="1327125" y="217037"/>
                </a:cubicBezTo>
                <a:cubicBezTo>
                  <a:pt x="1335321" y="222501"/>
                  <a:pt x="1338653" y="226074"/>
                  <a:pt x="1348473" y="227711"/>
                </a:cubicBezTo>
                <a:cubicBezTo>
                  <a:pt x="1351983" y="228296"/>
                  <a:pt x="1355589" y="227711"/>
                  <a:pt x="1359147" y="227711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12008062" y="1174133"/>
            <a:ext cx="430516" cy="654667"/>
          </a:xfrm>
          <a:custGeom>
            <a:avLst/>
            <a:gdLst>
              <a:gd name="connsiteX0" fmla="*/ 430516 w 430516"/>
              <a:gd name="connsiteY0" fmla="*/ 654667 h 654667"/>
              <a:gd name="connsiteX1" fmla="*/ 419842 w 430516"/>
              <a:gd name="connsiteY1" fmla="*/ 604856 h 654667"/>
              <a:gd name="connsiteX2" fmla="*/ 412726 w 430516"/>
              <a:gd name="connsiteY2" fmla="*/ 590624 h 654667"/>
              <a:gd name="connsiteX3" fmla="*/ 402052 w 430516"/>
              <a:gd name="connsiteY3" fmla="*/ 583508 h 654667"/>
              <a:gd name="connsiteX4" fmla="*/ 387820 w 430516"/>
              <a:gd name="connsiteY4" fmla="*/ 572834 h 654667"/>
              <a:gd name="connsiteX5" fmla="*/ 366472 w 430516"/>
              <a:gd name="connsiteY5" fmla="*/ 555044 h 654667"/>
              <a:gd name="connsiteX6" fmla="*/ 348682 w 430516"/>
              <a:gd name="connsiteY6" fmla="*/ 537254 h 654667"/>
              <a:gd name="connsiteX7" fmla="*/ 338008 w 430516"/>
              <a:gd name="connsiteY7" fmla="*/ 523022 h 654667"/>
              <a:gd name="connsiteX8" fmla="*/ 316660 w 430516"/>
              <a:gd name="connsiteY8" fmla="*/ 515906 h 654667"/>
              <a:gd name="connsiteX9" fmla="*/ 309544 w 430516"/>
              <a:gd name="connsiteY9" fmla="*/ 505232 h 654667"/>
              <a:gd name="connsiteX10" fmla="*/ 291754 w 430516"/>
              <a:gd name="connsiteY10" fmla="*/ 487443 h 654667"/>
              <a:gd name="connsiteX11" fmla="*/ 288196 w 430516"/>
              <a:gd name="connsiteY11" fmla="*/ 476769 h 654667"/>
              <a:gd name="connsiteX12" fmla="*/ 277523 w 430516"/>
              <a:gd name="connsiteY12" fmla="*/ 455421 h 654667"/>
              <a:gd name="connsiteX13" fmla="*/ 270407 w 430516"/>
              <a:gd name="connsiteY13" fmla="*/ 412725 h 654667"/>
              <a:gd name="connsiteX14" fmla="*/ 263291 w 430516"/>
              <a:gd name="connsiteY14" fmla="*/ 391377 h 654667"/>
              <a:gd name="connsiteX15" fmla="*/ 259733 w 430516"/>
              <a:gd name="connsiteY15" fmla="*/ 380703 h 654667"/>
              <a:gd name="connsiteX16" fmla="*/ 263291 w 430516"/>
              <a:gd name="connsiteY16" fmla="*/ 355797 h 654667"/>
              <a:gd name="connsiteX17" fmla="*/ 266849 w 430516"/>
              <a:gd name="connsiteY17" fmla="*/ 327334 h 654667"/>
              <a:gd name="connsiteX18" fmla="*/ 245501 w 430516"/>
              <a:gd name="connsiteY18" fmla="*/ 323776 h 654667"/>
              <a:gd name="connsiteX19" fmla="*/ 231269 w 430516"/>
              <a:gd name="connsiteY19" fmla="*/ 313102 h 654667"/>
              <a:gd name="connsiteX20" fmla="*/ 220595 w 430516"/>
              <a:gd name="connsiteY20" fmla="*/ 309544 h 654667"/>
              <a:gd name="connsiteX21" fmla="*/ 213479 w 430516"/>
              <a:gd name="connsiteY21" fmla="*/ 298870 h 654667"/>
              <a:gd name="connsiteX22" fmla="*/ 202805 w 430516"/>
              <a:gd name="connsiteY22" fmla="*/ 295312 h 654667"/>
              <a:gd name="connsiteX23" fmla="*/ 192131 w 430516"/>
              <a:gd name="connsiteY23" fmla="*/ 288196 h 654667"/>
              <a:gd name="connsiteX24" fmla="*/ 181457 w 430516"/>
              <a:gd name="connsiteY24" fmla="*/ 277522 h 654667"/>
              <a:gd name="connsiteX25" fmla="*/ 167225 w 430516"/>
              <a:gd name="connsiteY25" fmla="*/ 270406 h 654667"/>
              <a:gd name="connsiteX26" fmla="*/ 156551 w 430516"/>
              <a:gd name="connsiteY26" fmla="*/ 259732 h 654667"/>
              <a:gd name="connsiteX27" fmla="*/ 131645 w 430516"/>
              <a:gd name="connsiteY27" fmla="*/ 245500 h 654667"/>
              <a:gd name="connsiteX28" fmla="*/ 110298 w 430516"/>
              <a:gd name="connsiteY28" fmla="*/ 231268 h 654667"/>
              <a:gd name="connsiteX29" fmla="*/ 99624 w 430516"/>
              <a:gd name="connsiteY29" fmla="*/ 220594 h 654667"/>
              <a:gd name="connsiteX30" fmla="*/ 85392 w 430516"/>
              <a:gd name="connsiteY30" fmla="*/ 213478 h 654667"/>
              <a:gd name="connsiteX31" fmla="*/ 74718 w 430516"/>
              <a:gd name="connsiteY31" fmla="*/ 199246 h 654667"/>
              <a:gd name="connsiteX32" fmla="*/ 64044 w 430516"/>
              <a:gd name="connsiteY32" fmla="*/ 188573 h 654667"/>
              <a:gd name="connsiteX33" fmla="*/ 42696 w 430516"/>
              <a:gd name="connsiteY33" fmla="*/ 152993 h 654667"/>
              <a:gd name="connsiteX34" fmla="*/ 21348 w 430516"/>
              <a:gd name="connsiteY34" fmla="*/ 135203 h 654667"/>
              <a:gd name="connsiteX35" fmla="*/ 7116 w 430516"/>
              <a:gd name="connsiteY35" fmla="*/ 113855 h 654667"/>
              <a:gd name="connsiteX36" fmla="*/ 0 w 430516"/>
              <a:gd name="connsiteY36" fmla="*/ 103181 h 654667"/>
              <a:gd name="connsiteX37" fmla="*/ 17790 w 430516"/>
              <a:gd name="connsiteY37" fmla="*/ 74717 h 654667"/>
              <a:gd name="connsiteX38" fmla="*/ 28464 w 430516"/>
              <a:gd name="connsiteY38" fmla="*/ 67601 h 654667"/>
              <a:gd name="connsiteX39" fmla="*/ 39138 w 430516"/>
              <a:gd name="connsiteY39" fmla="*/ 53369 h 654667"/>
              <a:gd name="connsiteX40" fmla="*/ 49812 w 430516"/>
              <a:gd name="connsiteY40" fmla="*/ 42695 h 654667"/>
              <a:gd name="connsiteX41" fmla="*/ 24906 w 430516"/>
              <a:gd name="connsiteY41" fmla="*/ 10674 h 654667"/>
              <a:gd name="connsiteX42" fmla="*/ 14232 w 430516"/>
              <a:gd name="connsiteY42" fmla="*/ 0 h 654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430516" h="654667">
                <a:moveTo>
                  <a:pt x="430516" y="654667"/>
                </a:moveTo>
                <a:cubicBezTo>
                  <a:pt x="428182" y="635995"/>
                  <a:pt x="428292" y="621755"/>
                  <a:pt x="419842" y="604856"/>
                </a:cubicBezTo>
                <a:cubicBezTo>
                  <a:pt x="417470" y="600112"/>
                  <a:pt x="416122" y="594699"/>
                  <a:pt x="412726" y="590624"/>
                </a:cubicBezTo>
                <a:cubicBezTo>
                  <a:pt x="409988" y="587339"/>
                  <a:pt x="405532" y="585993"/>
                  <a:pt x="402052" y="583508"/>
                </a:cubicBezTo>
                <a:cubicBezTo>
                  <a:pt x="397227" y="580061"/>
                  <a:pt x="392322" y="576693"/>
                  <a:pt x="387820" y="572834"/>
                </a:cubicBezTo>
                <a:cubicBezTo>
                  <a:pt x="363849" y="552287"/>
                  <a:pt x="390063" y="570772"/>
                  <a:pt x="366472" y="555044"/>
                </a:cubicBezTo>
                <a:cubicBezTo>
                  <a:pt x="347496" y="526580"/>
                  <a:pt x="372402" y="560974"/>
                  <a:pt x="348682" y="537254"/>
                </a:cubicBezTo>
                <a:cubicBezTo>
                  <a:pt x="344489" y="533061"/>
                  <a:pt x="342942" y="526311"/>
                  <a:pt x="338008" y="523022"/>
                </a:cubicBezTo>
                <a:cubicBezTo>
                  <a:pt x="331767" y="518861"/>
                  <a:pt x="316660" y="515906"/>
                  <a:pt x="316660" y="515906"/>
                </a:cubicBezTo>
                <a:cubicBezTo>
                  <a:pt x="314288" y="512348"/>
                  <a:pt x="312568" y="508256"/>
                  <a:pt x="309544" y="505232"/>
                </a:cubicBezTo>
                <a:cubicBezTo>
                  <a:pt x="285822" y="481510"/>
                  <a:pt x="310732" y="515907"/>
                  <a:pt x="291754" y="487443"/>
                </a:cubicBezTo>
                <a:cubicBezTo>
                  <a:pt x="290568" y="483885"/>
                  <a:pt x="289873" y="480124"/>
                  <a:pt x="288196" y="476769"/>
                </a:cubicBezTo>
                <a:cubicBezTo>
                  <a:pt x="281197" y="462772"/>
                  <a:pt x="280504" y="470330"/>
                  <a:pt x="277523" y="455421"/>
                </a:cubicBezTo>
                <a:cubicBezTo>
                  <a:pt x="274694" y="441273"/>
                  <a:pt x="274970" y="426413"/>
                  <a:pt x="270407" y="412725"/>
                </a:cubicBezTo>
                <a:lnTo>
                  <a:pt x="263291" y="391377"/>
                </a:lnTo>
                <a:lnTo>
                  <a:pt x="259733" y="380703"/>
                </a:lnTo>
                <a:cubicBezTo>
                  <a:pt x="260919" y="372401"/>
                  <a:pt x="260881" y="363830"/>
                  <a:pt x="263291" y="355797"/>
                </a:cubicBezTo>
                <a:cubicBezTo>
                  <a:pt x="266107" y="346411"/>
                  <a:pt x="282070" y="340380"/>
                  <a:pt x="266849" y="327334"/>
                </a:cubicBezTo>
                <a:cubicBezTo>
                  <a:pt x="261371" y="322639"/>
                  <a:pt x="252617" y="324962"/>
                  <a:pt x="245501" y="323776"/>
                </a:cubicBezTo>
                <a:cubicBezTo>
                  <a:pt x="240757" y="320218"/>
                  <a:pt x="236418" y="316044"/>
                  <a:pt x="231269" y="313102"/>
                </a:cubicBezTo>
                <a:cubicBezTo>
                  <a:pt x="228013" y="311241"/>
                  <a:pt x="223524" y="311887"/>
                  <a:pt x="220595" y="309544"/>
                </a:cubicBezTo>
                <a:cubicBezTo>
                  <a:pt x="217256" y="306873"/>
                  <a:pt x="216818" y="301541"/>
                  <a:pt x="213479" y="298870"/>
                </a:cubicBezTo>
                <a:cubicBezTo>
                  <a:pt x="210550" y="296527"/>
                  <a:pt x="206160" y="296989"/>
                  <a:pt x="202805" y="295312"/>
                </a:cubicBezTo>
                <a:cubicBezTo>
                  <a:pt x="198980" y="293400"/>
                  <a:pt x="195416" y="290934"/>
                  <a:pt x="192131" y="288196"/>
                </a:cubicBezTo>
                <a:cubicBezTo>
                  <a:pt x="188265" y="284975"/>
                  <a:pt x="185552" y="280447"/>
                  <a:pt x="181457" y="277522"/>
                </a:cubicBezTo>
                <a:cubicBezTo>
                  <a:pt x="177141" y="274439"/>
                  <a:pt x="171541" y="273489"/>
                  <a:pt x="167225" y="270406"/>
                </a:cubicBezTo>
                <a:cubicBezTo>
                  <a:pt x="163130" y="267481"/>
                  <a:pt x="160417" y="262953"/>
                  <a:pt x="156551" y="259732"/>
                </a:cubicBezTo>
                <a:cubicBezTo>
                  <a:pt x="149007" y="253446"/>
                  <a:pt x="140345" y="249850"/>
                  <a:pt x="131645" y="245500"/>
                </a:cubicBezTo>
                <a:cubicBezTo>
                  <a:pt x="97602" y="211454"/>
                  <a:pt x="141188" y="251862"/>
                  <a:pt x="110298" y="231268"/>
                </a:cubicBezTo>
                <a:cubicBezTo>
                  <a:pt x="106111" y="228477"/>
                  <a:pt x="103719" y="223519"/>
                  <a:pt x="99624" y="220594"/>
                </a:cubicBezTo>
                <a:cubicBezTo>
                  <a:pt x="95308" y="217511"/>
                  <a:pt x="90136" y="215850"/>
                  <a:pt x="85392" y="213478"/>
                </a:cubicBezTo>
                <a:cubicBezTo>
                  <a:pt x="81834" y="208734"/>
                  <a:pt x="78577" y="203748"/>
                  <a:pt x="74718" y="199246"/>
                </a:cubicBezTo>
                <a:cubicBezTo>
                  <a:pt x="71443" y="195426"/>
                  <a:pt x="67265" y="192438"/>
                  <a:pt x="64044" y="188573"/>
                </a:cubicBezTo>
                <a:cubicBezTo>
                  <a:pt x="55027" y="177753"/>
                  <a:pt x="51713" y="163814"/>
                  <a:pt x="42696" y="152993"/>
                </a:cubicBezTo>
                <a:cubicBezTo>
                  <a:pt x="34135" y="142720"/>
                  <a:pt x="31843" y="142200"/>
                  <a:pt x="21348" y="135203"/>
                </a:cubicBezTo>
                <a:lnTo>
                  <a:pt x="7116" y="113855"/>
                </a:lnTo>
                <a:lnTo>
                  <a:pt x="0" y="103181"/>
                </a:lnTo>
                <a:cubicBezTo>
                  <a:pt x="5930" y="93693"/>
                  <a:pt x="10800" y="83454"/>
                  <a:pt x="17790" y="74717"/>
                </a:cubicBezTo>
                <a:cubicBezTo>
                  <a:pt x="20461" y="71378"/>
                  <a:pt x="25440" y="70625"/>
                  <a:pt x="28464" y="67601"/>
                </a:cubicBezTo>
                <a:cubicBezTo>
                  <a:pt x="32657" y="63408"/>
                  <a:pt x="35279" y="57871"/>
                  <a:pt x="39138" y="53369"/>
                </a:cubicBezTo>
                <a:cubicBezTo>
                  <a:pt x="42413" y="49549"/>
                  <a:pt x="46254" y="46253"/>
                  <a:pt x="49812" y="42695"/>
                </a:cubicBezTo>
                <a:cubicBezTo>
                  <a:pt x="43022" y="8748"/>
                  <a:pt x="53484" y="39252"/>
                  <a:pt x="24906" y="10674"/>
                </a:cubicBezTo>
                <a:lnTo>
                  <a:pt x="14232" y="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1" name="Triangle 13"/>
          <p:cNvSpPr/>
          <p:nvPr/>
        </p:nvSpPr>
        <p:spPr>
          <a:xfrm>
            <a:off x="10673080" y="2641824"/>
            <a:ext cx="1206496" cy="728995"/>
          </a:xfrm>
          <a:prstGeom prst="triangle">
            <a:avLst>
              <a:gd name="adj" fmla="val 83273"/>
            </a:avLst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850191" y="3105376"/>
            <a:ext cx="335348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Gill Sans MT" panose="020B0502020104020203" pitchFamily="34" charset="0"/>
                <a:ea typeface="Bariol" charset="0"/>
                <a:cs typeface="Bariol" charset="0"/>
              </a:rPr>
              <a:t>c</a:t>
            </a:r>
            <a:r>
              <a:rPr lang="en-US" sz="14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°</a:t>
            </a:r>
            <a:endParaRPr lang="en-US" sz="14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1415849" y="2753150"/>
            <a:ext cx="3465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Gill Sans MT" panose="020B0502020104020203" pitchFamily="34" charset="0"/>
                <a:ea typeface="Bariol" charset="0"/>
                <a:cs typeface="Bariol" charset="0"/>
              </a:rPr>
              <a:t>b</a:t>
            </a:r>
            <a:r>
              <a:rPr lang="en-US" sz="14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°</a:t>
            </a:r>
            <a:endParaRPr lang="en-US" sz="14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551529" y="3105376"/>
            <a:ext cx="3401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a°</a:t>
            </a:r>
            <a:endParaRPr lang="en-US" sz="14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25" name="Arc 24"/>
          <p:cNvSpPr/>
          <p:nvPr/>
        </p:nvSpPr>
        <p:spPr>
          <a:xfrm rot="3604401" flipH="1">
            <a:off x="10386588" y="2958025"/>
            <a:ext cx="914400" cy="914400"/>
          </a:xfrm>
          <a:prstGeom prst="arc">
            <a:avLst>
              <a:gd name="adj1" fmla="val 14803873"/>
              <a:gd name="adj2" fmla="val 17538175"/>
            </a:avLst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6" name="Arc 25"/>
          <p:cNvSpPr/>
          <p:nvPr/>
        </p:nvSpPr>
        <p:spPr>
          <a:xfrm rot="11495658" flipH="1">
            <a:off x="11158934" y="2164257"/>
            <a:ext cx="914400" cy="914400"/>
          </a:xfrm>
          <a:prstGeom prst="arc">
            <a:avLst>
              <a:gd name="adj1" fmla="val 14101869"/>
              <a:gd name="adj2" fmla="val 18155971"/>
            </a:avLst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7" name="Arc 26"/>
          <p:cNvSpPr/>
          <p:nvPr/>
        </p:nvSpPr>
        <p:spPr>
          <a:xfrm rot="19084130" flipH="1">
            <a:off x="11456129" y="3090579"/>
            <a:ext cx="914400" cy="914400"/>
          </a:xfrm>
          <a:prstGeom prst="arc">
            <a:avLst>
              <a:gd name="adj1" fmla="val 14582325"/>
              <a:gd name="adj2" fmla="val 17779555"/>
            </a:avLst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522223" y="1498674"/>
            <a:ext cx="3690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b°</a:t>
            </a:r>
            <a:endParaRPr lang="en-US" sz="16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29" name="Arc 28"/>
          <p:cNvSpPr/>
          <p:nvPr/>
        </p:nvSpPr>
        <p:spPr>
          <a:xfrm rot="7332457" flipV="1">
            <a:off x="10795301" y="1469466"/>
            <a:ext cx="614588" cy="426503"/>
          </a:xfrm>
          <a:prstGeom prst="arc">
            <a:avLst>
              <a:gd name="adj1" fmla="val 13016687"/>
              <a:gd name="adj2" fmla="val 1998538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30" name="Triangle 50"/>
          <p:cNvSpPr/>
          <p:nvPr/>
        </p:nvSpPr>
        <p:spPr>
          <a:xfrm>
            <a:off x="10714623" y="3990476"/>
            <a:ext cx="1206496" cy="1043984"/>
          </a:xfrm>
          <a:prstGeom prst="triangle">
            <a:avLst>
              <a:gd name="adj" fmla="val 49076"/>
            </a:avLst>
          </a:prstGeom>
          <a:solidFill>
            <a:schemeClr val="bg1">
              <a:alpha val="36471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10961673" y="4448540"/>
            <a:ext cx="106482" cy="98474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11558061" y="4443675"/>
            <a:ext cx="106482" cy="98474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1168705" y="4147329"/>
            <a:ext cx="343364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556613" y="4755388"/>
            <a:ext cx="333746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g°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765581" y="4756935"/>
            <a:ext cx="306494" cy="30777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f°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6" name="Arc 35"/>
          <p:cNvSpPr/>
          <p:nvPr/>
        </p:nvSpPr>
        <p:spPr>
          <a:xfrm rot="3223423" flipH="1">
            <a:off x="10177912" y="4667257"/>
            <a:ext cx="914400" cy="914400"/>
          </a:xfrm>
          <a:prstGeom prst="arc">
            <a:avLst>
              <a:gd name="adj1" fmla="val 14803873"/>
              <a:gd name="adj2" fmla="val 17538175"/>
            </a:avLst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37" name="Arc 36"/>
          <p:cNvSpPr/>
          <p:nvPr/>
        </p:nvSpPr>
        <p:spPr>
          <a:xfrm rot="18376577">
            <a:off x="11550861" y="4689812"/>
            <a:ext cx="914400" cy="914400"/>
          </a:xfrm>
          <a:prstGeom prst="arc">
            <a:avLst>
              <a:gd name="adj1" fmla="val 14803873"/>
              <a:gd name="adj2" fmla="val 17538175"/>
            </a:avLst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24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out the size of each of the angles in the triangle.</a:t>
            </a:r>
          </a:p>
        </p:txBody>
      </p:sp>
      <p:pic>
        <p:nvPicPr>
          <p:cNvPr id="4" name="Picture 3" descr="D:\WRM\images\girl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214" y="1534835"/>
            <a:ext cx="1686376" cy="238409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ounded Rectangular Callout 5"/>
          <p:cNvSpPr/>
          <p:nvPr/>
        </p:nvSpPr>
        <p:spPr>
          <a:xfrm>
            <a:off x="3312035" y="1723869"/>
            <a:ext cx="5292319" cy="2790184"/>
          </a:xfrm>
          <a:prstGeom prst="wedgeRoundRectCallout">
            <a:avLst>
              <a:gd name="adj1" fmla="val -60440"/>
              <a:gd name="adj2" fmla="val 1060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My triangle is a scalene triangle. 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One angle is obtuse. 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One of the angles measures 56°</a:t>
            </a: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The obtuse angle is three times the smallest angle.</a:t>
            </a:r>
            <a:endParaRPr lang="en-GB" sz="2000" dirty="0">
              <a:effectLst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43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triangle can never have 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 acute angles.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782517" y="2078731"/>
            <a:ext cx="4232879" cy="1234095"/>
          </a:xfrm>
          <a:prstGeom prst="roundRect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61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have an isosceles triangle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angle measures 42 degrees.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other angles measure?</a:t>
            </a:r>
          </a:p>
        </p:txBody>
      </p:sp>
    </p:spTree>
    <p:extLst>
      <p:ext uri="{BB962C8B-B14F-4D97-AF65-F5344CB8AC3E}">
        <p14:creationId xmlns:p14="http://schemas.microsoft.com/office/powerpoint/2010/main" val="239701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r"/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Mo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type of triangle is each person describing?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 descr="D:\WRM\images\girl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513" y="3960691"/>
            <a:ext cx="1183529" cy="167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E:\WRM\images\face_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240" y="2863582"/>
            <a:ext cx="1331316" cy="97168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E:\WRM\images\girl_5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18" b="22153"/>
          <a:stretch/>
        </p:blipFill>
        <p:spPr bwMode="auto">
          <a:xfrm flipH="1">
            <a:off x="1112300" y="1427460"/>
            <a:ext cx="1217790" cy="9213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ounded Rectangular Callout 7"/>
          <p:cNvSpPr/>
          <p:nvPr/>
        </p:nvSpPr>
        <p:spPr>
          <a:xfrm>
            <a:off x="3579723" y="1150473"/>
            <a:ext cx="4349251" cy="1112271"/>
          </a:xfrm>
          <a:prstGeom prst="wedgeRoundRectCallout">
            <a:avLst>
              <a:gd name="adj1" fmla="val -74527"/>
              <a:gd name="adj2" fmla="val 36663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My angles are 70°, </a:t>
            </a: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70</a:t>
            </a:r>
            <a:r>
              <a:rPr lang="en-GB" sz="2800" dirty="0" smtClean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° and 40</a:t>
            </a: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°</a:t>
            </a:r>
            <a:endParaRPr lang="en-GB" sz="2800" dirty="0">
              <a:solidFill>
                <a:prstClr val="white"/>
              </a:solidFill>
              <a:ea typeface="Calibri" charset="0"/>
              <a:cs typeface="Times New Roman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 flipH="1">
            <a:off x="2474020" y="2593436"/>
            <a:ext cx="4058055" cy="1235187"/>
          </a:xfrm>
          <a:prstGeom prst="wedgeRoundRectCallout">
            <a:avLst>
              <a:gd name="adj1" fmla="val -81604"/>
              <a:gd name="adj2" fmla="val 24890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My angles are 45°, 45° and 90</a:t>
            </a: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°</a:t>
            </a:r>
            <a:endParaRPr lang="en-GB" sz="2800" dirty="0">
              <a:solidFill>
                <a:prstClr val="white"/>
              </a:solidFill>
              <a:ea typeface="Calibri" charset="0"/>
              <a:cs typeface="Times New Roman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3026628" y="4053377"/>
            <a:ext cx="4349251" cy="1112271"/>
          </a:xfrm>
          <a:prstGeom prst="wedgeRoundRectCallout">
            <a:avLst>
              <a:gd name="adj1" fmla="val -65907"/>
              <a:gd name="adj2" fmla="val 2704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My angles are 60°, 60° and 60</a:t>
            </a: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°</a:t>
            </a:r>
            <a:endParaRPr lang="en-GB" sz="2800" dirty="0">
              <a:solidFill>
                <a:prstClr val="white"/>
              </a:solidFill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44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sentences can you write to express the relationships between the angles in the triangles?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One has been done for you.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/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40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°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d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180°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rc 3"/>
          <p:cNvSpPr/>
          <p:nvPr/>
        </p:nvSpPr>
        <p:spPr>
          <a:xfrm rot="7280514" flipH="1" flipV="1">
            <a:off x="5633293" y="4921133"/>
            <a:ext cx="831142" cy="791711"/>
          </a:xfrm>
          <a:prstGeom prst="arc">
            <a:avLst>
              <a:gd name="adj1" fmla="val 13981134"/>
              <a:gd name="adj2" fmla="val 18460238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61289" y="49932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Gill Sans MT" panose="020B0502020104020203" pitchFamily="34" charset="0"/>
              </a:rPr>
              <a:t>d</a:t>
            </a:r>
          </a:p>
        </p:txBody>
      </p:sp>
      <p:sp>
        <p:nvSpPr>
          <p:cNvPr id="7" name="Rectangle 6"/>
          <p:cNvSpPr/>
          <p:nvPr/>
        </p:nvSpPr>
        <p:spPr>
          <a:xfrm>
            <a:off x="4950792" y="5038524"/>
            <a:ext cx="326146" cy="32614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22228" y="5038524"/>
            <a:ext cx="326146" cy="32614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9" name="Arc 8"/>
          <p:cNvSpPr/>
          <p:nvPr/>
        </p:nvSpPr>
        <p:spPr>
          <a:xfrm rot="937264" flipH="1" flipV="1">
            <a:off x="4658890" y="2489663"/>
            <a:ext cx="594774" cy="710238"/>
          </a:xfrm>
          <a:prstGeom prst="arc">
            <a:avLst>
              <a:gd name="adj1" fmla="val 13273405"/>
              <a:gd name="adj2" fmla="val 17285151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10" name="Isosceles Triangle 9"/>
          <p:cNvSpPr/>
          <p:nvPr/>
        </p:nvSpPr>
        <p:spPr>
          <a:xfrm>
            <a:off x="3844962" y="2704193"/>
            <a:ext cx="2206824" cy="2660476"/>
          </a:xfrm>
          <a:prstGeom prst="triangl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cxnSp>
        <p:nvCxnSpPr>
          <p:cNvPr id="11" name="Straight Connector 10"/>
          <p:cNvCxnSpPr>
            <a:stCxn id="10" idx="0"/>
            <a:endCxn id="10" idx="3"/>
          </p:cNvCxnSpPr>
          <p:nvPr/>
        </p:nvCxnSpPr>
        <p:spPr>
          <a:xfrm>
            <a:off x="4948374" y="2704193"/>
            <a:ext cx="0" cy="2660476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709870" y="287402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40°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30370" y="4993248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a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24353" y="500577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58173" y="4993248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Gill Sans MT" panose="020B0502020104020203" pitchFamily="34" charset="0"/>
              </a:rPr>
              <a:t>c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4268140" y="4030081"/>
            <a:ext cx="166156" cy="190376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428940" y="4029449"/>
            <a:ext cx="217536" cy="191008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428213" y="5247754"/>
            <a:ext cx="58363" cy="227861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486576" y="5247754"/>
            <a:ext cx="58363" cy="227861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4422657" y="5247754"/>
            <a:ext cx="53483" cy="227861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4366251" y="5247754"/>
            <a:ext cx="53483" cy="227861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c 21"/>
          <p:cNvSpPr/>
          <p:nvPr/>
        </p:nvSpPr>
        <p:spPr>
          <a:xfrm rot="14250573" flipH="1" flipV="1">
            <a:off x="3468862" y="4923464"/>
            <a:ext cx="831142" cy="791711"/>
          </a:xfrm>
          <a:prstGeom prst="arc">
            <a:avLst>
              <a:gd name="adj1" fmla="val 13981134"/>
              <a:gd name="adj2" fmla="val 18460238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3" name="Pie 22"/>
          <p:cNvSpPr/>
          <p:nvPr/>
        </p:nvSpPr>
        <p:spPr>
          <a:xfrm rot="7202010">
            <a:off x="10478300" y="1247813"/>
            <a:ext cx="588914" cy="588914"/>
          </a:xfrm>
          <a:prstGeom prst="pie">
            <a:avLst>
              <a:gd name="adj1" fmla="val 0"/>
              <a:gd name="adj2" fmla="val 17992465"/>
            </a:avLst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24" name="Triangle 50"/>
          <p:cNvSpPr/>
          <p:nvPr/>
        </p:nvSpPr>
        <p:spPr>
          <a:xfrm>
            <a:off x="10177092" y="1540087"/>
            <a:ext cx="1206496" cy="1043984"/>
          </a:xfrm>
          <a:prstGeom prst="triangle">
            <a:avLst>
              <a:gd name="adj" fmla="val 49076"/>
            </a:avLst>
          </a:prstGeom>
          <a:solidFill>
            <a:schemeClr val="bg1">
              <a:alpha val="36471"/>
            </a:schemeClr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10424142" y="1998151"/>
            <a:ext cx="106482" cy="98474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11020530" y="1993286"/>
            <a:ext cx="106482" cy="98474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0536783" y="1261422"/>
            <a:ext cx="5261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316°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248933" y="2304252"/>
            <a:ext cx="3465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29" name="Triangle 68"/>
          <p:cNvSpPr/>
          <p:nvPr/>
        </p:nvSpPr>
        <p:spPr>
          <a:xfrm>
            <a:off x="10205932" y="4763399"/>
            <a:ext cx="1574156" cy="648171"/>
          </a:xfrm>
          <a:prstGeom prst="triangle">
            <a:avLst>
              <a:gd name="adj" fmla="val 36100"/>
            </a:avLst>
          </a:prstGeom>
          <a:solidFill>
            <a:schemeClr val="bg1">
              <a:alpha val="36471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11780088" y="5411570"/>
            <a:ext cx="561019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1616983" y="5103793"/>
            <a:ext cx="5261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152°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303635" y="5148354"/>
            <a:ext cx="436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3</a:t>
            </a:r>
            <a:r>
              <a:rPr lang="en-US" sz="14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9</a:t>
            </a:r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638091" y="4786827"/>
            <a:ext cx="3337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g°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4" name="Arc 33"/>
          <p:cNvSpPr/>
          <p:nvPr/>
        </p:nvSpPr>
        <p:spPr>
          <a:xfrm rot="10134716">
            <a:off x="10358329" y="4164432"/>
            <a:ext cx="914400" cy="914400"/>
          </a:xfrm>
          <a:prstGeom prst="arc">
            <a:avLst>
              <a:gd name="adj1" fmla="val 14524668"/>
              <a:gd name="adj2" fmla="val 18956412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35" name="Triangle 95"/>
          <p:cNvSpPr/>
          <p:nvPr/>
        </p:nvSpPr>
        <p:spPr>
          <a:xfrm>
            <a:off x="10246295" y="3452538"/>
            <a:ext cx="1574156" cy="648171"/>
          </a:xfrm>
          <a:prstGeom prst="triangle">
            <a:avLst>
              <a:gd name="adj" fmla="val 36100"/>
            </a:avLst>
          </a:prstGeom>
          <a:solidFill>
            <a:schemeClr val="bg1">
              <a:alpha val="29804"/>
            </a:scheme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36" name="Straight Connector 35"/>
          <p:cNvCxnSpPr>
            <a:stCxn id="35" idx="0"/>
          </p:cNvCxnSpPr>
          <p:nvPr/>
        </p:nvCxnSpPr>
        <p:spPr>
          <a:xfrm flipV="1">
            <a:off x="10814565" y="3034294"/>
            <a:ext cx="351555" cy="41824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0585588" y="3100200"/>
            <a:ext cx="436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9</a:t>
            </a:r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2°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0343998" y="3837493"/>
            <a:ext cx="436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3</a:t>
            </a:r>
            <a:r>
              <a:rPr lang="en-US" sz="14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9</a:t>
            </a:r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1310635" y="3850559"/>
            <a:ext cx="3465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x°</a:t>
            </a: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0" name="Arc 39"/>
          <p:cNvSpPr/>
          <p:nvPr/>
        </p:nvSpPr>
        <p:spPr>
          <a:xfrm rot="20688642">
            <a:off x="11283154" y="3734167"/>
            <a:ext cx="914400" cy="914400"/>
          </a:xfrm>
          <a:prstGeom prst="arc">
            <a:avLst>
              <a:gd name="adj1" fmla="val 12509787"/>
              <a:gd name="adj2" fmla="val 1468656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cxnSp>
        <p:nvCxnSpPr>
          <p:cNvPr id="41" name="Straight Connector 40"/>
          <p:cNvCxnSpPr>
            <a:stCxn id="35" idx="0"/>
          </p:cNvCxnSpPr>
          <p:nvPr/>
        </p:nvCxnSpPr>
        <p:spPr>
          <a:xfrm flipH="1" flipV="1">
            <a:off x="10386349" y="3145716"/>
            <a:ext cx="428216" cy="30682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Arc 41"/>
          <p:cNvSpPr/>
          <p:nvPr/>
        </p:nvSpPr>
        <p:spPr>
          <a:xfrm rot="2495423">
            <a:off x="9875912" y="3638739"/>
            <a:ext cx="914400" cy="914400"/>
          </a:xfrm>
          <a:prstGeom prst="arc">
            <a:avLst>
              <a:gd name="adj1" fmla="val 15606347"/>
              <a:gd name="adj2" fmla="val 1895641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43" name="Arc 42"/>
          <p:cNvSpPr/>
          <p:nvPr/>
        </p:nvSpPr>
        <p:spPr>
          <a:xfrm rot="20567550">
            <a:off x="10378468" y="3119755"/>
            <a:ext cx="914400" cy="914400"/>
          </a:xfrm>
          <a:prstGeom prst="arc">
            <a:avLst>
              <a:gd name="adj1" fmla="val 14524668"/>
              <a:gd name="adj2" fmla="val 1895641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77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Calculate the size of the reflex angle b</a:t>
            </a:r>
          </a:p>
        </p:txBody>
      </p:sp>
      <p:sp>
        <p:nvSpPr>
          <p:cNvPr id="4" name="Arc 3"/>
          <p:cNvSpPr/>
          <p:nvPr/>
        </p:nvSpPr>
        <p:spPr>
          <a:xfrm rot="3006253" flipH="1">
            <a:off x="5411596" y="4037323"/>
            <a:ext cx="844221" cy="872583"/>
          </a:xfrm>
          <a:prstGeom prst="arc">
            <a:avLst>
              <a:gd name="adj1" fmla="val 13450351"/>
              <a:gd name="adj2" fmla="val 170389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6" name="Arc 5"/>
          <p:cNvSpPr/>
          <p:nvPr/>
        </p:nvSpPr>
        <p:spPr>
          <a:xfrm rot="3006253" flipH="1">
            <a:off x="3402627" y="3962147"/>
            <a:ext cx="844221" cy="872583"/>
          </a:xfrm>
          <a:prstGeom prst="arc">
            <a:avLst>
              <a:gd name="adj1" fmla="val 13450351"/>
              <a:gd name="adj2" fmla="val 19079869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7" name="Pie 1"/>
          <p:cNvSpPr/>
          <p:nvPr/>
        </p:nvSpPr>
        <p:spPr>
          <a:xfrm rot="7324368">
            <a:off x="3537236" y="1954569"/>
            <a:ext cx="885002" cy="885002"/>
          </a:xfrm>
          <a:custGeom>
            <a:avLst/>
            <a:gdLst>
              <a:gd name="connsiteX0" fmla="*/ 447100 w 447100"/>
              <a:gd name="connsiteY0" fmla="*/ 223550 h 447100"/>
              <a:gd name="connsiteX1" fmla="*/ 308912 w 447100"/>
              <a:gd name="connsiteY1" fmla="*/ 430161 h 447100"/>
              <a:gd name="connsiteX2" fmla="*/ 65190 w 447100"/>
              <a:gd name="connsiteY2" fmla="*/ 381337 h 447100"/>
              <a:gd name="connsiteX3" fmla="*/ 17250 w 447100"/>
              <a:gd name="connsiteY3" fmla="*/ 137440 h 447100"/>
              <a:gd name="connsiteX4" fmla="*/ 224361 w 447100"/>
              <a:gd name="connsiteY4" fmla="*/ 2 h 447100"/>
              <a:gd name="connsiteX5" fmla="*/ 223550 w 447100"/>
              <a:gd name="connsiteY5" fmla="*/ 223550 h 447100"/>
              <a:gd name="connsiteX6" fmla="*/ 447100 w 447100"/>
              <a:gd name="connsiteY6" fmla="*/ 223550 h 447100"/>
              <a:gd name="connsiteX0" fmla="*/ 447106 w 447106"/>
              <a:gd name="connsiteY0" fmla="*/ 223550 h 447106"/>
              <a:gd name="connsiteX1" fmla="*/ 308918 w 447106"/>
              <a:gd name="connsiteY1" fmla="*/ 430161 h 447106"/>
              <a:gd name="connsiteX2" fmla="*/ 65196 w 447106"/>
              <a:gd name="connsiteY2" fmla="*/ 381337 h 447106"/>
              <a:gd name="connsiteX3" fmla="*/ 17256 w 447106"/>
              <a:gd name="connsiteY3" fmla="*/ 137440 h 447106"/>
              <a:gd name="connsiteX4" fmla="*/ 224367 w 447106"/>
              <a:gd name="connsiteY4" fmla="*/ 2 h 447106"/>
              <a:gd name="connsiteX5" fmla="*/ 234374 w 447106"/>
              <a:gd name="connsiteY5" fmla="*/ 210423 h 447106"/>
              <a:gd name="connsiteX6" fmla="*/ 447106 w 447106"/>
              <a:gd name="connsiteY6" fmla="*/ 223550 h 447106"/>
              <a:gd name="connsiteX0" fmla="*/ 447106 w 447106"/>
              <a:gd name="connsiteY0" fmla="*/ 223550 h 447106"/>
              <a:gd name="connsiteX1" fmla="*/ 308918 w 447106"/>
              <a:gd name="connsiteY1" fmla="*/ 430161 h 447106"/>
              <a:gd name="connsiteX2" fmla="*/ 65196 w 447106"/>
              <a:gd name="connsiteY2" fmla="*/ 381337 h 447106"/>
              <a:gd name="connsiteX3" fmla="*/ 17256 w 447106"/>
              <a:gd name="connsiteY3" fmla="*/ 137440 h 447106"/>
              <a:gd name="connsiteX4" fmla="*/ 224367 w 447106"/>
              <a:gd name="connsiteY4" fmla="*/ 2 h 447106"/>
              <a:gd name="connsiteX5" fmla="*/ 232673 w 447106"/>
              <a:gd name="connsiteY5" fmla="*/ 217837 h 447106"/>
              <a:gd name="connsiteX6" fmla="*/ 447106 w 447106"/>
              <a:gd name="connsiteY6" fmla="*/ 223550 h 447106"/>
              <a:gd name="connsiteX0" fmla="*/ 447106 w 447106"/>
              <a:gd name="connsiteY0" fmla="*/ 223550 h 447106"/>
              <a:gd name="connsiteX1" fmla="*/ 308918 w 447106"/>
              <a:gd name="connsiteY1" fmla="*/ 430161 h 447106"/>
              <a:gd name="connsiteX2" fmla="*/ 65196 w 447106"/>
              <a:gd name="connsiteY2" fmla="*/ 381337 h 447106"/>
              <a:gd name="connsiteX3" fmla="*/ 17256 w 447106"/>
              <a:gd name="connsiteY3" fmla="*/ 137440 h 447106"/>
              <a:gd name="connsiteX4" fmla="*/ 224367 w 447106"/>
              <a:gd name="connsiteY4" fmla="*/ 2 h 447106"/>
              <a:gd name="connsiteX5" fmla="*/ 211584 w 447106"/>
              <a:gd name="connsiteY5" fmla="*/ 224704 h 447106"/>
              <a:gd name="connsiteX6" fmla="*/ 447106 w 447106"/>
              <a:gd name="connsiteY6" fmla="*/ 223550 h 447106"/>
              <a:gd name="connsiteX0" fmla="*/ 447106 w 447106"/>
              <a:gd name="connsiteY0" fmla="*/ 223550 h 447106"/>
              <a:gd name="connsiteX1" fmla="*/ 308918 w 447106"/>
              <a:gd name="connsiteY1" fmla="*/ 430161 h 447106"/>
              <a:gd name="connsiteX2" fmla="*/ 65196 w 447106"/>
              <a:gd name="connsiteY2" fmla="*/ 381337 h 447106"/>
              <a:gd name="connsiteX3" fmla="*/ 17256 w 447106"/>
              <a:gd name="connsiteY3" fmla="*/ 137440 h 447106"/>
              <a:gd name="connsiteX4" fmla="*/ 224367 w 447106"/>
              <a:gd name="connsiteY4" fmla="*/ 2 h 447106"/>
              <a:gd name="connsiteX5" fmla="*/ 220700 w 447106"/>
              <a:gd name="connsiteY5" fmla="*/ 218992 h 447106"/>
              <a:gd name="connsiteX6" fmla="*/ 447106 w 447106"/>
              <a:gd name="connsiteY6" fmla="*/ 223550 h 447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106" h="447106">
                <a:moveTo>
                  <a:pt x="447106" y="223550"/>
                </a:moveTo>
                <a:cubicBezTo>
                  <a:pt x="447106" y="314041"/>
                  <a:pt x="392552" y="395607"/>
                  <a:pt x="308918" y="430161"/>
                </a:cubicBezTo>
                <a:cubicBezTo>
                  <a:pt x="225284" y="464715"/>
                  <a:pt x="129067" y="445440"/>
                  <a:pt x="65196" y="381337"/>
                </a:cubicBezTo>
                <a:cubicBezTo>
                  <a:pt x="1325" y="317234"/>
                  <a:pt x="-17601" y="220948"/>
                  <a:pt x="17256" y="137440"/>
                </a:cubicBezTo>
                <a:cubicBezTo>
                  <a:pt x="52113" y="53931"/>
                  <a:pt x="133876" y="-326"/>
                  <a:pt x="224367" y="2"/>
                </a:cubicBezTo>
                <a:cubicBezTo>
                  <a:pt x="224097" y="74518"/>
                  <a:pt x="220970" y="144476"/>
                  <a:pt x="220700" y="218992"/>
                </a:cubicBezTo>
                <a:lnTo>
                  <a:pt x="447106" y="22355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44409" y="4041638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33°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9" name="Arc 8"/>
          <p:cNvSpPr/>
          <p:nvPr/>
        </p:nvSpPr>
        <p:spPr>
          <a:xfrm rot="3006253" flipH="1">
            <a:off x="2495497" y="3945263"/>
            <a:ext cx="844221" cy="872583"/>
          </a:xfrm>
          <a:prstGeom prst="arc">
            <a:avLst>
              <a:gd name="adj1" fmla="val 13450351"/>
              <a:gd name="adj2" fmla="val 18307306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419428" y="4381556"/>
            <a:ext cx="550369" cy="1406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11" name="Arc 10"/>
          <p:cNvSpPr/>
          <p:nvPr/>
        </p:nvSpPr>
        <p:spPr>
          <a:xfrm rot="17694301">
            <a:off x="6507743" y="4133132"/>
            <a:ext cx="844221" cy="872583"/>
          </a:xfrm>
          <a:prstGeom prst="arc">
            <a:avLst>
              <a:gd name="adj1" fmla="val 14970193"/>
              <a:gd name="adj2" fmla="val 18307306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7069" y="4206918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  <a:ea typeface="Bariol" charset="0"/>
                <a:cs typeface="Bariol" charset="0"/>
              </a:rPr>
              <a:t>2</a:t>
            </a:r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1°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3" name="Isosceles Triangle 9"/>
          <p:cNvSpPr/>
          <p:nvPr/>
        </p:nvSpPr>
        <p:spPr>
          <a:xfrm>
            <a:off x="2768387" y="2386433"/>
            <a:ext cx="4531112" cy="2182988"/>
          </a:xfrm>
          <a:custGeom>
            <a:avLst/>
            <a:gdLst>
              <a:gd name="connsiteX0" fmla="*/ 0 w 1277914"/>
              <a:gd name="connsiteY0" fmla="*/ 1006034 h 1006034"/>
              <a:gd name="connsiteX1" fmla="*/ 638957 w 1277914"/>
              <a:gd name="connsiteY1" fmla="*/ 0 h 1006034"/>
              <a:gd name="connsiteX2" fmla="*/ 1277914 w 1277914"/>
              <a:gd name="connsiteY2" fmla="*/ 1006034 h 1006034"/>
              <a:gd name="connsiteX3" fmla="*/ 0 w 1277914"/>
              <a:gd name="connsiteY3" fmla="*/ 1006034 h 1006034"/>
              <a:gd name="connsiteX0" fmla="*/ 0 w 2310649"/>
              <a:gd name="connsiteY0" fmla="*/ 1006034 h 1102853"/>
              <a:gd name="connsiteX1" fmla="*/ 638957 w 2310649"/>
              <a:gd name="connsiteY1" fmla="*/ 0 h 1102853"/>
              <a:gd name="connsiteX2" fmla="*/ 2310649 w 2310649"/>
              <a:gd name="connsiteY2" fmla="*/ 1102853 h 1102853"/>
              <a:gd name="connsiteX3" fmla="*/ 0 w 2310649"/>
              <a:gd name="connsiteY3" fmla="*/ 1006034 h 1102853"/>
              <a:gd name="connsiteX0" fmla="*/ 0 w 2316027"/>
              <a:gd name="connsiteY0" fmla="*/ 1011413 h 1102853"/>
              <a:gd name="connsiteX1" fmla="*/ 644335 w 2316027"/>
              <a:gd name="connsiteY1" fmla="*/ 0 h 1102853"/>
              <a:gd name="connsiteX2" fmla="*/ 2316027 w 2316027"/>
              <a:gd name="connsiteY2" fmla="*/ 1102853 h 1102853"/>
              <a:gd name="connsiteX3" fmla="*/ 0 w 2316027"/>
              <a:gd name="connsiteY3" fmla="*/ 1011413 h 1102853"/>
              <a:gd name="connsiteX0" fmla="*/ 0 w 2289133"/>
              <a:gd name="connsiteY0" fmla="*/ 1006034 h 1102853"/>
              <a:gd name="connsiteX1" fmla="*/ 617441 w 2289133"/>
              <a:gd name="connsiteY1" fmla="*/ 0 h 1102853"/>
              <a:gd name="connsiteX2" fmla="*/ 2289133 w 2289133"/>
              <a:gd name="connsiteY2" fmla="*/ 1102853 h 1102853"/>
              <a:gd name="connsiteX3" fmla="*/ 0 w 2289133"/>
              <a:gd name="connsiteY3" fmla="*/ 1006034 h 1102853"/>
              <a:gd name="connsiteX0" fmla="*/ 0 w 2289133"/>
              <a:gd name="connsiteY0" fmla="*/ 1006034 h 1102853"/>
              <a:gd name="connsiteX1" fmla="*/ 612063 w 2289133"/>
              <a:gd name="connsiteY1" fmla="*/ 0 h 1102853"/>
              <a:gd name="connsiteX2" fmla="*/ 2289133 w 2289133"/>
              <a:gd name="connsiteY2" fmla="*/ 1102853 h 1102853"/>
              <a:gd name="connsiteX3" fmla="*/ 0 w 2289133"/>
              <a:gd name="connsiteY3" fmla="*/ 1006034 h 1102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9133" h="1102853">
                <a:moveTo>
                  <a:pt x="0" y="1006034"/>
                </a:moveTo>
                <a:lnTo>
                  <a:pt x="612063" y="0"/>
                </a:lnTo>
                <a:lnTo>
                  <a:pt x="2289133" y="1102853"/>
                </a:lnTo>
                <a:lnTo>
                  <a:pt x="0" y="1006034"/>
                </a:lnTo>
                <a:close/>
              </a:path>
            </a:pathLst>
          </a:cu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cxnSp>
        <p:nvCxnSpPr>
          <p:cNvPr id="14" name="Straight Connector 13"/>
          <p:cNvCxnSpPr>
            <a:stCxn id="13" idx="1"/>
          </p:cNvCxnSpPr>
          <p:nvPr/>
        </p:nvCxnSpPr>
        <p:spPr>
          <a:xfrm flipH="1">
            <a:off x="3764744" y="2386433"/>
            <a:ext cx="215161" cy="204988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977312" y="2381625"/>
            <a:ext cx="1854364" cy="214057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773130" y="404716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82°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43032" y="4102956"/>
            <a:ext cx="623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132°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29981" y="198049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b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463953" y="4246132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  <a:ea typeface="Bariol" charset="0"/>
                <a:cs typeface="Bariol" charset="0"/>
              </a:rPr>
              <a:t>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510409" y="4297323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e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40089" y="44188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d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72883" y="4462118"/>
            <a:ext cx="285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c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12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Calculate the size of angles a, b and c?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Give reasons for all of your answers.</a:t>
            </a:r>
          </a:p>
        </p:txBody>
      </p:sp>
      <p:sp>
        <p:nvSpPr>
          <p:cNvPr id="4" name="Arc 3"/>
          <p:cNvSpPr/>
          <p:nvPr/>
        </p:nvSpPr>
        <p:spPr>
          <a:xfrm rot="3006253" flipH="1">
            <a:off x="5986365" y="3317280"/>
            <a:ext cx="992696" cy="1026047"/>
          </a:xfrm>
          <a:prstGeom prst="arc">
            <a:avLst>
              <a:gd name="adj1" fmla="val 12657811"/>
              <a:gd name="adj2" fmla="val 41989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6" name="Arc 5"/>
          <p:cNvSpPr/>
          <p:nvPr/>
        </p:nvSpPr>
        <p:spPr>
          <a:xfrm rot="17857879" flipH="1">
            <a:off x="2759266" y="2270327"/>
            <a:ext cx="992696" cy="1026047"/>
          </a:xfrm>
          <a:prstGeom prst="arc">
            <a:avLst>
              <a:gd name="adj1" fmla="val 15617824"/>
              <a:gd name="adj2" fmla="val 19696783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7" name="Arc 6"/>
          <p:cNvSpPr/>
          <p:nvPr/>
        </p:nvSpPr>
        <p:spPr>
          <a:xfrm rot="5580716" flipH="1">
            <a:off x="3143468" y="2207763"/>
            <a:ext cx="992696" cy="1026047"/>
          </a:xfrm>
          <a:prstGeom prst="arc">
            <a:avLst>
              <a:gd name="adj1" fmla="val 14868104"/>
              <a:gd name="adj2" fmla="val 18061387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8" name="Arc 7"/>
          <p:cNvSpPr/>
          <p:nvPr/>
        </p:nvSpPr>
        <p:spPr>
          <a:xfrm rot="19376893" flipH="1">
            <a:off x="5578813" y="3122159"/>
            <a:ext cx="992696" cy="1026047"/>
          </a:xfrm>
          <a:prstGeom prst="arc">
            <a:avLst>
              <a:gd name="adj1" fmla="val 15617824"/>
              <a:gd name="adj2" fmla="val 18402905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9" name="Arc 8"/>
          <p:cNvSpPr/>
          <p:nvPr/>
        </p:nvSpPr>
        <p:spPr>
          <a:xfrm rot="11374328" flipH="1">
            <a:off x="4398521" y="1558139"/>
            <a:ext cx="992696" cy="1026047"/>
          </a:xfrm>
          <a:prstGeom prst="arc">
            <a:avLst>
              <a:gd name="adj1" fmla="val 13101834"/>
              <a:gd name="adj2" fmla="val 18924893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2183497" y="1816231"/>
            <a:ext cx="3289660" cy="154266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294974" y="2279849"/>
            <a:ext cx="4892331" cy="180567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363242" y="1599024"/>
            <a:ext cx="2603734" cy="280644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667087" y="213827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b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63014" y="2481062"/>
            <a:ext cx="412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  <a:ea typeface="Bariol" charset="0"/>
                <a:cs typeface="Bariol" charset="0"/>
              </a:rPr>
              <a:t>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92388" y="3205465"/>
            <a:ext cx="212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c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62552" y="2549177"/>
            <a:ext cx="829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58°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06411" y="3409509"/>
            <a:ext cx="1086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123°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165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quadrilaterals can you make on the geoboard?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Identify the names of the different quadrilaterals.</a:t>
                </a:r>
              </a:p>
              <a:p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/>
                </a:r>
                <a:b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do you notice about the angles in certain quadrilaterals?</a:t>
                </a:r>
              </a:p>
              <a:p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If your geoboard was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4, would you be able to make any different quadrilaterals?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  <a:blipFill>
                <a:blip r:embed="rId3"/>
                <a:stretch>
                  <a:fillRect l="-1590" t="-1141" b="-19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391" y="1733000"/>
            <a:ext cx="1829302" cy="1804748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10068923" y="1387324"/>
            <a:ext cx="1804748" cy="1804748"/>
            <a:chOff x="6573619" y="1750934"/>
            <a:chExt cx="1804748" cy="1804748"/>
          </a:xfrm>
        </p:grpSpPr>
        <p:sp>
          <p:nvSpPr>
            <p:cNvPr id="3" name="Rectangle 2"/>
            <p:cNvSpPr/>
            <p:nvPr/>
          </p:nvSpPr>
          <p:spPr>
            <a:xfrm>
              <a:off x="6573619" y="1750934"/>
              <a:ext cx="1804748" cy="1804748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6880787" y="2044763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7256419" y="2044763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7632051" y="2044763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007208" y="2044763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80787" y="2407931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256419" y="2407931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632051" y="2407931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007208" y="2407931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888784" y="2777337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264416" y="2777337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640048" y="2777337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015205" y="2777337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888784" y="3140505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264416" y="3140505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640048" y="3140505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8015205" y="3140505"/>
              <a:ext cx="87682" cy="8768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Arc 23"/>
          <p:cNvSpPr/>
          <p:nvPr/>
        </p:nvSpPr>
        <p:spPr>
          <a:xfrm rot="14124973" flipH="1">
            <a:off x="12087290" y="4272361"/>
            <a:ext cx="213039" cy="226784"/>
          </a:xfrm>
          <a:prstGeom prst="arc">
            <a:avLst>
              <a:gd name="adj1" fmla="val 14871082"/>
              <a:gd name="adj2" fmla="val 20287465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5" name="Arc 24"/>
          <p:cNvSpPr/>
          <p:nvPr/>
        </p:nvSpPr>
        <p:spPr>
          <a:xfrm rot="19284321" flipH="1">
            <a:off x="12169842" y="4531563"/>
            <a:ext cx="213039" cy="226784"/>
          </a:xfrm>
          <a:prstGeom prst="arc">
            <a:avLst>
              <a:gd name="adj1" fmla="val 14871082"/>
              <a:gd name="adj2" fmla="val 20287465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6" name="Arc 25"/>
          <p:cNvSpPr/>
          <p:nvPr/>
        </p:nvSpPr>
        <p:spPr>
          <a:xfrm rot="3547645" flipH="1">
            <a:off x="11317997" y="4667988"/>
            <a:ext cx="256388" cy="267192"/>
          </a:xfrm>
          <a:prstGeom prst="arc">
            <a:avLst>
              <a:gd name="adj1" fmla="val 14871082"/>
              <a:gd name="adj2" fmla="val 20287465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7" name="Arc 26"/>
          <p:cNvSpPr/>
          <p:nvPr/>
        </p:nvSpPr>
        <p:spPr>
          <a:xfrm rot="9357193" flipH="1">
            <a:off x="11233304" y="4153130"/>
            <a:ext cx="256388" cy="267192"/>
          </a:xfrm>
          <a:prstGeom prst="arc">
            <a:avLst>
              <a:gd name="adj1" fmla="val 14871082"/>
              <a:gd name="adj2" fmla="val 20287465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8" name="Arc 27"/>
          <p:cNvSpPr/>
          <p:nvPr/>
        </p:nvSpPr>
        <p:spPr>
          <a:xfrm rot="12078027" flipH="1">
            <a:off x="10354285" y="3957293"/>
            <a:ext cx="256388" cy="267192"/>
          </a:xfrm>
          <a:prstGeom prst="arc">
            <a:avLst>
              <a:gd name="adj1" fmla="val 14871082"/>
              <a:gd name="adj2" fmla="val 20287465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29" name="Arc 28"/>
          <p:cNvSpPr/>
          <p:nvPr/>
        </p:nvSpPr>
        <p:spPr>
          <a:xfrm rot="17777494" flipH="1">
            <a:off x="10694733" y="4579269"/>
            <a:ext cx="353044" cy="350390"/>
          </a:xfrm>
          <a:prstGeom prst="arc">
            <a:avLst>
              <a:gd name="adj1" fmla="val 14037568"/>
              <a:gd name="adj2" fmla="val 20675051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30" name="Arc 29"/>
          <p:cNvSpPr/>
          <p:nvPr/>
        </p:nvSpPr>
        <p:spPr>
          <a:xfrm rot="5981979" flipH="1">
            <a:off x="9931911" y="4598934"/>
            <a:ext cx="353044" cy="350390"/>
          </a:xfrm>
          <a:prstGeom prst="arc">
            <a:avLst>
              <a:gd name="adj1" fmla="val 14037568"/>
              <a:gd name="adj2" fmla="val 20675051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31" name="Arc 30"/>
          <p:cNvSpPr/>
          <p:nvPr/>
        </p:nvSpPr>
        <p:spPr>
          <a:xfrm rot="1011237" flipH="1">
            <a:off x="10311637" y="4903459"/>
            <a:ext cx="353044" cy="350390"/>
          </a:xfrm>
          <a:prstGeom prst="arc">
            <a:avLst>
              <a:gd name="adj1" fmla="val 14037568"/>
              <a:gd name="adj2" fmla="val 20675051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32" name="Diamond 76"/>
          <p:cNvSpPr/>
          <p:nvPr/>
        </p:nvSpPr>
        <p:spPr>
          <a:xfrm>
            <a:off x="10084231" y="3979177"/>
            <a:ext cx="805197" cy="1099752"/>
          </a:xfrm>
          <a:custGeom>
            <a:avLst/>
            <a:gdLst>
              <a:gd name="connsiteX0" fmla="*/ 0 w 821673"/>
              <a:gd name="connsiteY0" fmla="*/ 549876 h 1099752"/>
              <a:gd name="connsiteX1" fmla="*/ 410837 w 821673"/>
              <a:gd name="connsiteY1" fmla="*/ 0 h 1099752"/>
              <a:gd name="connsiteX2" fmla="*/ 821673 w 821673"/>
              <a:gd name="connsiteY2" fmla="*/ 549876 h 1099752"/>
              <a:gd name="connsiteX3" fmla="*/ 410837 w 821673"/>
              <a:gd name="connsiteY3" fmla="*/ 1099752 h 1099752"/>
              <a:gd name="connsiteX4" fmla="*/ 0 w 821673"/>
              <a:gd name="connsiteY4" fmla="*/ 549876 h 1099752"/>
              <a:gd name="connsiteX0" fmla="*/ 0 w 813435"/>
              <a:gd name="connsiteY0" fmla="*/ 549876 h 1099752"/>
              <a:gd name="connsiteX1" fmla="*/ 410837 w 813435"/>
              <a:gd name="connsiteY1" fmla="*/ 0 h 1099752"/>
              <a:gd name="connsiteX2" fmla="*/ 813435 w 813435"/>
              <a:gd name="connsiteY2" fmla="*/ 813487 h 1099752"/>
              <a:gd name="connsiteX3" fmla="*/ 410837 w 813435"/>
              <a:gd name="connsiteY3" fmla="*/ 1099752 h 1099752"/>
              <a:gd name="connsiteX4" fmla="*/ 0 w 813435"/>
              <a:gd name="connsiteY4" fmla="*/ 549876 h 1099752"/>
              <a:gd name="connsiteX0" fmla="*/ 0 w 805197"/>
              <a:gd name="connsiteY0" fmla="*/ 817606 h 1099752"/>
              <a:gd name="connsiteX1" fmla="*/ 402599 w 805197"/>
              <a:gd name="connsiteY1" fmla="*/ 0 h 1099752"/>
              <a:gd name="connsiteX2" fmla="*/ 805197 w 805197"/>
              <a:gd name="connsiteY2" fmla="*/ 813487 h 1099752"/>
              <a:gd name="connsiteX3" fmla="*/ 402599 w 805197"/>
              <a:gd name="connsiteY3" fmla="*/ 1099752 h 1099752"/>
              <a:gd name="connsiteX4" fmla="*/ 0 w 805197"/>
              <a:gd name="connsiteY4" fmla="*/ 817606 h 1099752"/>
              <a:gd name="connsiteX0" fmla="*/ 0 w 805197"/>
              <a:gd name="connsiteY0" fmla="*/ 813487 h 1099752"/>
              <a:gd name="connsiteX1" fmla="*/ 402599 w 805197"/>
              <a:gd name="connsiteY1" fmla="*/ 0 h 1099752"/>
              <a:gd name="connsiteX2" fmla="*/ 805197 w 805197"/>
              <a:gd name="connsiteY2" fmla="*/ 813487 h 1099752"/>
              <a:gd name="connsiteX3" fmla="*/ 402599 w 805197"/>
              <a:gd name="connsiteY3" fmla="*/ 1099752 h 1099752"/>
              <a:gd name="connsiteX4" fmla="*/ 0 w 805197"/>
              <a:gd name="connsiteY4" fmla="*/ 813487 h 1099752"/>
              <a:gd name="connsiteX0" fmla="*/ 0 w 805197"/>
              <a:gd name="connsiteY0" fmla="*/ 813487 h 1099752"/>
              <a:gd name="connsiteX1" fmla="*/ 398480 w 805197"/>
              <a:gd name="connsiteY1" fmla="*/ 0 h 1099752"/>
              <a:gd name="connsiteX2" fmla="*/ 805197 w 805197"/>
              <a:gd name="connsiteY2" fmla="*/ 813487 h 1099752"/>
              <a:gd name="connsiteX3" fmla="*/ 402599 w 805197"/>
              <a:gd name="connsiteY3" fmla="*/ 1099752 h 1099752"/>
              <a:gd name="connsiteX4" fmla="*/ 0 w 805197"/>
              <a:gd name="connsiteY4" fmla="*/ 813487 h 1099752"/>
              <a:gd name="connsiteX0" fmla="*/ 0 w 805197"/>
              <a:gd name="connsiteY0" fmla="*/ 813487 h 1099752"/>
              <a:gd name="connsiteX1" fmla="*/ 398480 w 805197"/>
              <a:gd name="connsiteY1" fmla="*/ 0 h 1099752"/>
              <a:gd name="connsiteX2" fmla="*/ 805197 w 805197"/>
              <a:gd name="connsiteY2" fmla="*/ 813487 h 1099752"/>
              <a:gd name="connsiteX3" fmla="*/ 402599 w 805197"/>
              <a:gd name="connsiteY3" fmla="*/ 1099752 h 1099752"/>
              <a:gd name="connsiteX4" fmla="*/ 0 w 805197"/>
              <a:gd name="connsiteY4" fmla="*/ 813487 h 1099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5197" h="1099752">
                <a:moveTo>
                  <a:pt x="0" y="813487"/>
                </a:moveTo>
                <a:lnTo>
                  <a:pt x="398480" y="0"/>
                </a:lnTo>
                <a:lnTo>
                  <a:pt x="805197" y="813487"/>
                </a:lnTo>
                <a:lnTo>
                  <a:pt x="402599" y="1099752"/>
                </a:lnTo>
                <a:lnTo>
                  <a:pt x="0" y="813487"/>
                </a:lnTo>
                <a:close/>
              </a:path>
            </a:pathLst>
          </a:cu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318791" y="4719685"/>
            <a:ext cx="4374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115°</a:t>
            </a:r>
            <a:endParaRPr lang="en-US" sz="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0448178" y="4500112"/>
            <a:ext cx="4936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105°</a:t>
            </a:r>
            <a:endParaRPr lang="en-US" sz="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178737" y="4503598"/>
            <a:ext cx="4936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105°</a:t>
            </a:r>
            <a:endParaRPr lang="en-US" sz="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356133" y="3979177"/>
            <a:ext cx="4936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a</a:t>
            </a:r>
            <a:endParaRPr lang="en-US" sz="11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10224488" y="4340716"/>
            <a:ext cx="131645" cy="76944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10202601" y="4379188"/>
            <a:ext cx="131645" cy="76944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10617260" y="4340716"/>
            <a:ext cx="131645" cy="76944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10635995" y="4379188"/>
            <a:ext cx="131645" cy="76944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10635995" y="4857074"/>
            <a:ext cx="112910" cy="137381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10229638" y="4863393"/>
            <a:ext cx="108923" cy="14632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95"/>
          <p:cNvSpPr/>
          <p:nvPr/>
        </p:nvSpPr>
        <p:spPr>
          <a:xfrm>
            <a:off x="11351233" y="4262186"/>
            <a:ext cx="974390" cy="533734"/>
          </a:xfrm>
          <a:custGeom>
            <a:avLst/>
            <a:gdLst>
              <a:gd name="connsiteX0" fmla="*/ 0 w 966152"/>
              <a:gd name="connsiteY0" fmla="*/ 0 h 389572"/>
              <a:gd name="connsiteX1" fmla="*/ 966152 w 966152"/>
              <a:gd name="connsiteY1" fmla="*/ 0 h 389572"/>
              <a:gd name="connsiteX2" fmla="*/ 966152 w 966152"/>
              <a:gd name="connsiteY2" fmla="*/ 389572 h 389572"/>
              <a:gd name="connsiteX3" fmla="*/ 0 w 966152"/>
              <a:gd name="connsiteY3" fmla="*/ 389572 h 389572"/>
              <a:gd name="connsiteX4" fmla="*/ 0 w 966152"/>
              <a:gd name="connsiteY4" fmla="*/ 0 h 389572"/>
              <a:gd name="connsiteX0" fmla="*/ 0 w 966152"/>
              <a:gd name="connsiteY0" fmla="*/ 0 h 533734"/>
              <a:gd name="connsiteX1" fmla="*/ 966152 w 966152"/>
              <a:gd name="connsiteY1" fmla="*/ 0 h 533734"/>
              <a:gd name="connsiteX2" fmla="*/ 966152 w 966152"/>
              <a:gd name="connsiteY2" fmla="*/ 389572 h 533734"/>
              <a:gd name="connsiteX3" fmla="*/ 78260 w 966152"/>
              <a:gd name="connsiteY3" fmla="*/ 533734 h 533734"/>
              <a:gd name="connsiteX4" fmla="*/ 0 w 966152"/>
              <a:gd name="connsiteY4" fmla="*/ 0 h 533734"/>
              <a:gd name="connsiteX0" fmla="*/ 0 w 966152"/>
              <a:gd name="connsiteY0" fmla="*/ 0 h 533734"/>
              <a:gd name="connsiteX1" fmla="*/ 764325 w 966152"/>
              <a:gd name="connsiteY1" fmla="*/ 140043 h 533734"/>
              <a:gd name="connsiteX2" fmla="*/ 966152 w 966152"/>
              <a:gd name="connsiteY2" fmla="*/ 389572 h 533734"/>
              <a:gd name="connsiteX3" fmla="*/ 78260 w 966152"/>
              <a:gd name="connsiteY3" fmla="*/ 533734 h 533734"/>
              <a:gd name="connsiteX4" fmla="*/ 0 w 966152"/>
              <a:gd name="connsiteY4" fmla="*/ 0 h 533734"/>
              <a:gd name="connsiteX0" fmla="*/ 0 w 966152"/>
              <a:gd name="connsiteY0" fmla="*/ 0 h 533734"/>
              <a:gd name="connsiteX1" fmla="*/ 830228 w 966152"/>
              <a:gd name="connsiteY1" fmla="*/ 160638 h 533734"/>
              <a:gd name="connsiteX2" fmla="*/ 966152 w 966152"/>
              <a:gd name="connsiteY2" fmla="*/ 389572 h 533734"/>
              <a:gd name="connsiteX3" fmla="*/ 78260 w 966152"/>
              <a:gd name="connsiteY3" fmla="*/ 533734 h 533734"/>
              <a:gd name="connsiteX4" fmla="*/ 0 w 966152"/>
              <a:gd name="connsiteY4" fmla="*/ 0 h 533734"/>
              <a:gd name="connsiteX0" fmla="*/ 0 w 974390"/>
              <a:gd name="connsiteY0" fmla="*/ 0 h 533734"/>
              <a:gd name="connsiteX1" fmla="*/ 830228 w 974390"/>
              <a:gd name="connsiteY1" fmla="*/ 160638 h 533734"/>
              <a:gd name="connsiteX2" fmla="*/ 974390 w 974390"/>
              <a:gd name="connsiteY2" fmla="*/ 385453 h 533734"/>
              <a:gd name="connsiteX3" fmla="*/ 78260 w 974390"/>
              <a:gd name="connsiteY3" fmla="*/ 533734 h 533734"/>
              <a:gd name="connsiteX4" fmla="*/ 0 w 974390"/>
              <a:gd name="connsiteY4" fmla="*/ 0 h 533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4390" h="533734">
                <a:moveTo>
                  <a:pt x="0" y="0"/>
                </a:moveTo>
                <a:lnTo>
                  <a:pt x="830228" y="160638"/>
                </a:lnTo>
                <a:lnTo>
                  <a:pt x="974390" y="385453"/>
                </a:lnTo>
                <a:lnTo>
                  <a:pt x="78260" y="533734"/>
                </a:lnTo>
                <a:lnTo>
                  <a:pt x="0" y="0"/>
                </a:lnTo>
                <a:close/>
              </a:path>
            </a:pathLst>
          </a:cu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1450077" y="4528723"/>
            <a:ext cx="4936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85°</a:t>
            </a:r>
            <a:endParaRPr lang="en-US" sz="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1908621" y="4515279"/>
            <a:ext cx="4936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49°</a:t>
            </a:r>
            <a:endParaRPr lang="en-US" sz="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1397714" y="4314556"/>
            <a:ext cx="4936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63°</a:t>
            </a:r>
            <a:endParaRPr lang="en-US" sz="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1901842" y="4321420"/>
            <a:ext cx="4936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Gill Sans MT" panose="020B0502020104020203" pitchFamily="34" charset="0"/>
                <a:ea typeface="Bariol" charset="0"/>
                <a:cs typeface="Bariol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54343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two different shapes to prove Jack wrong. Measure and mark on the angles.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3544829" y="1097280"/>
            <a:ext cx="3587491" cy="1475301"/>
          </a:xfrm>
          <a:prstGeom prst="wedgeRoundRectCallout">
            <a:avLst>
              <a:gd name="adj1" fmla="val -62289"/>
              <a:gd name="adj2" fmla="val 31206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All quadrilaterals have at least one right angle.</a:t>
            </a:r>
            <a:endParaRPr lang="en-GB" sz="2000" dirty="0">
              <a:effectLst/>
              <a:ea typeface="Calibri" charset="0"/>
              <a:cs typeface="Times New Roman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436" y="1555824"/>
            <a:ext cx="1387574" cy="101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04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This quadrilateral is split into two triangles.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your knowledge of angles in a triangle to find the sum of angles in a quadrilateral.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Split other quadrilaterals into triangles too. What do you notice?</a:t>
            </a:r>
          </a:p>
        </p:txBody>
      </p:sp>
      <p:sp>
        <p:nvSpPr>
          <p:cNvPr id="4" name="Arc 3"/>
          <p:cNvSpPr/>
          <p:nvPr/>
        </p:nvSpPr>
        <p:spPr>
          <a:xfrm rot="6296101" flipH="1">
            <a:off x="3617766" y="2624713"/>
            <a:ext cx="762492" cy="794623"/>
          </a:xfrm>
          <a:prstGeom prst="arc">
            <a:avLst>
              <a:gd name="adj1" fmla="val 16197888"/>
              <a:gd name="adj2" fmla="val 19381056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Arc 5"/>
          <p:cNvSpPr/>
          <p:nvPr/>
        </p:nvSpPr>
        <p:spPr>
          <a:xfrm rot="19853814" flipH="1">
            <a:off x="6154049" y="2676270"/>
            <a:ext cx="762492" cy="794623"/>
          </a:xfrm>
          <a:prstGeom prst="arc">
            <a:avLst>
              <a:gd name="adj1" fmla="val 15292499"/>
              <a:gd name="adj2" fmla="val 20287465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/>
              </a:solidFill>
            </a:endParaRPr>
          </a:p>
        </p:txBody>
      </p:sp>
      <p:sp>
        <p:nvSpPr>
          <p:cNvPr id="7" name="Arc 6"/>
          <p:cNvSpPr/>
          <p:nvPr/>
        </p:nvSpPr>
        <p:spPr>
          <a:xfrm rot="13282366" flipH="1">
            <a:off x="5700814" y="1646607"/>
            <a:ext cx="762492" cy="794623"/>
          </a:xfrm>
          <a:prstGeom prst="arc">
            <a:avLst>
              <a:gd name="adj1" fmla="val 14665303"/>
              <a:gd name="adj2" fmla="val 20287465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Arc 7"/>
          <p:cNvSpPr/>
          <p:nvPr/>
        </p:nvSpPr>
        <p:spPr>
          <a:xfrm rot="16032291" flipH="1">
            <a:off x="5073665" y="1673206"/>
            <a:ext cx="762492" cy="794623"/>
          </a:xfrm>
          <a:prstGeom prst="arc">
            <a:avLst>
              <a:gd name="adj1" fmla="val 15606304"/>
              <a:gd name="adj2" fmla="val 19279295"/>
            </a:avLst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9" name="Arc 8"/>
          <p:cNvSpPr/>
          <p:nvPr/>
        </p:nvSpPr>
        <p:spPr>
          <a:xfrm rot="2772896" flipH="1">
            <a:off x="3127250" y="2715613"/>
            <a:ext cx="762492" cy="794623"/>
          </a:xfrm>
          <a:prstGeom prst="arc">
            <a:avLst>
              <a:gd name="adj1" fmla="val 14871082"/>
              <a:gd name="adj2" fmla="val 20412091"/>
            </a:avLst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c 9"/>
          <p:cNvSpPr/>
          <p:nvPr/>
        </p:nvSpPr>
        <p:spPr>
          <a:xfrm rot="8985295" flipH="1">
            <a:off x="2835538" y="1618685"/>
            <a:ext cx="762492" cy="794623"/>
          </a:xfrm>
          <a:prstGeom prst="arc">
            <a:avLst>
              <a:gd name="adj1" fmla="val 14871082"/>
              <a:gd name="adj2" fmla="val 20287465"/>
            </a:avLst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11" name="Rectangle 106"/>
          <p:cNvSpPr/>
          <p:nvPr/>
        </p:nvSpPr>
        <p:spPr>
          <a:xfrm>
            <a:off x="3148781" y="1948549"/>
            <a:ext cx="3609773" cy="1184904"/>
          </a:xfrm>
          <a:custGeom>
            <a:avLst/>
            <a:gdLst>
              <a:gd name="connsiteX0" fmla="*/ 0 w 1119575"/>
              <a:gd name="connsiteY0" fmla="*/ 0 h 403966"/>
              <a:gd name="connsiteX1" fmla="*/ 1119575 w 1119575"/>
              <a:gd name="connsiteY1" fmla="*/ 0 h 403966"/>
              <a:gd name="connsiteX2" fmla="*/ 1119575 w 1119575"/>
              <a:gd name="connsiteY2" fmla="*/ 403966 h 403966"/>
              <a:gd name="connsiteX3" fmla="*/ 0 w 1119575"/>
              <a:gd name="connsiteY3" fmla="*/ 403966 h 403966"/>
              <a:gd name="connsiteX4" fmla="*/ 0 w 1119575"/>
              <a:gd name="connsiteY4" fmla="*/ 0 h 403966"/>
              <a:gd name="connsiteX0" fmla="*/ 0 w 1213786"/>
              <a:gd name="connsiteY0" fmla="*/ 5542 h 403966"/>
              <a:gd name="connsiteX1" fmla="*/ 1213786 w 1213786"/>
              <a:gd name="connsiteY1" fmla="*/ 0 h 403966"/>
              <a:gd name="connsiteX2" fmla="*/ 1213786 w 1213786"/>
              <a:gd name="connsiteY2" fmla="*/ 403966 h 403966"/>
              <a:gd name="connsiteX3" fmla="*/ 94211 w 1213786"/>
              <a:gd name="connsiteY3" fmla="*/ 403966 h 403966"/>
              <a:gd name="connsiteX4" fmla="*/ 0 w 1213786"/>
              <a:gd name="connsiteY4" fmla="*/ 5542 h 403966"/>
              <a:gd name="connsiteX0" fmla="*/ 0 w 1213786"/>
              <a:gd name="connsiteY0" fmla="*/ 0 h 398424"/>
              <a:gd name="connsiteX1" fmla="*/ 964404 w 1213786"/>
              <a:gd name="connsiteY1" fmla="*/ 38793 h 398424"/>
              <a:gd name="connsiteX2" fmla="*/ 1213786 w 1213786"/>
              <a:gd name="connsiteY2" fmla="*/ 398424 h 398424"/>
              <a:gd name="connsiteX3" fmla="*/ 94211 w 1213786"/>
              <a:gd name="connsiteY3" fmla="*/ 398424 h 398424"/>
              <a:gd name="connsiteX4" fmla="*/ 0 w 1213786"/>
              <a:gd name="connsiteY4" fmla="*/ 0 h 398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3786" h="398424">
                <a:moveTo>
                  <a:pt x="0" y="0"/>
                </a:moveTo>
                <a:lnTo>
                  <a:pt x="964404" y="38793"/>
                </a:lnTo>
                <a:lnTo>
                  <a:pt x="1213786" y="398424"/>
                </a:lnTo>
                <a:lnTo>
                  <a:pt x="94211" y="398424"/>
                </a:lnTo>
                <a:lnTo>
                  <a:pt x="0" y="0"/>
                </a:lnTo>
                <a:close/>
              </a:path>
            </a:pathLst>
          </a:cu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cxnSp>
        <p:nvCxnSpPr>
          <p:cNvPr id="12" name="Straight Connector 11"/>
          <p:cNvCxnSpPr>
            <a:stCxn id="11" idx="1"/>
            <a:endCxn id="11" idx="3"/>
          </p:cNvCxnSpPr>
          <p:nvPr/>
        </p:nvCxnSpPr>
        <p:spPr>
          <a:xfrm flipH="1">
            <a:off x="3428963" y="2063919"/>
            <a:ext cx="2587935" cy="1069535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235904" y="1906724"/>
            <a:ext cx="146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  <a:ea typeface="Bariol" charset="0"/>
                <a:cs typeface="Bariol" charset="0"/>
              </a:rPr>
              <a:t>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53301" y="2708840"/>
            <a:ext cx="146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a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88119" y="1956572"/>
            <a:ext cx="146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  <a:ea typeface="Bariol" charset="0"/>
                <a:cs typeface="Bariol" charset="0"/>
              </a:rPr>
              <a:t>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9879" y="2040061"/>
            <a:ext cx="146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r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057068" y="2744478"/>
            <a:ext cx="146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p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51008" y="2714961"/>
            <a:ext cx="146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q</a:t>
            </a:r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86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clues to work out what shape each person has.</a:t>
            </a:r>
          </a:p>
          <a:p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r"/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sum of the interior angles of each shape?</a:t>
            </a:r>
          </a:p>
        </p:txBody>
      </p:sp>
      <p:pic>
        <p:nvPicPr>
          <p:cNvPr id="4" name="Picture 3" descr="E:\WRM\images\face_5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011" y="3602471"/>
            <a:ext cx="1447820" cy="1054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E:\WRM\images\girl_5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51795" y="4423280"/>
            <a:ext cx="1355799" cy="1916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E:\WRM\images\girl_4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65" y="1994893"/>
            <a:ext cx="1289602" cy="182326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ular Callout 7"/>
          <p:cNvSpPr/>
          <p:nvPr/>
        </p:nvSpPr>
        <p:spPr>
          <a:xfrm>
            <a:off x="2902046" y="1684243"/>
            <a:ext cx="3901833" cy="1059206"/>
          </a:xfrm>
          <a:prstGeom prst="wedgeRoundRectCallout">
            <a:avLst>
              <a:gd name="adj1" fmla="val -68869"/>
              <a:gd name="adj2" fmla="val 50622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My polygon is made up of 5 triangles.</a:t>
            </a:r>
            <a:endParaRPr lang="en-GB" sz="2800" dirty="0">
              <a:solidFill>
                <a:prstClr val="white"/>
              </a:solidFill>
              <a:ea typeface="Calibri" charset="0"/>
              <a:cs typeface="Times New Roman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3211386" y="3157002"/>
            <a:ext cx="4032300" cy="1352856"/>
          </a:xfrm>
          <a:prstGeom prst="wedgeRoundRectCallout">
            <a:avLst>
              <a:gd name="adj1" fmla="val 57726"/>
              <a:gd name="adj2" fmla="val 33011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The sum of my angles is more than 540° but less than 900°</a:t>
            </a:r>
            <a:endParaRPr lang="en-GB" sz="2800" dirty="0">
              <a:solidFill>
                <a:prstClr val="white"/>
              </a:solidFill>
              <a:ea typeface="Calibri" charset="0"/>
              <a:cs typeface="Times New Roman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3775796" y="4663036"/>
            <a:ext cx="3901833" cy="1450007"/>
          </a:xfrm>
          <a:prstGeom prst="wedgeRoundRectCallout">
            <a:avLst>
              <a:gd name="adj1" fmla="val -76117"/>
              <a:gd name="adj2" fmla="val 18644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The sum of my angles is equivalent to the sum of angles in 3 triangles.</a:t>
            </a:r>
            <a:endParaRPr lang="en-GB" sz="2800" dirty="0">
              <a:solidFill>
                <a:prstClr val="white"/>
              </a:solidFill>
              <a:ea typeface="Calibri" charset="0"/>
              <a:cs typeface="Times New Roman" charset="0"/>
            </a:endParaRPr>
          </a:p>
        </p:txBody>
      </p:sp>
      <p:sp>
        <p:nvSpPr>
          <p:cNvPr id="11" name="Regular Pentagon 10"/>
          <p:cNvSpPr/>
          <p:nvPr/>
        </p:nvSpPr>
        <p:spPr>
          <a:xfrm>
            <a:off x="10217172" y="2384502"/>
            <a:ext cx="988003" cy="940955"/>
          </a:xfrm>
          <a:prstGeom prst="pentagon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>
            <a:stCxn id="11" idx="1"/>
            <a:endCxn id="11" idx="5"/>
          </p:cNvCxnSpPr>
          <p:nvPr/>
        </p:nvCxnSpPr>
        <p:spPr>
          <a:xfrm>
            <a:off x="10217173" y="2743914"/>
            <a:ext cx="98800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endCxn id="11" idx="4"/>
          </p:cNvCxnSpPr>
          <p:nvPr/>
        </p:nvCxnSpPr>
        <p:spPr>
          <a:xfrm>
            <a:off x="10217172" y="2743914"/>
            <a:ext cx="799311" cy="58154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10217172" y="961885"/>
            <a:ext cx="922540" cy="933089"/>
            <a:chOff x="10217172" y="961885"/>
            <a:chExt cx="922540" cy="933089"/>
          </a:xfrm>
        </p:grpSpPr>
        <p:sp>
          <p:nvSpPr>
            <p:cNvPr id="14" name="Rectangle 13"/>
            <p:cNvSpPr/>
            <p:nvPr/>
          </p:nvSpPr>
          <p:spPr>
            <a:xfrm>
              <a:off x="10217172" y="972434"/>
              <a:ext cx="922540" cy="922540"/>
            </a:xfrm>
            <a:prstGeom prst="rect">
              <a:avLst/>
            </a:prstGeom>
            <a:solidFill>
              <a:schemeClr val="accent4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10217172" y="961885"/>
              <a:ext cx="922540" cy="93308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Hexagon 15"/>
          <p:cNvSpPr/>
          <p:nvPr/>
        </p:nvSpPr>
        <p:spPr>
          <a:xfrm>
            <a:off x="10081344" y="3825220"/>
            <a:ext cx="1135705" cy="979056"/>
          </a:xfrm>
          <a:prstGeom prst="hexagon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/>
          <p:cNvCxnSpPr>
            <a:stCxn id="16" idx="4"/>
            <a:endCxn id="16" idx="0"/>
          </p:cNvCxnSpPr>
          <p:nvPr/>
        </p:nvCxnSpPr>
        <p:spPr>
          <a:xfrm>
            <a:off x="10326108" y="3825220"/>
            <a:ext cx="890941" cy="4895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6" idx="4"/>
            <a:endCxn id="16" idx="1"/>
          </p:cNvCxnSpPr>
          <p:nvPr/>
        </p:nvCxnSpPr>
        <p:spPr>
          <a:xfrm>
            <a:off x="10326108" y="3825220"/>
            <a:ext cx="646177" cy="9790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6" idx="4"/>
            <a:endCxn id="16" idx="2"/>
          </p:cNvCxnSpPr>
          <p:nvPr/>
        </p:nvCxnSpPr>
        <p:spPr>
          <a:xfrm>
            <a:off x="10326108" y="3825220"/>
            <a:ext cx="0" cy="9790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181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two regular hexagons.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interior angles of a hexagon sum to 720°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this fact to work out angle a in the diagram.</a:t>
            </a:r>
          </a:p>
        </p:txBody>
      </p:sp>
      <p:sp>
        <p:nvSpPr>
          <p:cNvPr id="4" name="Arc 3"/>
          <p:cNvSpPr/>
          <p:nvPr/>
        </p:nvSpPr>
        <p:spPr>
          <a:xfrm rot="10800000" flipH="1">
            <a:off x="4395880" y="2450208"/>
            <a:ext cx="715332" cy="739365"/>
          </a:xfrm>
          <a:prstGeom prst="arc">
            <a:avLst>
              <a:gd name="adj1" fmla="val 14027569"/>
              <a:gd name="adj2" fmla="val 18203804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386070" y="1682928"/>
            <a:ext cx="2345972" cy="2022389"/>
          </a:xfrm>
          <a:prstGeom prst="hexagon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7" name="Hexagon 6"/>
          <p:cNvSpPr/>
          <p:nvPr/>
        </p:nvSpPr>
        <p:spPr>
          <a:xfrm>
            <a:off x="4732041" y="1682928"/>
            <a:ext cx="2345972" cy="2022389"/>
          </a:xfrm>
          <a:prstGeom prst="hexagon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559054" y="1569260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59056" y="3573300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2700000">
            <a:off x="4446650" y="2035367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2700000">
            <a:off x="2629322" y="3068465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8100000">
            <a:off x="2629323" y="2035367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8100000">
            <a:off x="4446654" y="3068465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905024" y="1566451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905026" y="3570491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2700000">
            <a:off x="6792620" y="2035367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2700000">
            <a:off x="4975291" y="3068465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8100000">
            <a:off x="4975293" y="2035367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8100000">
            <a:off x="6792623" y="3068465"/>
            <a:ext cx="0" cy="269651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611731" y="2798231"/>
            <a:ext cx="297160" cy="619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  <a:ea typeface="Bariol" charset="0"/>
                <a:cs typeface="Bariol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322936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Mr Harrison is designing a slide for the playground.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Use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scale of 1 cm to represent 1 m.</a:t>
            </a:r>
          </a:p>
          <a:p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 scale diagram. </a:t>
            </a:r>
          </a:p>
          <a:p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diagram to find out how long Mr Harrison needs the ladder to be.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2704170" y="1377643"/>
            <a:ext cx="4994168" cy="2603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07605" y="3498375"/>
            <a:ext cx="605159" cy="400575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>
            <a:no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6 m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62915" y="2667645"/>
            <a:ext cx="537198" cy="340030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>
            <a:noAutofit/>
          </a:bodyPr>
          <a:lstStyle/>
          <a:p>
            <a:pPr algn="r"/>
            <a:r>
              <a:rPr lang="en-GB" dirty="0">
                <a:latin typeface="Gill Sans MT" panose="020B0502020104020203" pitchFamily="34" charset="0"/>
              </a:rPr>
              <a:t>7</a:t>
            </a:r>
            <a:r>
              <a:rPr lang="en-GB" dirty="0" smtClean="0">
                <a:latin typeface="Gill Sans MT" panose="020B0502020104020203" pitchFamily="34" charset="0"/>
              </a:rPr>
              <a:t> m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65253" y="3032484"/>
            <a:ext cx="550624" cy="293881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>
            <a:no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40°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79949" y="3076558"/>
            <a:ext cx="85005" cy="2154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10" name="Arc 9"/>
          <p:cNvSpPr/>
          <p:nvPr/>
        </p:nvSpPr>
        <p:spPr>
          <a:xfrm rot="5400000" flipH="1">
            <a:off x="3219757" y="3006835"/>
            <a:ext cx="476702" cy="496790"/>
          </a:xfrm>
          <a:prstGeom prst="arc">
            <a:avLst>
              <a:gd name="adj1" fmla="val 14404949"/>
              <a:gd name="adj2" fmla="val 18715665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Gill Sans MT" panose="020B05020201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 rot="20122531">
            <a:off x="2939217" y="2477438"/>
            <a:ext cx="3196401" cy="21479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202010" y="3337046"/>
            <a:ext cx="3575953" cy="247839"/>
          </a:xfrm>
          <a:prstGeom prst="straightConnector1">
            <a:avLst/>
          </a:prstGeom>
          <a:ln w="190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096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size of an interior angle of the regular shape below.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Accurately draw a regular pentagon with side length 5 cm.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289" y="2134166"/>
            <a:ext cx="2138803" cy="203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72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has drawn a scalene triangle.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Angle A is the biggest angle.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Angle B is 20° larger than angle C.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Angle C is the smallest angle, and it is 70° smaller than angle A.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a bar model to help you calculate the size of each angle, then construct Eva’s triangle.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way to construct the triangle?</a:t>
            </a:r>
          </a:p>
        </p:txBody>
      </p:sp>
      <p:sp>
        <p:nvSpPr>
          <p:cNvPr id="3" name="Rectangle 2"/>
          <p:cNvSpPr/>
          <p:nvPr/>
        </p:nvSpPr>
        <p:spPr>
          <a:xfrm>
            <a:off x="10744200" y="1266092"/>
            <a:ext cx="2391508" cy="457200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744200" y="1987497"/>
            <a:ext cx="773723" cy="457200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744200" y="2805399"/>
            <a:ext cx="1195754" cy="457200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Brace 7"/>
          <p:cNvSpPr/>
          <p:nvPr/>
        </p:nvSpPr>
        <p:spPr>
          <a:xfrm>
            <a:off x="13364308" y="1266092"/>
            <a:ext cx="140677" cy="1996507"/>
          </a:xfrm>
          <a:prstGeom prst="rightBrac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11517923" y="1266092"/>
            <a:ext cx="0" cy="1996507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6" idx="3"/>
          </p:cNvCxnSpPr>
          <p:nvPr/>
        </p:nvCxnSpPr>
        <p:spPr>
          <a:xfrm flipV="1">
            <a:off x="11517923" y="2215978"/>
            <a:ext cx="1617785" cy="119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560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thinks that this net will fold to create a cube.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Dora?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589" y="1644580"/>
            <a:ext cx="2506905" cy="226701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307167" y="709484"/>
            <a:ext cx="371044" cy="3710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678073" y="709484"/>
            <a:ext cx="371044" cy="3710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1052780" y="709484"/>
            <a:ext cx="371044" cy="3710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1423686" y="709484"/>
            <a:ext cx="371044" cy="3710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307505" y="1074008"/>
            <a:ext cx="371044" cy="3710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1423605" y="338745"/>
            <a:ext cx="371044" cy="3710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709382" y="164766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2709382" y="512723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2709381" y="860680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2709380" y="1208637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3745846" y="512722"/>
            <a:ext cx="371044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2337653" y="512721"/>
            <a:ext cx="371044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/>
          <p:cNvSpPr/>
          <p:nvPr/>
        </p:nvSpPr>
        <p:spPr>
          <a:xfrm>
            <a:off x="10684765" y="2378822"/>
            <a:ext cx="546495" cy="471117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Isosceles Triangle 18"/>
          <p:cNvSpPr/>
          <p:nvPr/>
        </p:nvSpPr>
        <p:spPr>
          <a:xfrm rot="16200000" flipH="1">
            <a:off x="10163452" y="2889583"/>
            <a:ext cx="552781" cy="476536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/>
          <p:cNvSpPr/>
          <p:nvPr/>
        </p:nvSpPr>
        <p:spPr>
          <a:xfrm rot="5400000">
            <a:off x="11192645" y="2883920"/>
            <a:ext cx="563338" cy="485636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/>
          <p:cNvSpPr/>
          <p:nvPr/>
        </p:nvSpPr>
        <p:spPr>
          <a:xfrm rot="10800000" flipH="1">
            <a:off x="10692879" y="3412636"/>
            <a:ext cx="534383" cy="460675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0682816" y="2849300"/>
            <a:ext cx="553072" cy="55307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 rot="16200000">
            <a:off x="12357469" y="5488489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 rot="16200000">
            <a:off x="12874353" y="5314510"/>
            <a:ext cx="1035781" cy="69591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16200000">
            <a:off x="13396286" y="5488490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 rot="16200000">
            <a:off x="13914277" y="5315195"/>
            <a:ext cx="1035781" cy="69591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 rot="16200000">
            <a:off x="13209247" y="4612944"/>
            <a:ext cx="371044" cy="6908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 rot="16200000">
            <a:off x="13209248" y="6021139"/>
            <a:ext cx="371044" cy="6908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 rot="16200000">
            <a:off x="10004067" y="5482017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 rot="16200000">
            <a:off x="10352024" y="5482017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 rot="16200000">
            <a:off x="10699981" y="5482017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 rot="16200000">
            <a:off x="11047938" y="5482017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gular Pentagon 33"/>
          <p:cNvSpPr/>
          <p:nvPr/>
        </p:nvSpPr>
        <p:spPr>
          <a:xfrm>
            <a:off x="10596300" y="4615701"/>
            <a:ext cx="553542" cy="519100"/>
          </a:xfrm>
          <a:prstGeom prst="pen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 rot="16200000">
            <a:off x="11393714" y="5482017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gular Pentagon 35"/>
          <p:cNvSpPr/>
          <p:nvPr/>
        </p:nvSpPr>
        <p:spPr>
          <a:xfrm flipV="1">
            <a:off x="10594052" y="6173326"/>
            <a:ext cx="553542" cy="519100"/>
          </a:xfrm>
          <a:prstGeom prst="pen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12701382" y="2468313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2701382" y="2816270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12701381" y="3164227"/>
            <a:ext cx="1035781" cy="3479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/>
          <p:cNvSpPr/>
          <p:nvPr/>
        </p:nvSpPr>
        <p:spPr>
          <a:xfrm rot="5400000">
            <a:off x="13714193" y="2514771"/>
            <a:ext cx="326559" cy="254409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Isosceles Triangle 41"/>
          <p:cNvSpPr/>
          <p:nvPr/>
        </p:nvSpPr>
        <p:spPr>
          <a:xfrm rot="16200000" flipH="1">
            <a:off x="12405414" y="3206562"/>
            <a:ext cx="318190" cy="274302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rapezoid 20"/>
          <p:cNvSpPr/>
          <p:nvPr/>
        </p:nvSpPr>
        <p:spPr>
          <a:xfrm flipV="1">
            <a:off x="12694748" y="3525640"/>
            <a:ext cx="1042413" cy="61100"/>
          </a:xfrm>
          <a:custGeom>
            <a:avLst/>
            <a:gdLst>
              <a:gd name="connsiteX0" fmla="*/ 0 w 370906"/>
              <a:gd name="connsiteY0" fmla="*/ 60635 h 60635"/>
              <a:gd name="connsiteX1" fmla="*/ 15159 w 370906"/>
              <a:gd name="connsiteY1" fmla="*/ 0 h 60635"/>
              <a:gd name="connsiteX2" fmla="*/ 355747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15159 w 370906"/>
              <a:gd name="connsiteY1" fmla="*/ 0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59227 w 370906"/>
              <a:gd name="connsiteY1" fmla="*/ 2754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53574 w 370906"/>
              <a:gd name="connsiteY1" fmla="*/ 2754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57881 h 57881"/>
              <a:gd name="connsiteX1" fmla="*/ 53574 w 370906"/>
              <a:gd name="connsiteY1" fmla="*/ 0 h 57881"/>
              <a:gd name="connsiteX2" fmla="*/ 314360 w 370906"/>
              <a:gd name="connsiteY2" fmla="*/ 2754 h 57881"/>
              <a:gd name="connsiteX3" fmla="*/ 370906 w 370906"/>
              <a:gd name="connsiteY3" fmla="*/ 57881 h 57881"/>
              <a:gd name="connsiteX4" fmla="*/ 0 w 370906"/>
              <a:gd name="connsiteY4" fmla="*/ 57881 h 57881"/>
              <a:gd name="connsiteX0" fmla="*/ 0 w 370906"/>
              <a:gd name="connsiteY0" fmla="*/ 57881 h 57881"/>
              <a:gd name="connsiteX1" fmla="*/ 53574 w 370906"/>
              <a:gd name="connsiteY1" fmla="*/ 0 h 57881"/>
              <a:gd name="connsiteX2" fmla="*/ 314360 w 370906"/>
              <a:gd name="connsiteY2" fmla="*/ 296 h 57881"/>
              <a:gd name="connsiteX3" fmla="*/ 370906 w 370906"/>
              <a:gd name="connsiteY3" fmla="*/ 57881 h 57881"/>
              <a:gd name="connsiteX4" fmla="*/ 0 w 370906"/>
              <a:gd name="connsiteY4" fmla="*/ 57881 h 57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906" h="57881">
                <a:moveTo>
                  <a:pt x="0" y="57881"/>
                </a:moveTo>
                <a:lnTo>
                  <a:pt x="53574" y="0"/>
                </a:lnTo>
                <a:lnTo>
                  <a:pt x="314360" y="296"/>
                </a:lnTo>
                <a:lnTo>
                  <a:pt x="370906" y="57881"/>
                </a:lnTo>
                <a:lnTo>
                  <a:pt x="0" y="5788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rapezoid 20"/>
          <p:cNvSpPr/>
          <p:nvPr/>
        </p:nvSpPr>
        <p:spPr>
          <a:xfrm rot="1728944" flipV="1">
            <a:off x="12393806" y="3434103"/>
            <a:ext cx="309766" cy="49607"/>
          </a:xfrm>
          <a:custGeom>
            <a:avLst/>
            <a:gdLst>
              <a:gd name="connsiteX0" fmla="*/ 0 w 370906"/>
              <a:gd name="connsiteY0" fmla="*/ 60635 h 60635"/>
              <a:gd name="connsiteX1" fmla="*/ 15159 w 370906"/>
              <a:gd name="connsiteY1" fmla="*/ 0 h 60635"/>
              <a:gd name="connsiteX2" fmla="*/ 355747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15159 w 370906"/>
              <a:gd name="connsiteY1" fmla="*/ 0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59227 w 370906"/>
              <a:gd name="connsiteY1" fmla="*/ 2754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53574 w 370906"/>
              <a:gd name="connsiteY1" fmla="*/ 2754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57881 h 57881"/>
              <a:gd name="connsiteX1" fmla="*/ 53574 w 370906"/>
              <a:gd name="connsiteY1" fmla="*/ 0 h 57881"/>
              <a:gd name="connsiteX2" fmla="*/ 314360 w 370906"/>
              <a:gd name="connsiteY2" fmla="*/ 2754 h 57881"/>
              <a:gd name="connsiteX3" fmla="*/ 370906 w 370906"/>
              <a:gd name="connsiteY3" fmla="*/ 57881 h 57881"/>
              <a:gd name="connsiteX4" fmla="*/ 0 w 370906"/>
              <a:gd name="connsiteY4" fmla="*/ 57881 h 57881"/>
              <a:gd name="connsiteX0" fmla="*/ 0 w 370906"/>
              <a:gd name="connsiteY0" fmla="*/ 57881 h 57881"/>
              <a:gd name="connsiteX1" fmla="*/ 53574 w 370906"/>
              <a:gd name="connsiteY1" fmla="*/ 0 h 57881"/>
              <a:gd name="connsiteX2" fmla="*/ 314360 w 370906"/>
              <a:gd name="connsiteY2" fmla="*/ 296 h 57881"/>
              <a:gd name="connsiteX3" fmla="*/ 370906 w 370906"/>
              <a:gd name="connsiteY3" fmla="*/ 57881 h 57881"/>
              <a:gd name="connsiteX4" fmla="*/ 0 w 370906"/>
              <a:gd name="connsiteY4" fmla="*/ 57881 h 57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906" h="57881">
                <a:moveTo>
                  <a:pt x="0" y="57881"/>
                </a:moveTo>
                <a:lnTo>
                  <a:pt x="53574" y="0"/>
                </a:lnTo>
                <a:lnTo>
                  <a:pt x="314360" y="296"/>
                </a:lnTo>
                <a:lnTo>
                  <a:pt x="370906" y="57881"/>
                </a:lnTo>
                <a:lnTo>
                  <a:pt x="0" y="5788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rapezoid 20"/>
          <p:cNvSpPr/>
          <p:nvPr/>
        </p:nvSpPr>
        <p:spPr>
          <a:xfrm rot="8994560" flipV="1">
            <a:off x="12386442" y="3207154"/>
            <a:ext cx="309766" cy="49607"/>
          </a:xfrm>
          <a:custGeom>
            <a:avLst/>
            <a:gdLst>
              <a:gd name="connsiteX0" fmla="*/ 0 w 370906"/>
              <a:gd name="connsiteY0" fmla="*/ 60635 h 60635"/>
              <a:gd name="connsiteX1" fmla="*/ 15159 w 370906"/>
              <a:gd name="connsiteY1" fmla="*/ 0 h 60635"/>
              <a:gd name="connsiteX2" fmla="*/ 355747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15159 w 370906"/>
              <a:gd name="connsiteY1" fmla="*/ 0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59227 w 370906"/>
              <a:gd name="connsiteY1" fmla="*/ 2754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53574 w 370906"/>
              <a:gd name="connsiteY1" fmla="*/ 2754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57881 h 57881"/>
              <a:gd name="connsiteX1" fmla="*/ 53574 w 370906"/>
              <a:gd name="connsiteY1" fmla="*/ 0 h 57881"/>
              <a:gd name="connsiteX2" fmla="*/ 314360 w 370906"/>
              <a:gd name="connsiteY2" fmla="*/ 2754 h 57881"/>
              <a:gd name="connsiteX3" fmla="*/ 370906 w 370906"/>
              <a:gd name="connsiteY3" fmla="*/ 57881 h 57881"/>
              <a:gd name="connsiteX4" fmla="*/ 0 w 370906"/>
              <a:gd name="connsiteY4" fmla="*/ 57881 h 57881"/>
              <a:gd name="connsiteX0" fmla="*/ 0 w 370906"/>
              <a:gd name="connsiteY0" fmla="*/ 57881 h 57881"/>
              <a:gd name="connsiteX1" fmla="*/ 53574 w 370906"/>
              <a:gd name="connsiteY1" fmla="*/ 0 h 57881"/>
              <a:gd name="connsiteX2" fmla="*/ 314360 w 370906"/>
              <a:gd name="connsiteY2" fmla="*/ 296 h 57881"/>
              <a:gd name="connsiteX3" fmla="*/ 370906 w 370906"/>
              <a:gd name="connsiteY3" fmla="*/ 57881 h 57881"/>
              <a:gd name="connsiteX4" fmla="*/ 0 w 370906"/>
              <a:gd name="connsiteY4" fmla="*/ 57881 h 57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906" h="57881">
                <a:moveTo>
                  <a:pt x="0" y="57881"/>
                </a:moveTo>
                <a:lnTo>
                  <a:pt x="53574" y="0"/>
                </a:lnTo>
                <a:lnTo>
                  <a:pt x="314360" y="296"/>
                </a:lnTo>
                <a:lnTo>
                  <a:pt x="370906" y="57881"/>
                </a:lnTo>
                <a:lnTo>
                  <a:pt x="0" y="5788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rapezoid 20"/>
          <p:cNvSpPr/>
          <p:nvPr/>
        </p:nvSpPr>
        <p:spPr>
          <a:xfrm rot="19672959" flipV="1">
            <a:off x="13740304" y="2726089"/>
            <a:ext cx="309766" cy="49607"/>
          </a:xfrm>
          <a:custGeom>
            <a:avLst/>
            <a:gdLst>
              <a:gd name="connsiteX0" fmla="*/ 0 w 370906"/>
              <a:gd name="connsiteY0" fmla="*/ 60635 h 60635"/>
              <a:gd name="connsiteX1" fmla="*/ 15159 w 370906"/>
              <a:gd name="connsiteY1" fmla="*/ 0 h 60635"/>
              <a:gd name="connsiteX2" fmla="*/ 355747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15159 w 370906"/>
              <a:gd name="connsiteY1" fmla="*/ 0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59227 w 370906"/>
              <a:gd name="connsiteY1" fmla="*/ 2754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53574 w 370906"/>
              <a:gd name="connsiteY1" fmla="*/ 2754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57881 h 57881"/>
              <a:gd name="connsiteX1" fmla="*/ 53574 w 370906"/>
              <a:gd name="connsiteY1" fmla="*/ 0 h 57881"/>
              <a:gd name="connsiteX2" fmla="*/ 314360 w 370906"/>
              <a:gd name="connsiteY2" fmla="*/ 2754 h 57881"/>
              <a:gd name="connsiteX3" fmla="*/ 370906 w 370906"/>
              <a:gd name="connsiteY3" fmla="*/ 57881 h 57881"/>
              <a:gd name="connsiteX4" fmla="*/ 0 w 370906"/>
              <a:gd name="connsiteY4" fmla="*/ 57881 h 57881"/>
              <a:gd name="connsiteX0" fmla="*/ 0 w 370906"/>
              <a:gd name="connsiteY0" fmla="*/ 57881 h 57881"/>
              <a:gd name="connsiteX1" fmla="*/ 53574 w 370906"/>
              <a:gd name="connsiteY1" fmla="*/ 0 h 57881"/>
              <a:gd name="connsiteX2" fmla="*/ 314360 w 370906"/>
              <a:gd name="connsiteY2" fmla="*/ 296 h 57881"/>
              <a:gd name="connsiteX3" fmla="*/ 370906 w 370906"/>
              <a:gd name="connsiteY3" fmla="*/ 57881 h 57881"/>
              <a:gd name="connsiteX4" fmla="*/ 0 w 370906"/>
              <a:gd name="connsiteY4" fmla="*/ 57881 h 57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906" h="57881">
                <a:moveTo>
                  <a:pt x="0" y="57881"/>
                </a:moveTo>
                <a:lnTo>
                  <a:pt x="53574" y="0"/>
                </a:lnTo>
                <a:lnTo>
                  <a:pt x="314360" y="296"/>
                </a:lnTo>
                <a:lnTo>
                  <a:pt x="370906" y="57881"/>
                </a:lnTo>
                <a:lnTo>
                  <a:pt x="0" y="5788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rapezoid 20"/>
          <p:cNvSpPr/>
          <p:nvPr/>
        </p:nvSpPr>
        <p:spPr>
          <a:xfrm rot="12854828" flipV="1">
            <a:off x="13747952" y="2501372"/>
            <a:ext cx="309766" cy="49607"/>
          </a:xfrm>
          <a:custGeom>
            <a:avLst/>
            <a:gdLst>
              <a:gd name="connsiteX0" fmla="*/ 0 w 370906"/>
              <a:gd name="connsiteY0" fmla="*/ 60635 h 60635"/>
              <a:gd name="connsiteX1" fmla="*/ 15159 w 370906"/>
              <a:gd name="connsiteY1" fmla="*/ 0 h 60635"/>
              <a:gd name="connsiteX2" fmla="*/ 355747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15159 w 370906"/>
              <a:gd name="connsiteY1" fmla="*/ 0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59227 w 370906"/>
              <a:gd name="connsiteY1" fmla="*/ 2754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60635 h 60635"/>
              <a:gd name="connsiteX1" fmla="*/ 53574 w 370906"/>
              <a:gd name="connsiteY1" fmla="*/ 2754 h 60635"/>
              <a:gd name="connsiteX2" fmla="*/ 317188 w 370906"/>
              <a:gd name="connsiteY2" fmla="*/ 0 h 60635"/>
              <a:gd name="connsiteX3" fmla="*/ 370906 w 370906"/>
              <a:gd name="connsiteY3" fmla="*/ 60635 h 60635"/>
              <a:gd name="connsiteX4" fmla="*/ 0 w 370906"/>
              <a:gd name="connsiteY4" fmla="*/ 60635 h 60635"/>
              <a:gd name="connsiteX0" fmla="*/ 0 w 370906"/>
              <a:gd name="connsiteY0" fmla="*/ 57881 h 57881"/>
              <a:gd name="connsiteX1" fmla="*/ 53574 w 370906"/>
              <a:gd name="connsiteY1" fmla="*/ 0 h 57881"/>
              <a:gd name="connsiteX2" fmla="*/ 314360 w 370906"/>
              <a:gd name="connsiteY2" fmla="*/ 2754 h 57881"/>
              <a:gd name="connsiteX3" fmla="*/ 370906 w 370906"/>
              <a:gd name="connsiteY3" fmla="*/ 57881 h 57881"/>
              <a:gd name="connsiteX4" fmla="*/ 0 w 370906"/>
              <a:gd name="connsiteY4" fmla="*/ 57881 h 57881"/>
              <a:gd name="connsiteX0" fmla="*/ 0 w 370906"/>
              <a:gd name="connsiteY0" fmla="*/ 57881 h 57881"/>
              <a:gd name="connsiteX1" fmla="*/ 53574 w 370906"/>
              <a:gd name="connsiteY1" fmla="*/ 0 h 57881"/>
              <a:gd name="connsiteX2" fmla="*/ 314360 w 370906"/>
              <a:gd name="connsiteY2" fmla="*/ 296 h 57881"/>
              <a:gd name="connsiteX3" fmla="*/ 370906 w 370906"/>
              <a:gd name="connsiteY3" fmla="*/ 57881 h 57881"/>
              <a:gd name="connsiteX4" fmla="*/ 0 w 370906"/>
              <a:gd name="connsiteY4" fmla="*/ 57881 h 57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0906" h="57881">
                <a:moveTo>
                  <a:pt x="0" y="57881"/>
                </a:moveTo>
                <a:lnTo>
                  <a:pt x="53574" y="0"/>
                </a:lnTo>
                <a:lnTo>
                  <a:pt x="314360" y="296"/>
                </a:lnTo>
                <a:lnTo>
                  <a:pt x="370906" y="57881"/>
                </a:lnTo>
                <a:lnTo>
                  <a:pt x="0" y="5788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90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Use </a:t>
            </a: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Polydron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to investigate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nets can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be made for a cube.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a rule you need to follow?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spot an arrangement that won’t work before you build it?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 why it will or won’t work?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record your investigation systematically?</a:t>
            </a:r>
          </a:p>
        </p:txBody>
      </p:sp>
      <p:pic>
        <p:nvPicPr>
          <p:cNvPr id="4" name="Picture 3" descr="Image result for polydro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03700">
            <a:off x="5826382" y="1118330"/>
            <a:ext cx="1906813" cy="14297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734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an open box.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of the nets will fold together to make the box?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grey squares show the base.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            A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   B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C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658" y="1438482"/>
            <a:ext cx="2732068" cy="1694628"/>
          </a:xfrm>
          <a:prstGeom prst="rect">
            <a:avLst/>
          </a:prstGeom>
          <a:noFill/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78" y="4707218"/>
            <a:ext cx="5285625" cy="1574108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0812379" y="1764632"/>
            <a:ext cx="449179" cy="4491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812379" y="2285796"/>
            <a:ext cx="449179" cy="44917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86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microsoft.com/office/infopath/2007/PartnerControls"/>
    <ds:schemaRef ds:uri="522d4c35-b548-4432-90ae-af4376e1c4b4"/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2726</TotalTime>
  <Words>1178</Words>
  <Application>Microsoft Office PowerPoint</Application>
  <PresentationFormat>A4 Paper (210x297 mm)</PresentationFormat>
  <Paragraphs>415</Paragraphs>
  <Slides>30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81</cp:revision>
  <dcterms:created xsi:type="dcterms:W3CDTF">2019-02-04T08:17:32Z</dcterms:created>
  <dcterms:modified xsi:type="dcterms:W3CDTF">2020-03-18T15:37:52Z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