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40"/>
  </p:notesMasterIdLst>
  <p:sldIdLst>
    <p:sldId id="271" r:id="rId6"/>
    <p:sldId id="410" r:id="rId7"/>
    <p:sldId id="411" r:id="rId8"/>
    <p:sldId id="412" r:id="rId9"/>
    <p:sldId id="413" r:id="rId10"/>
    <p:sldId id="414" r:id="rId11"/>
    <p:sldId id="415" r:id="rId12"/>
    <p:sldId id="416" r:id="rId13"/>
    <p:sldId id="417" r:id="rId14"/>
    <p:sldId id="418" r:id="rId15"/>
    <p:sldId id="419" r:id="rId16"/>
    <p:sldId id="420" r:id="rId17"/>
    <p:sldId id="421" r:id="rId18"/>
    <p:sldId id="422" r:id="rId19"/>
    <p:sldId id="423" r:id="rId20"/>
    <p:sldId id="424" r:id="rId21"/>
    <p:sldId id="425" r:id="rId22"/>
    <p:sldId id="426" r:id="rId23"/>
    <p:sldId id="427" r:id="rId24"/>
    <p:sldId id="428" r:id="rId25"/>
    <p:sldId id="429" r:id="rId26"/>
    <p:sldId id="430" r:id="rId27"/>
    <p:sldId id="431" r:id="rId28"/>
    <p:sldId id="432" r:id="rId29"/>
    <p:sldId id="433" r:id="rId30"/>
    <p:sldId id="434" r:id="rId31"/>
    <p:sldId id="435" r:id="rId32"/>
    <p:sldId id="436" r:id="rId33"/>
    <p:sldId id="437" r:id="rId34"/>
    <p:sldId id="438" r:id="rId35"/>
    <p:sldId id="439" r:id="rId36"/>
    <p:sldId id="440" r:id="rId37"/>
    <p:sldId id="441" r:id="rId38"/>
    <p:sldId id="442" r:id="rId39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84489" autoAdjust="0"/>
  </p:normalViewPr>
  <p:slideViewPr>
    <p:cSldViewPr snapToGrid="0" showGuides="1">
      <p:cViewPr varScale="1">
        <p:scale>
          <a:sx n="70" d="100"/>
          <a:sy n="70" d="100"/>
        </p:scale>
        <p:origin x="1158" y="54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viewProps" Target="viewProps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theme" Target="theme/theme1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11/09/2019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321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80598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61272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5172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90672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42815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72908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88226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383107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1866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058854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417608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16899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394715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022541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694485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235821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36819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739581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514941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132299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013616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235316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642729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382709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273921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463064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125328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161346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459985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541539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277902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22632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11" Type="http://schemas.openxmlformats.org/officeDocument/2006/relationships/image" Target="../media/image12.png"/><Relationship Id="rId5" Type="http://schemas.openxmlformats.org/officeDocument/2006/relationships/image" Target="../media/image22.png"/><Relationship Id="rId10" Type="http://schemas.openxmlformats.org/officeDocument/2006/relationships/image" Target="../media/image11.png"/><Relationship Id="rId4" Type="http://schemas.openxmlformats.org/officeDocument/2006/relationships/image" Target="../media/image21.png"/><Relationship Id="rId9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210.png"/><Relationship Id="rId7" Type="http://schemas.openxmlformats.org/officeDocument/2006/relationships/image" Target="../media/image11.png"/><Relationship Id="rId12" Type="http://schemas.openxmlformats.org/officeDocument/2006/relationships/image" Target="../media/image1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220.png"/><Relationship Id="rId9" Type="http://schemas.openxmlformats.org/officeDocument/2006/relationships/image" Target="../media/image13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0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0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0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4</a:t>
            </a:r>
            <a:r>
              <a:rPr kumimoji="0" lang="en-GB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Autumn - Block 1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Place Value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458587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Solve the following calculation: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4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XIV </a:t>
                </a:r>
                <a14:m>
                  <m:oMath xmlns:m="http://schemas.openxmlformats.org/officeDocument/2006/math">
                    <m:r>
                      <a:rPr lang="en-GB" sz="4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XXXVI </a:t>
                </a:r>
                <a14:m>
                  <m:oMath xmlns:m="http://schemas.openxmlformats.org/officeDocument/2006/math">
                    <m:r>
                      <a:rPr lang="en-GB" sz="4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____</a:t>
                </a:r>
              </a:p>
              <a:p>
                <a:pPr lvl="0">
                  <a:defRPr/>
                </a:pPr>
                <a:endParaRPr lang="en-GB" sz="4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4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How many other calculations, using Roman Numerals, can you write to get the same total?</a:t>
                </a:r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4585871"/>
              </a:xfrm>
              <a:prstGeom prst="rect">
                <a:avLst/>
              </a:prstGeom>
              <a:blipFill>
                <a:blip r:embed="rId3"/>
                <a:stretch>
                  <a:fillRect l="-1590" t="-1463" r="-121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8825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Mo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says,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Research and give examples to prove whether or not Mo is correct.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5896" y="1491198"/>
            <a:ext cx="1718612" cy="1272899"/>
          </a:xfrm>
          <a:prstGeom prst="rect">
            <a:avLst/>
          </a:prstGeom>
        </p:spPr>
      </p:pic>
      <p:sp>
        <p:nvSpPr>
          <p:cNvPr id="6" name="Rounded Rectangular Callout 5"/>
          <p:cNvSpPr/>
          <p:nvPr/>
        </p:nvSpPr>
        <p:spPr>
          <a:xfrm>
            <a:off x="1981200" y="1939637"/>
            <a:ext cx="4474370" cy="2656510"/>
          </a:xfrm>
          <a:prstGeom prst="wedgeRoundRectCallout">
            <a:avLst>
              <a:gd name="adj1" fmla="val 66316"/>
              <a:gd name="adj2" fmla="val -22873"/>
              <a:gd name="adj3" fmla="val 16667"/>
            </a:avLst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In the 10 times table, all the numbers have a zero. Therefore, in Roman Numerals all multiples of 10 have an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X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78588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 whole number is rounded to 370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could the number be?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Write down all the possible answers.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912226" y="3322195"/>
            <a:ext cx="2224424" cy="1432315"/>
          </a:xfrm>
          <a:prstGeom prst="roundRect">
            <a:avLst/>
          </a:prstGeom>
          <a:solidFill>
            <a:schemeClr val="accent5">
              <a:alpha val="20000"/>
            </a:schemeClr>
          </a:solidFill>
          <a:ln w="28575">
            <a:solidFill>
              <a:schemeClr val="accent5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370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8412294"/>
              </p:ext>
            </p:extLst>
          </p:nvPr>
        </p:nvGraphicFramePr>
        <p:xfrm>
          <a:off x="10347030" y="528858"/>
          <a:ext cx="4951776" cy="41608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2648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412648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412648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412648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412648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412648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412648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412648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412648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412648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  <a:gridCol w="412648">
                  <a:extLst>
                    <a:ext uri="{9D8B030D-6E8A-4147-A177-3AD203B41FA5}">
                      <a16:colId xmlns:a16="http://schemas.microsoft.com/office/drawing/2014/main" val="3778764850"/>
                    </a:ext>
                  </a:extLst>
                </a:gridCol>
                <a:gridCol w="412648">
                  <a:extLst>
                    <a:ext uri="{9D8B030D-6E8A-4147-A177-3AD203B41FA5}">
                      <a16:colId xmlns:a16="http://schemas.microsoft.com/office/drawing/2014/main" val="2749106426"/>
                    </a:ext>
                  </a:extLst>
                </a:gridCol>
              </a:tblGrid>
              <a:tr h="416084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78878" marR="78878" marT="39439" marB="3943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78878" marR="78878" marT="39439" marB="3943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78878" marR="78878" marT="39439" marB="3943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78878" marR="78878" marT="39439" marB="3943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78878" marR="78878" marT="39439" marB="3943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78878" marR="78878" marT="39439" marB="3943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78878" marR="78878" marT="39439" marB="3943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78878" marR="78878" marT="39439" marB="3943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78878" marR="78878" marT="39439" marB="3943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78878" marR="78878" marT="39439" marB="3943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78878" marR="78878" marT="39439" marB="3943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78878" marR="78878" marT="39439" marB="3943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68476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Two different two-digit numbers both round to 40 when rounded to the nearest 10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/>
            </a:r>
            <a:b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</a:b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sum of the two numbers is 79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could the two numbers be?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there more than one possibility?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2997292"/>
              </p:ext>
            </p:extLst>
          </p:nvPr>
        </p:nvGraphicFramePr>
        <p:xfrm>
          <a:off x="10347030" y="528858"/>
          <a:ext cx="4951776" cy="41608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2648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412648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412648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412648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412648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412648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412648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412648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412648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412648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  <a:gridCol w="412648">
                  <a:extLst>
                    <a:ext uri="{9D8B030D-6E8A-4147-A177-3AD203B41FA5}">
                      <a16:colId xmlns:a16="http://schemas.microsoft.com/office/drawing/2014/main" val="3778764850"/>
                    </a:ext>
                  </a:extLst>
                </a:gridCol>
                <a:gridCol w="412648">
                  <a:extLst>
                    <a:ext uri="{9D8B030D-6E8A-4147-A177-3AD203B41FA5}">
                      <a16:colId xmlns:a16="http://schemas.microsoft.com/office/drawing/2014/main" val="2749106426"/>
                    </a:ext>
                  </a:extLst>
                </a:gridCol>
              </a:tblGrid>
              <a:tr h="416084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78878" marR="78878" marT="39439" marB="3943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78878" marR="78878" marT="39439" marB="3943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78878" marR="78878" marT="39439" marB="3943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78878" marR="78878" marT="39439" marB="3943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78878" marR="78878" marT="39439" marB="3943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78878" marR="78878" marT="39439" marB="3943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78878" marR="78878" marT="39439" marB="3943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78878" marR="78878" marT="39439" marB="3943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78878" marR="78878" marT="39439" marB="3943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78878" marR="78878" marT="39439" marB="3943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78878" marR="78878" marT="39439" marB="3943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78878" marR="78878" marT="39439" marB="3943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62055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Whitney says: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 you agree with Whitney?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why.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099989" y="1581382"/>
            <a:ext cx="1363988" cy="1927184"/>
          </a:xfrm>
          <a:prstGeom prst="rect">
            <a:avLst/>
          </a:prstGeom>
        </p:spPr>
      </p:pic>
      <p:sp>
        <p:nvSpPr>
          <p:cNvPr id="6" name="Rounded Rectangular Callout 5"/>
          <p:cNvSpPr/>
          <p:nvPr/>
        </p:nvSpPr>
        <p:spPr>
          <a:xfrm>
            <a:off x="4083134" y="1581382"/>
            <a:ext cx="3245921" cy="1305647"/>
          </a:xfrm>
          <a:prstGeom prst="wedgeRoundRectCallout">
            <a:avLst>
              <a:gd name="adj1" fmla="val -68178"/>
              <a:gd name="adj2" fmla="val 35777"/>
              <a:gd name="adj3" fmla="val 16667"/>
            </a:avLst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847 to the nearest 10 is 840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2997292"/>
              </p:ext>
            </p:extLst>
          </p:nvPr>
        </p:nvGraphicFramePr>
        <p:xfrm>
          <a:off x="10347030" y="528858"/>
          <a:ext cx="4951776" cy="41608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2648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412648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412648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412648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412648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412648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412648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412648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412648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412648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  <a:gridCol w="412648">
                  <a:extLst>
                    <a:ext uri="{9D8B030D-6E8A-4147-A177-3AD203B41FA5}">
                      <a16:colId xmlns:a16="http://schemas.microsoft.com/office/drawing/2014/main" val="3778764850"/>
                    </a:ext>
                  </a:extLst>
                </a:gridCol>
                <a:gridCol w="412648">
                  <a:extLst>
                    <a:ext uri="{9D8B030D-6E8A-4147-A177-3AD203B41FA5}">
                      <a16:colId xmlns:a16="http://schemas.microsoft.com/office/drawing/2014/main" val="2749106426"/>
                    </a:ext>
                  </a:extLst>
                </a:gridCol>
              </a:tblGrid>
              <a:tr h="416084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78878" marR="78878" marT="39439" marB="3943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78878" marR="78878" marT="39439" marB="3943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78878" marR="78878" marT="39439" marB="3943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78878" marR="78878" marT="39439" marB="3943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78878" marR="78878" marT="39439" marB="3943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78878" marR="78878" marT="39439" marB="3943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78878" marR="78878" marT="39439" marB="3943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78878" marR="78878" marT="39439" marB="3943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78878" marR="78878" marT="39439" marB="3943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78878" marR="78878" marT="39439" marB="3943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78878" marR="78878" marT="39439" marB="3943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78878" marR="78878" marT="39439" marB="3943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9715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4000" b="1" dirty="0">
                <a:solidFill>
                  <a:prstClr val="black"/>
                </a:solidFill>
                <a:latin typeface="Gill Sans MT" panose="020B0502020104020203" pitchFamily="34" charset="0"/>
              </a:rPr>
              <a:t>Always, Sometimes, Never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reasons for each statement.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 number with a five in the tens column rounds up to the nearest hundred.</a:t>
            </a: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 number with a five in the ones column rounds up to the nearest hundred.</a:t>
            </a: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 number with a five in the hundreds column rounds up to the nearest hundred.</a:t>
            </a:r>
          </a:p>
        </p:txBody>
      </p:sp>
    </p:spTree>
    <p:extLst>
      <p:ext uri="{BB962C8B-B14F-4D97-AF65-F5344CB8AC3E}">
        <p14:creationId xmlns:p14="http://schemas.microsoft.com/office/powerpoint/2010/main" val="3528488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When a whole number is rounded to the nearest 100, the answer is 200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When the same number is rounded to the nearest 10, the answer is 250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could the number be?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there more than one possibility?</a:t>
            </a:r>
          </a:p>
        </p:txBody>
      </p:sp>
    </p:spTree>
    <p:extLst>
      <p:ext uri="{BB962C8B-B14F-4D97-AF65-F5344CB8AC3E}">
        <p14:creationId xmlns:p14="http://schemas.microsoft.com/office/powerpoint/2010/main" val="45538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Using the digit cards 0 to 9, can you make whole numbers that fit the following rules? </a:t>
            </a: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You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only use each digit once.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342900" lvl="0" indent="-342900">
              <a:buFontTx/>
              <a:buAutoNum type="arabicPeriod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When rounded to the nearest 10, I round to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20</a:t>
            </a:r>
          </a:p>
          <a:p>
            <a:pPr marL="342900" lvl="0" indent="-342900">
              <a:buFontTx/>
              <a:buAutoNum type="arabicPeriod"/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342900" lvl="0" indent="-342900">
              <a:buFontTx/>
              <a:buAutoNum type="arabicPeriod"/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When rounded to the nearest 10, I round to 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10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3.  When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rounded to the nearest 100, I round to 700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51453" y="2500653"/>
            <a:ext cx="640080" cy="893710"/>
          </a:xfrm>
          <a:prstGeom prst="roundRect">
            <a:avLst/>
          </a:prstGeom>
          <a:noFill/>
          <a:ln>
            <a:solidFill>
              <a:schemeClr val="accent5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1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91682" y="2500653"/>
            <a:ext cx="640080" cy="893710"/>
          </a:xfrm>
          <a:prstGeom prst="roundRect">
            <a:avLst/>
          </a:prstGeom>
          <a:noFill/>
          <a:ln>
            <a:solidFill>
              <a:schemeClr val="accent5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331911" y="2500653"/>
            <a:ext cx="640080" cy="893710"/>
          </a:xfrm>
          <a:prstGeom prst="roundRect">
            <a:avLst/>
          </a:prstGeom>
          <a:noFill/>
          <a:ln>
            <a:solidFill>
              <a:schemeClr val="accent5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3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072140" y="2500653"/>
            <a:ext cx="640080" cy="893710"/>
          </a:xfrm>
          <a:prstGeom prst="roundRect">
            <a:avLst/>
          </a:prstGeom>
          <a:noFill/>
          <a:ln>
            <a:solidFill>
              <a:schemeClr val="accent5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4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812369" y="2500653"/>
            <a:ext cx="640080" cy="893710"/>
          </a:xfrm>
          <a:prstGeom prst="roundRect">
            <a:avLst/>
          </a:prstGeom>
          <a:noFill/>
          <a:ln>
            <a:solidFill>
              <a:schemeClr val="accent5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5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552032" y="2500653"/>
            <a:ext cx="640080" cy="893710"/>
          </a:xfrm>
          <a:prstGeom prst="roundRect">
            <a:avLst/>
          </a:prstGeom>
          <a:noFill/>
          <a:ln>
            <a:solidFill>
              <a:schemeClr val="accent5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6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292261" y="2500653"/>
            <a:ext cx="640080" cy="893710"/>
          </a:xfrm>
          <a:prstGeom prst="roundRect">
            <a:avLst/>
          </a:prstGeom>
          <a:noFill/>
          <a:ln>
            <a:solidFill>
              <a:schemeClr val="accent5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7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032490" y="2500653"/>
            <a:ext cx="640080" cy="893710"/>
          </a:xfrm>
          <a:prstGeom prst="roundRect">
            <a:avLst/>
          </a:prstGeom>
          <a:noFill/>
          <a:ln>
            <a:solidFill>
              <a:schemeClr val="accent5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8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772719" y="2500653"/>
            <a:ext cx="640080" cy="893710"/>
          </a:xfrm>
          <a:prstGeom prst="roundRect">
            <a:avLst/>
          </a:prstGeom>
          <a:noFill/>
          <a:ln>
            <a:solidFill>
              <a:schemeClr val="accent5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9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111224" y="2500653"/>
            <a:ext cx="640080" cy="893710"/>
          </a:xfrm>
          <a:prstGeom prst="roundRect">
            <a:avLst/>
          </a:prstGeom>
          <a:noFill/>
          <a:ln>
            <a:solidFill>
              <a:schemeClr val="accent5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0</a:t>
            </a:r>
          </a:p>
        </p:txBody>
      </p:sp>
    </p:spTree>
    <p:extLst>
      <p:ext uri="{BB962C8B-B14F-4D97-AF65-F5344CB8AC3E}">
        <p14:creationId xmlns:p14="http://schemas.microsoft.com/office/powerpoint/2010/main" val="4285172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4000" b="1" dirty="0">
                <a:solidFill>
                  <a:prstClr val="black"/>
                </a:solidFill>
                <a:latin typeface="Gill Sans MT" panose="020B0502020104020203" pitchFamily="34" charset="0"/>
              </a:rPr>
              <a:t>Always, Sometimes, Never</a:t>
            </a:r>
          </a:p>
          <a:p>
            <a:pPr lvl="0">
              <a:defRPr/>
            </a:pPr>
            <a:endParaRPr lang="en-GB" sz="2800" b="1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When counting in hundreds, the ones digit changes.</a:t>
            </a: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thousands column changes every time you count in thousands.</a:t>
            </a: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To count in thousands, we use 4- digit numbers.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8698" y="517878"/>
            <a:ext cx="891801" cy="89396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7469" y="718695"/>
            <a:ext cx="166268" cy="24616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0084" y="1681852"/>
            <a:ext cx="190020" cy="95657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8698" y="1681852"/>
            <a:ext cx="1189788" cy="117251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0578" y="3534696"/>
            <a:ext cx="1019051" cy="99395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3548" y="3534697"/>
            <a:ext cx="1019051" cy="99395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0578" y="4602087"/>
            <a:ext cx="1019051" cy="99395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9435" y="4602087"/>
            <a:ext cx="1019051" cy="993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1694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Rosie says,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True or false?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how you know.</a:t>
            </a: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7349" y="1856509"/>
            <a:ext cx="1512278" cy="2136703"/>
          </a:xfrm>
          <a:prstGeom prst="rect">
            <a:avLst/>
          </a:prstGeom>
        </p:spPr>
      </p:pic>
      <p:sp>
        <p:nvSpPr>
          <p:cNvPr id="6" name="Rounded Rectangular Callout 5"/>
          <p:cNvSpPr/>
          <p:nvPr/>
        </p:nvSpPr>
        <p:spPr>
          <a:xfrm>
            <a:off x="3789695" y="1688743"/>
            <a:ext cx="4218232" cy="2019525"/>
          </a:xfrm>
          <a:prstGeom prst="wedgeRoundRectCallout">
            <a:avLst>
              <a:gd name="adj1" fmla="val -61776"/>
              <a:gd name="adj2" fmla="val 23044"/>
              <a:gd name="adj3" fmla="val 16667"/>
            </a:avLst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If I count in thousands from zero, I will always have an even answer.</a:t>
            </a:r>
          </a:p>
        </p:txBody>
      </p:sp>
    </p:spTree>
    <p:extLst>
      <p:ext uri="{BB962C8B-B14F-4D97-AF65-F5344CB8AC3E}">
        <p14:creationId xmlns:p14="http://schemas.microsoft.com/office/powerpoint/2010/main" val="653440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Create four 4-digit numbers to fit the following rules: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tens digit is 3</a:t>
            </a: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hundreds digit is two more than the ones digit</a:t>
            </a: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four digits have a total of 12</a:t>
            </a:r>
          </a:p>
        </p:txBody>
      </p:sp>
    </p:spTree>
    <p:extLst>
      <p:ext uri="{BB962C8B-B14F-4D97-AF65-F5344CB8AC3E}">
        <p14:creationId xmlns:p14="http://schemas.microsoft.com/office/powerpoint/2010/main" val="1566242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Use the clues to find the missing digits.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thousands and tens digit multiply together to make 36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hundreds and tens digit have a digit total of 9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ones digit is double the thousands digit.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whole number has a digit total of 21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2157817" y="1537854"/>
            <a:ext cx="5733241" cy="1133861"/>
            <a:chOff x="5408475" y="2419979"/>
            <a:chExt cx="2262688" cy="447491"/>
          </a:xfrm>
        </p:grpSpPr>
        <p:sp>
          <p:nvSpPr>
            <p:cNvPr id="6" name="Rectangle 5"/>
            <p:cNvSpPr/>
            <p:nvPr/>
          </p:nvSpPr>
          <p:spPr>
            <a:xfrm>
              <a:off x="5408475" y="2419979"/>
              <a:ext cx="443684" cy="447491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6019389" y="2419979"/>
              <a:ext cx="443684" cy="447491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6616565" y="2419979"/>
              <a:ext cx="443684" cy="447491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7227479" y="2419979"/>
              <a:ext cx="443684" cy="447491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75658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is the odd one out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</a:t>
            </a:r>
          </a:p>
          <a:p>
            <a:pPr lvl="0" algn="ctr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ctr">
              <a:defRPr/>
            </a:pPr>
            <a:r>
              <a:rPr lang="en-GB" sz="2800" b="1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3,500</a:t>
            </a:r>
          </a:p>
          <a:p>
            <a:pPr lvl="0" algn="ctr">
              <a:defRPr/>
            </a:pPr>
            <a:endParaRPr lang="en-GB" sz="2800" b="1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ctr">
              <a:defRPr/>
            </a:pPr>
            <a:r>
              <a:rPr lang="en-GB" sz="2800" b="1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3,500 ones</a:t>
            </a:r>
          </a:p>
          <a:p>
            <a:pPr lvl="0" algn="ctr">
              <a:defRPr/>
            </a:pPr>
            <a:endParaRPr lang="en-GB" sz="2800" b="1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ctr">
              <a:defRPr/>
            </a:pPr>
            <a:r>
              <a:rPr lang="en-GB" sz="2800" b="1" dirty="0">
                <a:solidFill>
                  <a:prstClr val="black"/>
                </a:solidFill>
                <a:latin typeface="Gill Sans MT" panose="020B0502020104020203" pitchFamily="34" charset="0"/>
              </a:rPr>
              <a:t>2 </a:t>
            </a:r>
            <a:r>
              <a:rPr lang="en-GB" sz="2800" b="1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thousands </a:t>
            </a:r>
            <a:r>
              <a:rPr lang="en-GB" sz="2800" b="1" dirty="0">
                <a:solidFill>
                  <a:prstClr val="black"/>
                </a:solidFill>
                <a:latin typeface="Gill Sans MT" panose="020B0502020104020203" pitchFamily="34" charset="0"/>
              </a:rPr>
              <a:t>and 15 hundreds</a:t>
            </a:r>
            <a:r>
              <a:rPr lang="en-GB" sz="2800" b="1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  <a:r>
              <a:rPr lang="en-GB" sz="2800" b="1" dirty="0">
                <a:solidFill>
                  <a:prstClr val="black"/>
                </a:solidFill>
                <a:latin typeface="Gill Sans MT" panose="020B0502020104020203" pitchFamily="34" charset="0"/>
              </a:rPr>
              <a:t>	</a:t>
            </a:r>
            <a:endParaRPr lang="en-GB" sz="2800" b="1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ctr">
              <a:defRPr/>
            </a:pPr>
            <a:endParaRPr lang="en-GB" sz="2800" b="1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ctr">
              <a:defRPr/>
            </a:pPr>
            <a:r>
              <a:rPr lang="en-GB" sz="2800" b="1" dirty="0">
                <a:solidFill>
                  <a:prstClr val="black"/>
                </a:solidFill>
                <a:latin typeface="Gill Sans MT" panose="020B0502020104020203" pitchFamily="34" charset="0"/>
              </a:rPr>
              <a:t>35 </a:t>
            </a:r>
            <a:r>
              <a:rPr lang="en-GB" sz="2800" b="1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tens</a:t>
            </a:r>
          </a:p>
          <a:p>
            <a:pPr lvl="0">
              <a:defRPr/>
            </a:pPr>
            <a:endParaRPr lang="en-GB" sz="16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how you know.</a:t>
            </a:r>
          </a:p>
        </p:txBody>
      </p:sp>
    </p:spTree>
    <p:extLst>
      <p:ext uri="{BB962C8B-B14F-4D97-AF65-F5344CB8AC3E}">
        <p14:creationId xmlns:p14="http://schemas.microsoft.com/office/powerpoint/2010/main" val="826545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539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Jack says: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 				     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				  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									Amir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says: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Who has the largest number?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Explain.</a:t>
            </a: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931048" y="1661325"/>
            <a:ext cx="1139135" cy="976684"/>
          </a:xfrm>
          <a:prstGeom prst="rect">
            <a:avLst/>
          </a:prstGeom>
        </p:spPr>
      </p:pic>
      <p:pic>
        <p:nvPicPr>
          <p:cNvPr id="6" name="Picture 5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2772" y="3824288"/>
            <a:ext cx="1217845" cy="1045680"/>
          </a:xfrm>
          <a:prstGeom prst="rect">
            <a:avLst/>
          </a:prstGeom>
        </p:spPr>
      </p:pic>
      <p:sp>
        <p:nvSpPr>
          <p:cNvPr id="7" name="Rounded Rectangular Callout 6"/>
          <p:cNvSpPr/>
          <p:nvPr/>
        </p:nvSpPr>
        <p:spPr>
          <a:xfrm>
            <a:off x="3473354" y="882616"/>
            <a:ext cx="3930171" cy="1557419"/>
          </a:xfrm>
          <a:prstGeom prst="wedgeRoundRectCallout">
            <a:avLst>
              <a:gd name="adj1" fmla="val -61776"/>
              <a:gd name="adj2" fmla="val 36761"/>
              <a:gd name="adj3" fmla="val 16667"/>
            </a:avLst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My number has five thousands, three hundreds and 64 ones.</a:t>
            </a:r>
          </a:p>
        </p:txBody>
      </p:sp>
      <p:sp>
        <p:nvSpPr>
          <p:cNvPr id="8" name="Rounded Rectangular Callout 7"/>
          <p:cNvSpPr/>
          <p:nvPr/>
        </p:nvSpPr>
        <p:spPr>
          <a:xfrm>
            <a:off x="1704109" y="3293246"/>
            <a:ext cx="3734331" cy="1769827"/>
          </a:xfrm>
          <a:prstGeom prst="wedgeRoundRectCallout">
            <a:avLst>
              <a:gd name="adj1" fmla="val 63709"/>
              <a:gd name="adj2" fmla="val 33332"/>
              <a:gd name="adj3" fmla="val 16667"/>
            </a:avLst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My number has fifty three hundreds, 6 tens and 4 ones.</a:t>
            </a:r>
          </a:p>
        </p:txBody>
      </p:sp>
    </p:spTree>
    <p:extLst>
      <p:ext uri="{BB962C8B-B14F-4D97-AF65-F5344CB8AC3E}">
        <p14:creationId xmlns:p14="http://schemas.microsoft.com/office/powerpoint/2010/main" val="677156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Some place value counters are hidden.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total is six thousand, four hundred and thirty two.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place value counters could be hidden?</a:t>
            </a: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Think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of at least three solutions.</a:t>
            </a:r>
          </a:p>
        </p:txBody>
      </p:sp>
      <p:pic>
        <p:nvPicPr>
          <p:cNvPr id="9" name="Picture 2" descr="Image result for ink splotch vector blu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1546" y="4126679"/>
            <a:ext cx="2556896" cy="2419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4730" y="3815956"/>
            <a:ext cx="738979" cy="72077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9506" y="4353538"/>
            <a:ext cx="738979" cy="72077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4236" y="3432273"/>
            <a:ext cx="738979" cy="72077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7505" y="3339630"/>
            <a:ext cx="738979" cy="72077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4329" y="4871360"/>
            <a:ext cx="738979" cy="72077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4932" y="5432094"/>
            <a:ext cx="738979" cy="72077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6699" y="3649324"/>
            <a:ext cx="738979" cy="72077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3149" y="3372765"/>
            <a:ext cx="738979" cy="720779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2685" y="5285365"/>
            <a:ext cx="738979" cy="72077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4957" y="4869104"/>
            <a:ext cx="738979" cy="72077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5054" y="4015599"/>
            <a:ext cx="738979" cy="720779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5567" y="4515308"/>
            <a:ext cx="738979" cy="72077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4543" y="5874319"/>
            <a:ext cx="738979" cy="720779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8698" y="517878"/>
            <a:ext cx="891801" cy="89396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7469" y="718695"/>
            <a:ext cx="166268" cy="24616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0084" y="1681852"/>
            <a:ext cx="190020" cy="956579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8698" y="1681852"/>
            <a:ext cx="1189788" cy="1172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7331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Place 6,750 on each of the number lines.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Are they in the same place on each line? Why?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3"/>
          <a:srcRect b="36600"/>
          <a:stretch/>
        </p:blipFill>
        <p:spPr>
          <a:xfrm>
            <a:off x="1745968" y="1782114"/>
            <a:ext cx="6509205" cy="72907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4"/>
          <a:srcRect b="37353"/>
          <a:stretch/>
        </p:blipFill>
        <p:spPr>
          <a:xfrm>
            <a:off x="1745969" y="4247372"/>
            <a:ext cx="6556938" cy="72041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 rotWithShape="1">
          <a:blip r:embed="rId5"/>
          <a:srcRect b="38163"/>
          <a:stretch/>
        </p:blipFill>
        <p:spPr>
          <a:xfrm>
            <a:off x="1745969" y="3014743"/>
            <a:ext cx="6556938" cy="711096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1565568" y="2378257"/>
            <a:ext cx="10166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6,000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662383" y="2378257"/>
            <a:ext cx="11168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7</a:t>
            </a:r>
            <a:r>
              <a:rPr lang="en-GB" sz="2800" dirty="0" smtClean="0">
                <a:latin typeface="Gill Sans MT" panose="020B0502020104020203" pitchFamily="34" charset="0"/>
              </a:rPr>
              <a:t>,000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596872" y="3610638"/>
            <a:ext cx="10216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6,500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741476" y="3610638"/>
            <a:ext cx="1072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8,000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693649" y="4849470"/>
            <a:ext cx="8461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0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576358" y="4849470"/>
            <a:ext cx="1401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10,000</a:t>
            </a:r>
            <a:endParaRPr lang="en-GB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319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If the number on the number line is 9,200, what could the start and end numbers be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Find three different possible answers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3330" y="3478560"/>
            <a:ext cx="7122215" cy="1134806"/>
          </a:xfrm>
          <a:prstGeom prst="rect">
            <a:avLst/>
          </a:prstGeom>
        </p:spPr>
      </p:pic>
      <p:cxnSp>
        <p:nvCxnSpPr>
          <p:cNvPr id="14" name="Straight Arrow Connector 13"/>
          <p:cNvCxnSpPr/>
          <p:nvPr/>
        </p:nvCxnSpPr>
        <p:spPr>
          <a:xfrm>
            <a:off x="6457832" y="3288357"/>
            <a:ext cx="2" cy="692577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72869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Complete the missing boxes: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966961" y="1935995"/>
            <a:ext cx="1969591" cy="896742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8575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4,896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ounded Rectangle 6"/>
              <p:cNvSpPr/>
              <p:nvPr/>
            </p:nvSpPr>
            <p:spPr>
              <a:xfrm>
                <a:off x="3946329" y="1916188"/>
                <a:ext cx="2196198" cy="871307"/>
              </a:xfrm>
              <a:prstGeom prst="roundRect">
                <a:avLst/>
              </a:prstGeom>
              <a:solidFill>
                <a:schemeClr val="accent2">
                  <a:alpha val="20000"/>
                </a:schemeClr>
              </a:solidFill>
              <a:ln w="28575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 1,000</a:t>
                </a:r>
              </a:p>
            </p:txBody>
          </p:sp>
        </mc:Choice>
        <mc:Fallback xmlns="">
          <p:sp>
            <p:nvSpPr>
              <p:cNvPr id="7" name="Rounded 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46329" y="1916188"/>
                <a:ext cx="2196198" cy="871307"/>
              </a:xfrm>
              <a:prstGeom prst="roundRect">
                <a:avLst/>
              </a:prstGeom>
              <a:blipFill>
                <a:blip r:embed="rId3"/>
                <a:stretch>
                  <a:fillRect/>
                </a:stretch>
              </a:blipFill>
              <a:ln w="28575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Straight Arrow Connector 7"/>
          <p:cNvCxnSpPr/>
          <p:nvPr/>
        </p:nvCxnSpPr>
        <p:spPr>
          <a:xfrm flipV="1">
            <a:off x="2936552" y="2364559"/>
            <a:ext cx="1009776" cy="1672"/>
          </a:xfrm>
          <a:prstGeom prst="straightConnector1">
            <a:avLst/>
          </a:prstGeom>
          <a:ln w="38100">
            <a:solidFill>
              <a:schemeClr val="tx1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ounded Rectangle 8"/>
          <p:cNvSpPr/>
          <p:nvPr/>
        </p:nvSpPr>
        <p:spPr>
          <a:xfrm>
            <a:off x="7113993" y="1935995"/>
            <a:ext cx="1969591" cy="896742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8575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cxnSp>
        <p:nvCxnSpPr>
          <p:cNvPr id="10" name="Straight Arrow Connector 9"/>
          <p:cNvCxnSpPr/>
          <p:nvPr/>
        </p:nvCxnSpPr>
        <p:spPr>
          <a:xfrm flipV="1">
            <a:off x="6104217" y="2384366"/>
            <a:ext cx="1009776" cy="1672"/>
          </a:xfrm>
          <a:prstGeom prst="straightConnector1">
            <a:avLst/>
          </a:prstGeom>
          <a:ln w="38100">
            <a:solidFill>
              <a:schemeClr val="tx1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ounded Rectangle 10"/>
          <p:cNvSpPr/>
          <p:nvPr/>
        </p:nvSpPr>
        <p:spPr>
          <a:xfrm>
            <a:off x="993000" y="3485635"/>
            <a:ext cx="1969591" cy="896742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8575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3,784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3972368" y="3465828"/>
            <a:ext cx="2157888" cy="896742"/>
          </a:xfrm>
          <a:prstGeom prst="roundRect">
            <a:avLst/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15" name="Straight Arrow Connector 14"/>
          <p:cNvCxnSpPr/>
          <p:nvPr/>
        </p:nvCxnSpPr>
        <p:spPr>
          <a:xfrm flipV="1">
            <a:off x="2962592" y="3914199"/>
            <a:ext cx="1009776" cy="1672"/>
          </a:xfrm>
          <a:prstGeom prst="straightConnector1">
            <a:avLst/>
          </a:prstGeom>
          <a:ln w="38100">
            <a:solidFill>
              <a:schemeClr val="tx1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ounded Rectangle 15"/>
          <p:cNvSpPr/>
          <p:nvPr/>
        </p:nvSpPr>
        <p:spPr>
          <a:xfrm>
            <a:off x="7140033" y="3485635"/>
            <a:ext cx="1969591" cy="896742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8575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2,784</a:t>
            </a:r>
          </a:p>
        </p:txBody>
      </p:sp>
      <p:cxnSp>
        <p:nvCxnSpPr>
          <p:cNvPr id="17" name="Straight Arrow Connector 16"/>
          <p:cNvCxnSpPr/>
          <p:nvPr/>
        </p:nvCxnSpPr>
        <p:spPr>
          <a:xfrm flipV="1">
            <a:off x="6130256" y="3934006"/>
            <a:ext cx="1009776" cy="1672"/>
          </a:xfrm>
          <a:prstGeom prst="straightConnector1">
            <a:avLst/>
          </a:prstGeom>
          <a:ln w="38100">
            <a:solidFill>
              <a:schemeClr val="tx1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ounded Rectangle 17"/>
          <p:cNvSpPr/>
          <p:nvPr/>
        </p:nvSpPr>
        <p:spPr>
          <a:xfrm>
            <a:off x="966961" y="5060711"/>
            <a:ext cx="1969591" cy="896742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8575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ounded Rectangle 18"/>
              <p:cNvSpPr/>
              <p:nvPr/>
            </p:nvSpPr>
            <p:spPr>
              <a:xfrm>
                <a:off x="3946329" y="5040907"/>
                <a:ext cx="2183927" cy="822898"/>
              </a:xfrm>
              <a:prstGeom prst="roundRect">
                <a:avLst/>
              </a:prstGeom>
              <a:solidFill>
                <a:schemeClr val="accent2">
                  <a:alpha val="20000"/>
                </a:schemeClr>
              </a:solidFill>
              <a:ln w="28575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 1,000</a:t>
                </a:r>
              </a:p>
            </p:txBody>
          </p:sp>
        </mc:Choice>
        <mc:Fallback xmlns="">
          <p:sp>
            <p:nvSpPr>
              <p:cNvPr id="19" name="Rounded Rectangle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46329" y="5040907"/>
                <a:ext cx="2183927" cy="822898"/>
              </a:xfrm>
              <a:prstGeom prst="roundRect">
                <a:avLst/>
              </a:prstGeom>
              <a:blipFill>
                <a:blip r:embed="rId4"/>
                <a:stretch>
                  <a:fillRect/>
                </a:stretch>
              </a:blipFill>
              <a:ln w="28575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0" name="Straight Arrow Connector 19"/>
          <p:cNvCxnSpPr/>
          <p:nvPr/>
        </p:nvCxnSpPr>
        <p:spPr>
          <a:xfrm flipV="1">
            <a:off x="2936552" y="5489275"/>
            <a:ext cx="1009776" cy="1672"/>
          </a:xfrm>
          <a:prstGeom prst="straightConnector1">
            <a:avLst/>
          </a:prstGeom>
          <a:ln w="38100">
            <a:solidFill>
              <a:schemeClr val="tx1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ounded Rectangle 20"/>
          <p:cNvSpPr/>
          <p:nvPr/>
        </p:nvSpPr>
        <p:spPr>
          <a:xfrm>
            <a:off x="7113993" y="5060711"/>
            <a:ext cx="1969591" cy="896742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8575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986</a:t>
            </a:r>
          </a:p>
        </p:txBody>
      </p:sp>
      <p:cxnSp>
        <p:nvCxnSpPr>
          <p:cNvPr id="22" name="Straight Arrow Connector 21"/>
          <p:cNvCxnSpPr/>
          <p:nvPr/>
        </p:nvCxnSpPr>
        <p:spPr>
          <a:xfrm flipV="1">
            <a:off x="6104217" y="5509082"/>
            <a:ext cx="1009776" cy="1672"/>
          </a:xfrm>
          <a:prstGeom prst="straightConnector1">
            <a:avLst/>
          </a:prstGeom>
          <a:ln w="38100">
            <a:solidFill>
              <a:schemeClr val="tx1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Picture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8698" y="517878"/>
            <a:ext cx="891801" cy="89396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7469" y="718695"/>
            <a:ext cx="166268" cy="24616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0084" y="1681852"/>
            <a:ext cx="190020" cy="956579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8698" y="1681852"/>
            <a:ext cx="1189788" cy="117251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0578" y="3534696"/>
            <a:ext cx="1019051" cy="99395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3548" y="3534697"/>
            <a:ext cx="1019051" cy="99395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0578" y="4602087"/>
            <a:ext cx="1019051" cy="99395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9435" y="4602087"/>
            <a:ext cx="1019051" cy="993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6201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10 less than my number is 1,000 more than 5,300. </a:t>
            </a: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What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my number?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write your own problem similar to this?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8698" y="517878"/>
            <a:ext cx="891801" cy="89396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7469" y="718695"/>
            <a:ext cx="166268" cy="24616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0084" y="1681852"/>
            <a:ext cx="190020" cy="95657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8698" y="1681852"/>
            <a:ext cx="1189788" cy="117251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0578" y="3534696"/>
            <a:ext cx="1019051" cy="99395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3548" y="3534697"/>
            <a:ext cx="1019051" cy="99395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0578" y="4602087"/>
            <a:ext cx="1019051" cy="99395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9435" y="4602087"/>
            <a:ext cx="1019051" cy="993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5599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Jack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says,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he correct?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digit does he need to change?</a:t>
            </a: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390624" y="2131648"/>
            <a:ext cx="1469579" cy="1073288"/>
          </a:xfrm>
          <a:prstGeom prst="rect">
            <a:avLst/>
          </a:prstGeom>
        </p:spPr>
      </p:pic>
      <p:sp>
        <p:nvSpPr>
          <p:cNvPr id="6" name="Rounded Rectangular Callout 5"/>
          <p:cNvSpPr/>
          <p:nvPr/>
        </p:nvSpPr>
        <p:spPr>
          <a:xfrm>
            <a:off x="4483946" y="1404258"/>
            <a:ext cx="3838142" cy="1800678"/>
          </a:xfrm>
          <a:prstGeom prst="wedgeRoundRectCallout">
            <a:avLst>
              <a:gd name="adj1" fmla="val -68217"/>
              <a:gd name="adj2" fmla="val 37728"/>
              <a:gd name="adj3" fmla="val 16667"/>
            </a:avLst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When I add 1,000 to 4,325, I only have to change 1 digit.</a:t>
            </a:r>
          </a:p>
        </p:txBody>
      </p:sp>
    </p:spTree>
    <p:extLst>
      <p:ext uri="{BB962C8B-B14F-4D97-AF65-F5344CB8AC3E}">
        <p14:creationId xmlns:p14="http://schemas.microsoft.com/office/powerpoint/2010/main" val="4029597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Fill in the boxes by finding the patterns: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2411192" y="2296401"/>
            <a:ext cx="5580124" cy="3000354"/>
            <a:chOff x="5277393" y="4843999"/>
            <a:chExt cx="2299428" cy="1236370"/>
          </a:xfrm>
        </p:grpSpPr>
        <p:sp>
          <p:nvSpPr>
            <p:cNvPr id="8" name="Rectangle 7"/>
            <p:cNvSpPr/>
            <p:nvPr/>
          </p:nvSpPr>
          <p:spPr>
            <a:xfrm>
              <a:off x="5277393" y="4847196"/>
              <a:ext cx="587829" cy="30996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3,210</a:t>
              </a:r>
            </a:p>
          </p:txBody>
        </p:sp>
        <p:sp>
          <p:nvSpPr>
            <p:cNvPr id="9" name="Rectangle 8"/>
            <p:cNvSpPr/>
            <p:nvPr/>
          </p:nvSpPr>
          <p:spPr>
            <a:xfrm>
              <a:off x="5852160" y="4847196"/>
              <a:ext cx="574766" cy="307777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6427289" y="4847196"/>
              <a:ext cx="574766" cy="307777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1,210</a:t>
              </a: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002055" y="4843999"/>
              <a:ext cx="574766" cy="307777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277394" y="5151077"/>
              <a:ext cx="574766" cy="308409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3,110</a:t>
              </a: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5277394" y="5459487"/>
              <a:ext cx="574766" cy="32175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5277394" y="5772592"/>
              <a:ext cx="574766" cy="307777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5852160" y="5464187"/>
              <a:ext cx="574766" cy="307777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6427289" y="5464187"/>
              <a:ext cx="574766" cy="307777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7002055" y="5461675"/>
              <a:ext cx="574766" cy="307777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6,010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11358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 am thinking of a number. It is greater than 3,000, but smaller than 5,000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digits add up to 15</a:t>
            </a:r>
            <a:b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</a:b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could the number be?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Write down as many possibilities as you can.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difference between the largest and smallest digit is 6. How many numbers do you now have?</a:t>
            </a:r>
          </a:p>
        </p:txBody>
      </p:sp>
    </p:spTree>
    <p:extLst>
      <p:ext uri="{BB962C8B-B14F-4D97-AF65-F5344CB8AC3E}">
        <p14:creationId xmlns:p14="http://schemas.microsoft.com/office/powerpoint/2010/main" val="3635349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36625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Use digit cards 1 to 5 to complete the comparisons: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564       </a:t>
                </a:r>
                <a14:m>
                  <m:oMath xmlns:m="http://schemas.openxmlformats.org/officeDocument/2006/math">
                    <m:r>
                      <a:rPr lang="en-GB" sz="4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    73</a:t>
                </a:r>
              </a:p>
              <a:p>
                <a:pPr lvl="0" algn="ctr">
                  <a:defRPr/>
                </a:pPr>
                <a:endParaRPr lang="en-GB" sz="4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</a:t>
                </a:r>
                <a:r>
                  <a:rPr lang="en-GB" sz="40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2    </a:t>
                </a:r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38   </a:t>
                </a:r>
                <a14:m>
                  <m:oMath xmlns:m="http://schemas.openxmlformats.org/officeDocument/2006/math">
                    <m:r>
                      <a:rPr lang="en-GB" sz="4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23    </a:t>
                </a:r>
                <a:r>
                  <a:rPr lang="en-GB" sz="40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5</a:t>
                </a: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You can only use each digit once.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3662541"/>
              </a:xfrm>
              <a:prstGeom prst="rect">
                <a:avLst/>
              </a:prstGeom>
              <a:blipFill>
                <a:blip r:embed="rId3"/>
                <a:stretch>
                  <a:fillRect l="-1590" t="-1830" b="-36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3"/>
          <p:cNvSpPr/>
          <p:nvPr/>
        </p:nvSpPr>
        <p:spPr>
          <a:xfrm>
            <a:off x="3838703" y="1722512"/>
            <a:ext cx="470061" cy="470061"/>
          </a:xfrm>
          <a:prstGeom prst="rect">
            <a:avLst/>
          </a:prstGeom>
          <a:solidFill>
            <a:schemeClr val="bg1"/>
          </a:solidFill>
          <a:ln w="28575"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757850" y="1722510"/>
            <a:ext cx="470061" cy="470061"/>
          </a:xfrm>
          <a:prstGeom prst="rect">
            <a:avLst/>
          </a:prstGeom>
          <a:solidFill>
            <a:schemeClr val="bg1"/>
          </a:solidFill>
          <a:ln w="28575"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815565" y="1722511"/>
            <a:ext cx="470061" cy="470061"/>
          </a:xfrm>
          <a:prstGeom prst="rect">
            <a:avLst/>
          </a:prstGeom>
          <a:solidFill>
            <a:schemeClr val="bg1"/>
          </a:solidFill>
          <a:ln w="28575"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575962" y="2929299"/>
            <a:ext cx="470061" cy="470061"/>
          </a:xfrm>
          <a:prstGeom prst="rect">
            <a:avLst/>
          </a:prstGeom>
          <a:solidFill>
            <a:schemeClr val="bg1"/>
          </a:solidFill>
          <a:ln w="28575"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238988" y="2915443"/>
            <a:ext cx="470061" cy="470061"/>
          </a:xfrm>
          <a:prstGeom prst="rect">
            <a:avLst/>
          </a:prstGeom>
          <a:solidFill>
            <a:schemeClr val="bg1"/>
          </a:solidFill>
          <a:ln w="28575"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235527" y="4825674"/>
            <a:ext cx="640080" cy="620985"/>
          </a:xfrm>
          <a:prstGeom prst="roundRect">
            <a:avLst/>
          </a:prstGeom>
          <a:noFill/>
          <a:ln>
            <a:solidFill>
              <a:schemeClr val="accent5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1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975756" y="4825674"/>
            <a:ext cx="640080" cy="620985"/>
          </a:xfrm>
          <a:prstGeom prst="roundRect">
            <a:avLst/>
          </a:prstGeom>
          <a:noFill/>
          <a:ln>
            <a:solidFill>
              <a:schemeClr val="accent5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715985" y="4825674"/>
            <a:ext cx="640080" cy="620985"/>
          </a:xfrm>
          <a:prstGeom prst="roundRect">
            <a:avLst/>
          </a:prstGeom>
          <a:noFill/>
          <a:ln>
            <a:solidFill>
              <a:schemeClr val="accent5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3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456214" y="4825674"/>
            <a:ext cx="640080" cy="620985"/>
          </a:xfrm>
          <a:prstGeom prst="roundRect">
            <a:avLst/>
          </a:prstGeom>
          <a:noFill/>
          <a:ln>
            <a:solidFill>
              <a:schemeClr val="accent5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4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196443" y="4825674"/>
            <a:ext cx="640080" cy="620985"/>
          </a:xfrm>
          <a:prstGeom prst="roundRect">
            <a:avLst/>
          </a:prstGeom>
          <a:noFill/>
          <a:ln>
            <a:solidFill>
              <a:schemeClr val="accent5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921521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Alex has ordered five 4-digit numbers.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smallest number is 3,450, and the largest number is 3,650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All the other numbers have digit totals of 20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could the other three numbers be?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mistake has been made?</a:t>
            </a:r>
          </a:p>
        </p:txBody>
      </p:sp>
      <p:cxnSp>
        <p:nvCxnSpPr>
          <p:cNvPr id="15" name="Straight Connector 14"/>
          <p:cNvCxnSpPr/>
          <p:nvPr/>
        </p:nvCxnSpPr>
        <p:spPr>
          <a:xfrm>
            <a:off x="1370655" y="5359938"/>
            <a:ext cx="6975974" cy="0"/>
          </a:xfrm>
          <a:prstGeom prst="line">
            <a:avLst/>
          </a:prstGeom>
          <a:ln w="381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1370655" y="5255436"/>
            <a:ext cx="0" cy="195943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8330780" y="5264144"/>
            <a:ext cx="0" cy="195943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349432" y="5433962"/>
            <a:ext cx="20465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smallest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293145" y="4863998"/>
            <a:ext cx="14983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1,354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775986" y="4862025"/>
            <a:ext cx="14983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3,273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258827" y="4862025"/>
            <a:ext cx="14983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3,314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741668" y="4860164"/>
            <a:ext cx="11042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989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830471" y="4836718"/>
            <a:ext cx="14983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9,993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7307510" y="5460087"/>
            <a:ext cx="20465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greatest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8698" y="517878"/>
            <a:ext cx="891801" cy="89396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7469" y="718695"/>
            <a:ext cx="166268" cy="24616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0084" y="1681852"/>
            <a:ext cx="190020" cy="956579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8698" y="1681852"/>
            <a:ext cx="1189788" cy="117251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0578" y="3534696"/>
            <a:ext cx="1019051" cy="99395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3548" y="3534697"/>
            <a:ext cx="1019051" cy="99395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0578" y="4602087"/>
            <a:ext cx="1019051" cy="993951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9435" y="4602087"/>
            <a:ext cx="1019051" cy="993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884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Put these amounts in ascending order.</a:t>
            </a:r>
          </a:p>
          <a:p>
            <a:pPr lvl="0" algn="ctr">
              <a:defRPr/>
            </a:pPr>
            <a:endParaRPr lang="en-GB" sz="12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ctr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ctr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		Half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of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2,400</a:t>
            </a:r>
          </a:p>
          <a:p>
            <a:pPr lvl="0" algn="ctr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ctr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ctr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											LXXXVI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8475" y="2262739"/>
            <a:ext cx="689015" cy="67204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1127" y="3270075"/>
            <a:ext cx="689015" cy="672045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3906" y="2195985"/>
            <a:ext cx="689015" cy="672045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207" y="2285674"/>
            <a:ext cx="689015" cy="672045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6599" y="2168061"/>
            <a:ext cx="689015" cy="672045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421" y="2730802"/>
            <a:ext cx="689015" cy="672045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990" y="2756874"/>
            <a:ext cx="689015" cy="672045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4794" y="2821310"/>
            <a:ext cx="689015" cy="672045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6617" y="3311700"/>
            <a:ext cx="689015" cy="672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4545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Put one number in each box so that the list of numbers is ordered smallest to largest.</a:t>
            </a: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find more than one way?</a:t>
            </a:r>
            <a:endParaRPr lang="en-GB" sz="2800" dirty="0">
              <a:solidFill>
                <a:prstClr val="black"/>
              </a:solidFill>
              <a:latin typeface="Bariol Bold" panose="02000506040000020003" pitchFamily="50" charset="0"/>
            </a:endParaRP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5707075"/>
              </p:ext>
            </p:extLst>
          </p:nvPr>
        </p:nvGraphicFramePr>
        <p:xfrm>
          <a:off x="2430406" y="1778834"/>
          <a:ext cx="5188064" cy="376910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97016">
                  <a:extLst>
                    <a:ext uri="{9D8B030D-6E8A-4147-A177-3AD203B41FA5}">
                      <a16:colId xmlns:a16="http://schemas.microsoft.com/office/drawing/2014/main" val="3742118262"/>
                    </a:ext>
                  </a:extLst>
                </a:gridCol>
                <a:gridCol w="1297016">
                  <a:extLst>
                    <a:ext uri="{9D8B030D-6E8A-4147-A177-3AD203B41FA5}">
                      <a16:colId xmlns:a16="http://schemas.microsoft.com/office/drawing/2014/main" val="3457844864"/>
                    </a:ext>
                  </a:extLst>
                </a:gridCol>
                <a:gridCol w="1297016">
                  <a:extLst>
                    <a:ext uri="{9D8B030D-6E8A-4147-A177-3AD203B41FA5}">
                      <a16:colId xmlns:a16="http://schemas.microsoft.com/office/drawing/2014/main" val="1062925777"/>
                    </a:ext>
                  </a:extLst>
                </a:gridCol>
                <a:gridCol w="1297016">
                  <a:extLst>
                    <a:ext uri="{9D8B030D-6E8A-4147-A177-3AD203B41FA5}">
                      <a16:colId xmlns:a16="http://schemas.microsoft.com/office/drawing/2014/main" val="2304181344"/>
                    </a:ext>
                  </a:extLst>
                </a:gridCol>
              </a:tblGrid>
              <a:tr h="538443">
                <a:tc>
                  <a:txBody>
                    <a:bodyPr/>
                    <a:lstStyle/>
                    <a:p>
                      <a:pPr algn="ctr"/>
                      <a:r>
                        <a:rPr lang="en-GB" sz="2700" b="1" dirty="0">
                          <a:latin typeface="Gill Sans MT" panose="020B0502020104020203" pitchFamily="34" charset="0"/>
                        </a:rPr>
                        <a:t>1000s</a:t>
                      </a:r>
                    </a:p>
                  </a:txBody>
                  <a:tcPr marL="126041" marR="126041" marT="63020" marB="6302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700" b="1" dirty="0">
                          <a:latin typeface="Gill Sans MT" panose="020B0502020104020203" pitchFamily="34" charset="0"/>
                        </a:rPr>
                        <a:t>100s</a:t>
                      </a:r>
                    </a:p>
                  </a:txBody>
                  <a:tcPr marL="126041" marR="126041" marT="63020" marB="6302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700" b="1" dirty="0">
                          <a:latin typeface="Gill Sans MT" panose="020B0502020104020203" pitchFamily="34" charset="0"/>
                        </a:rPr>
                        <a:t>10s</a:t>
                      </a:r>
                    </a:p>
                  </a:txBody>
                  <a:tcPr marL="126041" marR="126041" marT="63020" marB="6302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700" b="1" dirty="0">
                          <a:latin typeface="Gill Sans MT" panose="020B0502020104020203" pitchFamily="34" charset="0"/>
                        </a:rPr>
                        <a:t>1s</a:t>
                      </a:r>
                    </a:p>
                  </a:txBody>
                  <a:tcPr marL="126041" marR="126041" marT="63020" marB="6302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4155981"/>
                  </a:ext>
                </a:extLst>
              </a:tr>
              <a:tr h="538443">
                <a:tc>
                  <a:txBody>
                    <a:bodyPr/>
                    <a:lstStyle/>
                    <a:p>
                      <a:pPr algn="ctr"/>
                      <a:r>
                        <a:rPr lang="en-GB" sz="2700" dirty="0">
                          <a:latin typeface="Gill Sans MT" panose="020B0502020104020203" pitchFamily="34" charset="0"/>
                        </a:rPr>
                        <a:t>1</a:t>
                      </a:r>
                    </a:p>
                  </a:txBody>
                  <a:tcPr marL="126041" marR="126041" marT="63020" marB="630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700" dirty="0">
                          <a:latin typeface="Gill Sans MT" panose="020B0502020104020203" pitchFamily="34" charset="0"/>
                        </a:rPr>
                        <a:t>1</a:t>
                      </a:r>
                    </a:p>
                  </a:txBody>
                  <a:tcPr marL="126041" marR="126041" marT="63020" marB="63020"/>
                </a:tc>
                <a:tc>
                  <a:txBody>
                    <a:bodyPr/>
                    <a:lstStyle/>
                    <a:p>
                      <a:pPr algn="ctr"/>
                      <a:endParaRPr lang="en-GB" sz="2700" dirty="0">
                        <a:latin typeface="Gill Sans MT" panose="020B0502020104020203" pitchFamily="34" charset="0"/>
                      </a:endParaRPr>
                    </a:p>
                  </a:txBody>
                  <a:tcPr marL="126041" marR="126041" marT="63020" marB="630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700" dirty="0">
                          <a:latin typeface="Gill Sans MT" panose="020B0502020104020203" pitchFamily="34" charset="0"/>
                        </a:rPr>
                        <a:t>3</a:t>
                      </a:r>
                    </a:p>
                  </a:txBody>
                  <a:tcPr marL="126041" marR="126041" marT="63020" marB="63020"/>
                </a:tc>
                <a:extLst>
                  <a:ext uri="{0D108BD9-81ED-4DB2-BD59-A6C34878D82A}">
                    <a16:rowId xmlns:a16="http://schemas.microsoft.com/office/drawing/2014/main" val="2115843953"/>
                  </a:ext>
                </a:extLst>
              </a:tr>
              <a:tr h="538443">
                <a:tc>
                  <a:txBody>
                    <a:bodyPr/>
                    <a:lstStyle/>
                    <a:p>
                      <a:pPr algn="ctr"/>
                      <a:r>
                        <a:rPr lang="en-GB" sz="2700" dirty="0">
                          <a:latin typeface="Gill Sans MT" panose="020B0502020104020203" pitchFamily="34" charset="0"/>
                        </a:rPr>
                        <a:t>1</a:t>
                      </a:r>
                    </a:p>
                  </a:txBody>
                  <a:tcPr marL="126041" marR="126041" marT="63020" marB="63020"/>
                </a:tc>
                <a:tc>
                  <a:txBody>
                    <a:bodyPr/>
                    <a:lstStyle/>
                    <a:p>
                      <a:pPr algn="ctr"/>
                      <a:endParaRPr lang="en-GB" sz="2700" dirty="0">
                        <a:latin typeface="Gill Sans MT" panose="020B0502020104020203" pitchFamily="34" charset="0"/>
                      </a:endParaRPr>
                    </a:p>
                  </a:txBody>
                  <a:tcPr marL="126041" marR="126041" marT="63020" marB="630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700" dirty="0">
                          <a:latin typeface="Gill Sans MT" panose="020B0502020104020203" pitchFamily="34" charset="0"/>
                        </a:rPr>
                        <a:t>2</a:t>
                      </a:r>
                    </a:p>
                  </a:txBody>
                  <a:tcPr marL="126041" marR="126041" marT="63020" marB="630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700" dirty="0">
                          <a:latin typeface="Gill Sans MT" panose="020B0502020104020203" pitchFamily="34" charset="0"/>
                        </a:rPr>
                        <a:t>7</a:t>
                      </a:r>
                    </a:p>
                  </a:txBody>
                  <a:tcPr marL="126041" marR="126041" marT="63020" marB="63020"/>
                </a:tc>
                <a:extLst>
                  <a:ext uri="{0D108BD9-81ED-4DB2-BD59-A6C34878D82A}">
                    <a16:rowId xmlns:a16="http://schemas.microsoft.com/office/drawing/2014/main" val="4145391177"/>
                  </a:ext>
                </a:extLst>
              </a:tr>
              <a:tr h="538443">
                <a:tc>
                  <a:txBody>
                    <a:bodyPr/>
                    <a:lstStyle/>
                    <a:p>
                      <a:pPr algn="ctr"/>
                      <a:r>
                        <a:rPr lang="en-GB" sz="2700" dirty="0">
                          <a:latin typeface="Gill Sans MT" panose="020B0502020104020203" pitchFamily="34" charset="0"/>
                        </a:rPr>
                        <a:t>1</a:t>
                      </a:r>
                    </a:p>
                  </a:txBody>
                  <a:tcPr marL="126041" marR="126041" marT="63020" marB="630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700" dirty="0">
                          <a:latin typeface="Gill Sans MT" panose="020B0502020104020203" pitchFamily="34" charset="0"/>
                        </a:rPr>
                        <a:t>2</a:t>
                      </a:r>
                    </a:p>
                  </a:txBody>
                  <a:tcPr marL="126041" marR="126041" marT="63020" marB="630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700" dirty="0">
                          <a:latin typeface="Gill Sans MT" panose="020B0502020104020203" pitchFamily="34" charset="0"/>
                        </a:rPr>
                        <a:t>5</a:t>
                      </a:r>
                    </a:p>
                  </a:txBody>
                  <a:tcPr marL="126041" marR="126041" marT="63020" marB="63020"/>
                </a:tc>
                <a:tc>
                  <a:txBody>
                    <a:bodyPr/>
                    <a:lstStyle/>
                    <a:p>
                      <a:pPr algn="ctr"/>
                      <a:endParaRPr lang="en-GB" sz="2700" dirty="0">
                        <a:latin typeface="Gill Sans MT" panose="020B0502020104020203" pitchFamily="34" charset="0"/>
                      </a:endParaRPr>
                    </a:p>
                  </a:txBody>
                  <a:tcPr marL="126041" marR="126041" marT="63020" marB="63020"/>
                </a:tc>
                <a:extLst>
                  <a:ext uri="{0D108BD9-81ED-4DB2-BD59-A6C34878D82A}">
                    <a16:rowId xmlns:a16="http://schemas.microsoft.com/office/drawing/2014/main" val="4181465189"/>
                  </a:ext>
                </a:extLst>
              </a:tr>
              <a:tr h="538443">
                <a:tc>
                  <a:txBody>
                    <a:bodyPr/>
                    <a:lstStyle/>
                    <a:p>
                      <a:pPr algn="ctr"/>
                      <a:r>
                        <a:rPr lang="en-GB" sz="2700" dirty="0">
                          <a:latin typeface="Gill Sans MT" panose="020B0502020104020203" pitchFamily="34" charset="0"/>
                        </a:rPr>
                        <a:t>1</a:t>
                      </a:r>
                    </a:p>
                  </a:txBody>
                  <a:tcPr marL="126041" marR="126041" marT="63020" marB="63020"/>
                </a:tc>
                <a:tc>
                  <a:txBody>
                    <a:bodyPr/>
                    <a:lstStyle/>
                    <a:p>
                      <a:pPr algn="ctr"/>
                      <a:endParaRPr lang="en-GB" sz="2700" dirty="0">
                        <a:latin typeface="Gill Sans MT" panose="020B0502020104020203" pitchFamily="34" charset="0"/>
                      </a:endParaRPr>
                    </a:p>
                  </a:txBody>
                  <a:tcPr marL="126041" marR="126041" marT="63020" marB="630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700" dirty="0">
                          <a:latin typeface="Gill Sans MT" panose="020B0502020104020203" pitchFamily="34" charset="0"/>
                        </a:rPr>
                        <a:t>5</a:t>
                      </a:r>
                    </a:p>
                  </a:txBody>
                  <a:tcPr marL="126041" marR="126041" marT="63020" marB="630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700" dirty="0">
                          <a:latin typeface="Gill Sans MT" panose="020B0502020104020203" pitchFamily="34" charset="0"/>
                        </a:rPr>
                        <a:t>9</a:t>
                      </a:r>
                    </a:p>
                  </a:txBody>
                  <a:tcPr marL="126041" marR="126041" marT="63020" marB="63020"/>
                </a:tc>
                <a:extLst>
                  <a:ext uri="{0D108BD9-81ED-4DB2-BD59-A6C34878D82A}">
                    <a16:rowId xmlns:a16="http://schemas.microsoft.com/office/drawing/2014/main" val="2945263605"/>
                  </a:ext>
                </a:extLst>
              </a:tr>
              <a:tr h="538443">
                <a:tc>
                  <a:txBody>
                    <a:bodyPr/>
                    <a:lstStyle/>
                    <a:p>
                      <a:pPr algn="ctr"/>
                      <a:r>
                        <a:rPr lang="en-GB" sz="2700" dirty="0">
                          <a:latin typeface="Gill Sans MT" panose="020B0502020104020203" pitchFamily="34" charset="0"/>
                        </a:rPr>
                        <a:t>1</a:t>
                      </a:r>
                    </a:p>
                  </a:txBody>
                  <a:tcPr marL="126041" marR="126041" marT="63020" marB="630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700" dirty="0">
                          <a:latin typeface="Gill Sans MT" panose="020B0502020104020203" pitchFamily="34" charset="0"/>
                        </a:rPr>
                        <a:t>3</a:t>
                      </a:r>
                    </a:p>
                  </a:txBody>
                  <a:tcPr marL="126041" marR="126041" marT="63020" marB="630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700" dirty="0">
                          <a:latin typeface="Gill Sans MT" panose="020B0502020104020203" pitchFamily="34" charset="0"/>
                        </a:rPr>
                        <a:t>8</a:t>
                      </a:r>
                    </a:p>
                  </a:txBody>
                  <a:tcPr marL="126041" marR="126041" marT="63020" marB="63020"/>
                </a:tc>
                <a:tc>
                  <a:txBody>
                    <a:bodyPr/>
                    <a:lstStyle/>
                    <a:p>
                      <a:pPr algn="ctr"/>
                      <a:endParaRPr lang="en-GB" sz="2700" dirty="0">
                        <a:latin typeface="Gill Sans MT" panose="020B0502020104020203" pitchFamily="34" charset="0"/>
                      </a:endParaRPr>
                    </a:p>
                  </a:txBody>
                  <a:tcPr marL="126041" marR="126041" marT="63020" marB="63020"/>
                </a:tc>
                <a:extLst>
                  <a:ext uri="{0D108BD9-81ED-4DB2-BD59-A6C34878D82A}">
                    <a16:rowId xmlns:a16="http://schemas.microsoft.com/office/drawing/2014/main" val="1051357608"/>
                  </a:ext>
                </a:extLst>
              </a:tr>
              <a:tr h="538443">
                <a:tc>
                  <a:txBody>
                    <a:bodyPr/>
                    <a:lstStyle/>
                    <a:p>
                      <a:pPr algn="ctr"/>
                      <a:r>
                        <a:rPr lang="en-GB" sz="2700" dirty="0">
                          <a:latin typeface="Gill Sans MT" panose="020B0502020104020203" pitchFamily="34" charset="0"/>
                        </a:rPr>
                        <a:t>1</a:t>
                      </a:r>
                    </a:p>
                  </a:txBody>
                  <a:tcPr marL="126041" marR="126041" marT="63020" marB="63020"/>
                </a:tc>
                <a:tc>
                  <a:txBody>
                    <a:bodyPr/>
                    <a:lstStyle/>
                    <a:p>
                      <a:pPr algn="ctr"/>
                      <a:endParaRPr lang="en-GB" sz="2700" dirty="0">
                        <a:latin typeface="Gill Sans MT" panose="020B0502020104020203" pitchFamily="34" charset="0"/>
                      </a:endParaRPr>
                    </a:p>
                  </a:txBody>
                  <a:tcPr marL="126041" marR="126041" marT="63020" marB="630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700" dirty="0">
                          <a:latin typeface="Gill Sans MT" panose="020B0502020104020203" pitchFamily="34" charset="0"/>
                        </a:rPr>
                        <a:t>1</a:t>
                      </a:r>
                    </a:p>
                  </a:txBody>
                  <a:tcPr marL="126041" marR="126041" marT="63020" marB="630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700" dirty="0">
                          <a:latin typeface="Gill Sans MT" panose="020B0502020104020203" pitchFamily="34" charset="0"/>
                        </a:rPr>
                        <a:t>5</a:t>
                      </a:r>
                    </a:p>
                  </a:txBody>
                  <a:tcPr marL="126041" marR="126041" marT="63020" marB="63020"/>
                </a:tc>
                <a:extLst>
                  <a:ext uri="{0D108BD9-81ED-4DB2-BD59-A6C34878D82A}">
                    <a16:rowId xmlns:a16="http://schemas.microsoft.com/office/drawing/2014/main" val="403559265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06537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David’s mum and dad are buying a car.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They look at the following cars: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Are all of the cars correctly advertised?</a:t>
            </a:r>
          </a:p>
          <a:p>
            <a:pPr lvl="0">
              <a:defRPr/>
            </a:pPr>
            <a:endParaRPr lang="en-GB" sz="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reasoning.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1815481" y="2216109"/>
            <a:ext cx="5833122" cy="2812337"/>
            <a:chOff x="241740" y="2986732"/>
            <a:chExt cx="3072889" cy="1481540"/>
          </a:xfrm>
        </p:grpSpPr>
        <p:grpSp>
          <p:nvGrpSpPr>
            <p:cNvPr id="6" name="Group 5"/>
            <p:cNvGrpSpPr/>
            <p:nvPr/>
          </p:nvGrpSpPr>
          <p:grpSpPr>
            <a:xfrm>
              <a:off x="291359" y="3229876"/>
              <a:ext cx="882756" cy="855594"/>
              <a:chOff x="261861" y="2945697"/>
              <a:chExt cx="882756" cy="855594"/>
            </a:xfrm>
          </p:grpSpPr>
          <p:pic>
            <p:nvPicPr>
              <p:cNvPr id="7" name="Picture 6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61861" y="2945697"/>
                <a:ext cx="882756" cy="855594"/>
              </a:xfrm>
              <a:prstGeom prst="rect">
                <a:avLst/>
              </a:prstGeom>
            </p:spPr>
          </p:pic>
          <p:cxnSp>
            <p:nvCxnSpPr>
              <p:cNvPr id="8" name="Straight Connector 7"/>
              <p:cNvCxnSpPr/>
              <p:nvPr/>
            </p:nvCxnSpPr>
            <p:spPr>
              <a:xfrm>
                <a:off x="470259" y="3314566"/>
                <a:ext cx="234347" cy="56087"/>
              </a:xfrm>
              <a:prstGeom prst="line">
                <a:avLst/>
              </a:prstGeom>
              <a:ln w="28575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9" name="Oval 8"/>
              <p:cNvSpPr/>
              <p:nvPr/>
            </p:nvSpPr>
            <p:spPr>
              <a:xfrm>
                <a:off x="647215" y="3314566"/>
                <a:ext cx="110427" cy="118003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sp>
          <p:nvSpPr>
            <p:cNvPr id="10" name="TextBox 9"/>
            <p:cNvSpPr txBox="1"/>
            <p:nvPr/>
          </p:nvSpPr>
          <p:spPr>
            <a:xfrm>
              <a:off x="444828" y="2988092"/>
              <a:ext cx="61074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rPr>
                <a:t>Car A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536081" y="3732047"/>
              <a:ext cx="397066" cy="21077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rPr>
                <a:t>9,869</a:t>
              </a: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241740" y="4025953"/>
              <a:ext cx="1023865" cy="3729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rPr>
                <a:t>Approximately 10,000 miles</a:t>
              </a: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265233" y="2986734"/>
              <a:ext cx="987309" cy="1480458"/>
            </a:xfrm>
            <a:prstGeom prst="rect">
              <a:avLst/>
            </a:prstGeom>
            <a:noFill/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grpSp>
          <p:nvGrpSpPr>
            <p:cNvPr id="15" name="Group 14"/>
            <p:cNvGrpSpPr/>
            <p:nvPr/>
          </p:nvGrpSpPr>
          <p:grpSpPr>
            <a:xfrm>
              <a:off x="1321568" y="3230956"/>
              <a:ext cx="882756" cy="855594"/>
              <a:chOff x="261861" y="2945697"/>
              <a:chExt cx="882756" cy="855594"/>
            </a:xfrm>
          </p:grpSpPr>
          <p:pic>
            <p:nvPicPr>
              <p:cNvPr id="16" name="Picture 15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61861" y="2945697"/>
                <a:ext cx="882756" cy="855594"/>
              </a:xfrm>
              <a:prstGeom prst="rect">
                <a:avLst/>
              </a:prstGeom>
            </p:spPr>
          </p:pic>
          <p:cxnSp>
            <p:nvCxnSpPr>
              <p:cNvPr id="17" name="Straight Connector 16"/>
              <p:cNvCxnSpPr/>
              <p:nvPr/>
            </p:nvCxnSpPr>
            <p:spPr>
              <a:xfrm>
                <a:off x="470259" y="3314566"/>
                <a:ext cx="234347" cy="56087"/>
              </a:xfrm>
              <a:prstGeom prst="line">
                <a:avLst/>
              </a:prstGeom>
              <a:ln w="28575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8" name="Oval 17"/>
              <p:cNvSpPr/>
              <p:nvPr/>
            </p:nvSpPr>
            <p:spPr>
              <a:xfrm>
                <a:off x="647215" y="3314566"/>
                <a:ext cx="110427" cy="118003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sp>
          <p:nvSpPr>
            <p:cNvPr id="19" name="TextBox 18"/>
            <p:cNvSpPr txBox="1"/>
            <p:nvPr/>
          </p:nvSpPr>
          <p:spPr>
            <a:xfrm>
              <a:off x="1475037" y="2989172"/>
              <a:ext cx="60946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rPr>
                <a:t>Car B</a:t>
              </a: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1566289" y="3733127"/>
              <a:ext cx="397066" cy="21077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rPr>
                <a:t>8,501</a:t>
              </a: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1271949" y="4027034"/>
              <a:ext cx="1023865" cy="3729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rPr>
                <a:t>Approximately 8,000 miles</a:t>
              </a: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1287625" y="2986733"/>
              <a:ext cx="987309" cy="1481539"/>
            </a:xfrm>
            <a:prstGeom prst="rect">
              <a:avLst/>
            </a:prstGeom>
            <a:noFill/>
            <a:ln w="2857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grpSp>
          <p:nvGrpSpPr>
            <p:cNvPr id="23" name="Group 22"/>
            <p:cNvGrpSpPr/>
            <p:nvPr/>
          </p:nvGrpSpPr>
          <p:grpSpPr>
            <a:xfrm>
              <a:off x="2340383" y="3228516"/>
              <a:ext cx="882756" cy="855594"/>
              <a:chOff x="261861" y="2945697"/>
              <a:chExt cx="882756" cy="855594"/>
            </a:xfrm>
          </p:grpSpPr>
          <p:pic>
            <p:nvPicPr>
              <p:cNvPr id="24" name="Picture 23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61861" y="2945697"/>
                <a:ext cx="882756" cy="855594"/>
              </a:xfrm>
              <a:prstGeom prst="rect">
                <a:avLst/>
              </a:prstGeom>
            </p:spPr>
          </p:pic>
          <p:cxnSp>
            <p:nvCxnSpPr>
              <p:cNvPr id="25" name="Straight Connector 24"/>
              <p:cNvCxnSpPr/>
              <p:nvPr/>
            </p:nvCxnSpPr>
            <p:spPr>
              <a:xfrm>
                <a:off x="470259" y="3314566"/>
                <a:ext cx="234347" cy="56087"/>
              </a:xfrm>
              <a:prstGeom prst="line">
                <a:avLst/>
              </a:prstGeom>
              <a:ln w="28575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26" name="Oval 25"/>
              <p:cNvSpPr/>
              <p:nvPr/>
            </p:nvSpPr>
            <p:spPr>
              <a:xfrm>
                <a:off x="647215" y="3314566"/>
                <a:ext cx="110427" cy="118003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sp>
          <p:nvSpPr>
            <p:cNvPr id="27" name="TextBox 26"/>
            <p:cNvSpPr txBox="1"/>
            <p:nvPr/>
          </p:nvSpPr>
          <p:spPr>
            <a:xfrm>
              <a:off x="2493852" y="2986732"/>
              <a:ext cx="63511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rPr>
                <a:t>Car C</a:t>
              </a: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2585104" y="3730687"/>
              <a:ext cx="397066" cy="21077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rPr>
                <a:t>7,869</a:t>
              </a: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2290764" y="4024594"/>
              <a:ext cx="1023865" cy="3729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rPr>
                <a:t>Approximately 8,000 miles</a:t>
              </a: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2314256" y="2986733"/>
              <a:ext cx="987309" cy="1479099"/>
            </a:xfrm>
            <a:prstGeom prst="rect">
              <a:avLst/>
            </a:prstGeom>
            <a:noFill/>
            <a:ln w="28575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98014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 number is rounded to the nearest thousand.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answer is 7,000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could the original number have been?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Give five possibilities.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is the greatest number possible?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is the smallest number possible?</a:t>
            </a:r>
          </a:p>
        </p:txBody>
      </p:sp>
    </p:spTree>
    <p:extLst>
      <p:ext uri="{BB962C8B-B14F-4D97-AF65-F5344CB8AC3E}">
        <p14:creationId xmlns:p14="http://schemas.microsoft.com/office/powerpoint/2010/main" val="1949663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Whitney is counting in 25s and 1,000s.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She says: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Multiples of 1,000 are also multiples of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25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Multiples of 25 are therefore multiples of 1,000</a:t>
            </a: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 you agree with Whitney?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why.</a:t>
            </a:r>
          </a:p>
        </p:txBody>
      </p:sp>
    </p:spTree>
    <p:extLst>
      <p:ext uri="{BB962C8B-B14F-4D97-AF65-F5344CB8AC3E}">
        <p14:creationId xmlns:p14="http://schemas.microsoft.com/office/powerpoint/2010/main" val="3649070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Ron is counting down in 25s from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790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Will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 say 725?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answer.</a:t>
            </a:r>
          </a:p>
        </p:txBody>
      </p:sp>
    </p:spTree>
    <p:extLst>
      <p:ext uri="{BB962C8B-B14F-4D97-AF65-F5344CB8AC3E}">
        <p14:creationId xmlns:p14="http://schemas.microsoft.com/office/powerpoint/2010/main" val="3623971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Two race tracks have been split into 25m intervals.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errors have been made?</a:t>
            </a:r>
            <a:endParaRPr lang="en-GB" sz="2800" dirty="0">
              <a:solidFill>
                <a:prstClr val="black"/>
              </a:solidFill>
              <a:latin typeface="Bariol Bold" panose="02000506040000020003" pitchFamily="50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0778" y="1385753"/>
            <a:ext cx="3171706" cy="4391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3443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483209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Can you spot the mistake in these number sequences?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marL="342900" lvl="0" indent="-342900">
                  <a:buFontTx/>
                  <a:buAutoNum type="alphaLcParenR"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2, 0, 0,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2,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4</a:t>
                </a:r>
              </a:p>
              <a:p>
                <a:pPr marL="342900" lvl="0" indent="-342900">
                  <a:buFontTx/>
                  <a:buAutoNum type="alphaLcParenR"/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marL="342900" lvl="0" indent="-342900">
                  <a:buFontTx/>
                  <a:buAutoNum type="alphaLcParenR"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1,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2,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4,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6,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8</a:t>
                </a:r>
              </a:p>
              <a:p>
                <a:pPr marL="342900" lvl="0" indent="-342900">
                  <a:buFontTx/>
                  <a:buAutoNum type="alphaLcParenR"/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marL="342900" lvl="0" indent="-342900">
                  <a:buFontTx/>
                  <a:buAutoNum type="alphaLcParenR"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5, 0,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5,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10,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20</a:t>
                </a:r>
              </a:p>
              <a:p>
                <a:pPr marL="342900" lvl="0" indent="-342900">
                  <a:buFontTx/>
                  <a:buAutoNum type="alphaLcParenR"/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how you found the mistake and convince me you are correct.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4832092"/>
              </a:xfrm>
              <a:prstGeom prst="rect">
                <a:avLst/>
              </a:prstGeom>
              <a:blipFill>
                <a:blip r:embed="rId3"/>
                <a:stretch>
                  <a:fillRect l="-1590" t="-1387" r="-6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0059" y="736900"/>
            <a:ext cx="4138464" cy="659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8306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224676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Teddy counted down in 3s until he reached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18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He started at 21, what was the tenth number he said?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Bariol Bold" panose="02000506040000020003" pitchFamily="50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2246769"/>
              </a:xfrm>
              <a:prstGeom prst="rect">
                <a:avLst/>
              </a:prstGeom>
              <a:blipFill>
                <a:blip r:embed="rId3"/>
                <a:stretch>
                  <a:fillRect l="-1590" t="-29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0059" y="736900"/>
            <a:ext cx="4138464" cy="659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4188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733C0BC-C241-46AF-963C-CBDED36083B0}">
  <ds:schemaRefs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purl.org/dc/dcmitype/"/>
    <ds:schemaRef ds:uri="http://schemas.microsoft.com/office/2006/metadata/properties"/>
    <ds:schemaRef ds:uri="http://purl.org/dc/terms/"/>
    <ds:schemaRef ds:uri="http://schemas.openxmlformats.org/package/2006/metadata/core-properties"/>
    <ds:schemaRef ds:uri="522d4c35-b548-4432-90ae-af4376e1c4b4"/>
  </ds:schemaRefs>
</ds:datastoreItem>
</file>

<file path=customXml/itemProps3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1683</TotalTime>
  <Words>1127</Words>
  <Application>Microsoft Office PowerPoint</Application>
  <PresentationFormat>A4 Paper (210x297 mm)</PresentationFormat>
  <Paragraphs>420</Paragraphs>
  <Slides>34</Slides>
  <Notes>33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34</vt:i4>
      </vt:variant>
    </vt:vector>
  </HeadingPairs>
  <TitlesOfParts>
    <vt:vector size="43" baseType="lpstr">
      <vt:lpstr>Arial</vt:lpstr>
      <vt:lpstr>Bariol Bold</vt:lpstr>
      <vt:lpstr>Calibri</vt:lpstr>
      <vt:lpstr>Calibri Light</vt:lpstr>
      <vt:lpstr>Cambria Math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James Clegg</cp:lastModifiedBy>
  <cp:revision>56</cp:revision>
  <dcterms:created xsi:type="dcterms:W3CDTF">2019-02-04T08:17:32Z</dcterms:created>
  <dcterms:modified xsi:type="dcterms:W3CDTF">2019-09-11T10:21:38Z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