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7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17" r:id="rId15"/>
    <p:sldId id="418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124" d="100"/>
          <a:sy n="124" d="100"/>
        </p:scale>
        <p:origin x="-3360" y="9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046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44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Money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2157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children are converting 1206 p into pounds.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Rosie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Teddy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have the others done wrong?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899" y="1844980"/>
            <a:ext cx="969545" cy="136830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06910" y="3002852"/>
            <a:ext cx="992691" cy="139879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899" y="4491698"/>
            <a:ext cx="969545" cy="78762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4" name="Rounded Rectangular Callout 43"/>
              <p:cNvSpPr/>
              <p:nvPr/>
            </p:nvSpPr>
            <p:spPr>
              <a:xfrm>
                <a:off x="3068276" y="4603059"/>
                <a:ext cx="3327531" cy="587828"/>
              </a:xfrm>
              <a:prstGeom prst="wedgeRoundRectCallout">
                <a:avLst>
                  <a:gd name="adj1" fmla="val -63308"/>
                  <a:gd name="adj2" fmla="val 31066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1206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£120.6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44" name="Rounded Rectangular Callout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276" y="4603059"/>
                <a:ext cx="3327531" cy="587828"/>
              </a:xfrm>
              <a:prstGeom prst="wedgeRoundRectCallout">
                <a:avLst>
                  <a:gd name="adj1" fmla="val -63308"/>
                  <a:gd name="adj2" fmla="val 31066"/>
                  <a:gd name="adj3" fmla="val 16667"/>
                </a:avLst>
              </a:prstGeom>
              <a:blipFill>
                <a:blip r:embed="rId6"/>
                <a:stretch>
                  <a:fillRect t="-4902" b="-15686"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" name="Rounded Rectangular Callout 44"/>
              <p:cNvSpPr/>
              <p:nvPr/>
            </p:nvSpPr>
            <p:spPr>
              <a:xfrm>
                <a:off x="3978516" y="3394220"/>
                <a:ext cx="3161212" cy="616053"/>
              </a:xfrm>
              <a:prstGeom prst="wedgeRoundRectCallout">
                <a:avLst>
                  <a:gd name="adj1" fmla="val 70811"/>
                  <a:gd name="adj2" fmla="val 33205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1206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£12.06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45" name="Rounded Rectangular Callout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8516" y="3394220"/>
                <a:ext cx="3161212" cy="616053"/>
              </a:xfrm>
              <a:prstGeom prst="wedgeRoundRectCallout">
                <a:avLst>
                  <a:gd name="adj1" fmla="val 70811"/>
                  <a:gd name="adj2" fmla="val 33205"/>
                  <a:gd name="adj3" fmla="val 16667"/>
                </a:avLst>
              </a:prstGeom>
              <a:blipFill>
                <a:blip r:embed="rId7"/>
                <a:stretch>
                  <a:fillRect t="-2804" b="-12150"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6" name="Rounded Rectangular Callout 45"/>
              <p:cNvSpPr/>
              <p:nvPr/>
            </p:nvSpPr>
            <p:spPr>
              <a:xfrm>
                <a:off x="3286674" y="2177520"/>
                <a:ext cx="3262033" cy="623914"/>
              </a:xfrm>
              <a:prstGeom prst="wedgeRoundRectCallout">
                <a:avLst>
                  <a:gd name="adj1" fmla="val -65959"/>
                  <a:gd name="adj2" fmla="val 22510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1206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£12.6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46" name="Rounded Rectangular Callout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6674" y="2177520"/>
                <a:ext cx="3262033" cy="623914"/>
              </a:xfrm>
              <a:prstGeom prst="wedgeRoundRectCallout">
                <a:avLst>
                  <a:gd name="adj1" fmla="val -65959"/>
                  <a:gd name="adj2" fmla="val 22510"/>
                  <a:gd name="adj3" fmla="val 16667"/>
                </a:avLst>
              </a:prstGeom>
              <a:blipFill>
                <a:blip r:embed="rId8"/>
                <a:stretch>
                  <a:fillRect t="-1835" b="-1100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730" y="150705"/>
            <a:ext cx="778171" cy="7155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729" y="2564079"/>
            <a:ext cx="778172" cy="6856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880" y="123496"/>
            <a:ext cx="778172" cy="7700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265" y="2411710"/>
            <a:ext cx="873402" cy="990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775" y="903675"/>
            <a:ext cx="740080" cy="7373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902" y="3601858"/>
            <a:ext cx="1281075" cy="657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265" y="883268"/>
            <a:ext cx="873403" cy="7781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902" y="4332567"/>
            <a:ext cx="1303485" cy="720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729" y="1671032"/>
            <a:ext cx="778172" cy="7781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902" y="5126769"/>
            <a:ext cx="1350170" cy="7600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265" y="1624777"/>
            <a:ext cx="873403" cy="8706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902" y="5960187"/>
            <a:ext cx="1540651" cy="87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has these coins: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picks three coins at a time.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Decide whether the statements will be always, sometimes or never true.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can make a total which ends in 2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can make an odd amount.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can make an amount greater than £6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can make a total which is a multiple of 5 pence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think of your own always, sometimes, never statements?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426" y="1188309"/>
            <a:ext cx="657219" cy="5790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242" y="1342298"/>
            <a:ext cx="915758" cy="10384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84" y="1517811"/>
            <a:ext cx="638621" cy="6362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906" y="1413677"/>
            <a:ext cx="794015" cy="7074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878" y="1126990"/>
            <a:ext cx="905761" cy="10270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189" y="1023146"/>
            <a:ext cx="883577" cy="7872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303" y="1223281"/>
            <a:ext cx="670480" cy="590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711" y="577331"/>
            <a:ext cx="1116459" cy="15767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175" y="379882"/>
            <a:ext cx="699519" cy="6432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966" y="1004713"/>
            <a:ext cx="719937" cy="7123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34" y="1698664"/>
            <a:ext cx="882401" cy="8791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146" y="2559388"/>
            <a:ext cx="883577" cy="7872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094" y="3328191"/>
            <a:ext cx="935680" cy="935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50" y="4245438"/>
            <a:ext cx="1033169" cy="10299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759" y="5256956"/>
            <a:ext cx="744350" cy="6558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055" y="5894383"/>
            <a:ext cx="915758" cy="103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Teddy, Dora and Jack are buying toys.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Teddy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               Jack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much money could Jack have?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only one answer?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4732042" y="1753723"/>
            <a:ext cx="2188147" cy="574765"/>
          </a:xfrm>
          <a:prstGeom prst="wedgeRoundRectCallout">
            <a:avLst>
              <a:gd name="adj1" fmla="val 74375"/>
              <a:gd name="adj2" fmla="val 37679"/>
              <a:gd name="adj3" fmla="val 16667"/>
            </a:avLst>
          </a:prstGeom>
          <a:solidFill>
            <a:srgbClr val="7030A0">
              <a:alpha val="23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£5.43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99408" y="1729129"/>
            <a:ext cx="952866" cy="6891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996" y="2152207"/>
            <a:ext cx="1021420" cy="1436914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2425804" y="2813426"/>
            <a:ext cx="2294607" cy="574766"/>
          </a:xfrm>
          <a:prstGeom prst="wedgeRoundRectCallout">
            <a:avLst>
              <a:gd name="adj1" fmla="val -68340"/>
              <a:gd name="adj2" fmla="val 14509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534p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932" y="3833010"/>
            <a:ext cx="998342" cy="72293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021599" y="3955018"/>
            <a:ext cx="4780674" cy="1062565"/>
          </a:xfrm>
          <a:prstGeom prst="wedgeRoundRectCallout">
            <a:avLst>
              <a:gd name="adj1" fmla="val 64364"/>
              <a:gd name="adj2" fmla="val 5231"/>
              <a:gd name="adj3" fmla="val 16667"/>
            </a:avLst>
          </a:prstGeom>
          <a:solidFill>
            <a:srgbClr val="FF0000">
              <a:alpha val="17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more money than Dora but less than Teddy.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you rather have, five 50p coins or twelve 20p coins? 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 fully.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83" y="3032190"/>
            <a:ext cx="1318454" cy="13184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648" y="2996064"/>
            <a:ext cx="1395051" cy="13907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054" y="988980"/>
            <a:ext cx="744350" cy="65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 has these digits cards.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 uses them to fill the frame below: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 makes a total that is more than three pounds but less than six pounds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amounts can he make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Order your amounts in ascending order.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08315" y="1472283"/>
            <a:ext cx="684334" cy="578882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4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60515" y="1472283"/>
            <a:ext cx="684334" cy="57888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6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12715" y="1472283"/>
            <a:ext cx="684334" cy="578882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3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64914" y="1472283"/>
            <a:ext cx="685892" cy="57888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2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353770" y="3074538"/>
            <a:ext cx="25932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.      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997990" y="3226423"/>
            <a:ext cx="600891" cy="74545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942655" y="3226423"/>
            <a:ext cx="600891" cy="74545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689927" y="3226423"/>
            <a:ext cx="600891" cy="745452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14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children buy toys.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who buys what?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-Tommy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buys a toy which rounds to £5 but gets change from £5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-Amir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buys two toys which total approximately £25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-Eva’s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toy costs 5 p more than the number the cost rounds to.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you had £30, what combinations could you buy and what change would you approximately get?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057" y="1852906"/>
            <a:ext cx="1426774" cy="87604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373" y="523080"/>
            <a:ext cx="1549601" cy="13298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783" y="458774"/>
            <a:ext cx="1284887" cy="10279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465" y="1306433"/>
            <a:ext cx="1013107" cy="1122043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 rot="1740190">
            <a:off x="7261727" y="1751958"/>
            <a:ext cx="1543558" cy="705148"/>
            <a:chOff x="1538042" y="3734313"/>
            <a:chExt cx="899066" cy="618241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32" name="Flowchart: Off-page Connector 31"/>
            <p:cNvSpPr/>
            <p:nvPr/>
          </p:nvSpPr>
          <p:spPr>
            <a:xfrm rot="3263927">
              <a:off x="1678454" y="3593901"/>
              <a:ext cx="618241" cy="899066"/>
            </a:xfrm>
            <a:prstGeom prst="flowChartOffpageConnector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 rot="19438445">
              <a:off x="1714714" y="3786152"/>
              <a:ext cx="612622" cy="45873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rPr>
                <a:t>£4.65</a:t>
              </a:r>
            </a:p>
          </p:txBody>
        </p:sp>
      </p:grpSp>
      <p:sp>
        <p:nvSpPr>
          <p:cNvPr id="35" name="Flowchart: Off-page Connector 34"/>
          <p:cNvSpPr/>
          <p:nvPr/>
        </p:nvSpPr>
        <p:spPr>
          <a:xfrm rot="5004117">
            <a:off x="6131330" y="259012"/>
            <a:ext cx="705148" cy="1543558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 rot="21178635">
            <a:off x="5996950" y="740202"/>
            <a:ext cx="1201899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£19.83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9" name="Flowchart: Off-page Connector 38"/>
          <p:cNvSpPr/>
          <p:nvPr/>
        </p:nvSpPr>
        <p:spPr>
          <a:xfrm rot="15555762">
            <a:off x="2770679" y="1205093"/>
            <a:ext cx="705148" cy="1543558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 rot="21178635">
            <a:off x="2504327" y="1695971"/>
            <a:ext cx="1051778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£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.05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0" name="Flowchart: Off-page Connector 39"/>
          <p:cNvSpPr/>
          <p:nvPr/>
        </p:nvSpPr>
        <p:spPr>
          <a:xfrm rot="5208795">
            <a:off x="3225184" y="27775"/>
            <a:ext cx="705148" cy="1543558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 rot="21204245">
            <a:off x="3058256" y="532621"/>
            <a:ext cx="1051778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£5.45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017623"/>
              </p:ext>
            </p:extLst>
          </p:nvPr>
        </p:nvGraphicFramePr>
        <p:xfrm>
          <a:off x="10391531" y="386422"/>
          <a:ext cx="8127996" cy="4823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</a:tblGrid>
              <a:tr h="48235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9730856" y="1118123"/>
            <a:ext cx="10131504" cy="1457969"/>
            <a:chOff x="9730856" y="1118123"/>
            <a:chExt cx="10131504" cy="145796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8360" y="1118123"/>
              <a:ext cx="9144000" cy="1457969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730856" y="1118123"/>
              <a:ext cx="9144000" cy="14579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5556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Mo buys some socks and gloves.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 estimates how much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he’ll spend.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£4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£5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£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9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What could the actual price of the socks and gloves have been?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Mo has £12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 says he has enough money to buy three pairs of socks. 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Do you agree?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why.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555641"/>
              </a:xfrm>
              <a:prstGeom prst="rect">
                <a:avLst/>
              </a:prstGeom>
              <a:blipFill>
                <a:blip r:embed="rId3"/>
                <a:stretch>
                  <a:fillRect l="-1590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89979" y="651777"/>
            <a:ext cx="1305484" cy="9593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323" y="1684921"/>
            <a:ext cx="958797" cy="9799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507" y="1659109"/>
            <a:ext cx="790105" cy="103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class has £100 to spend on books.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books could they buy for £100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this be done?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850432" y="1680467"/>
                <a:ext cx="4232432" cy="2009061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sng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Book Prices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1" i="0" u="sng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Hardback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£8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Paperback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£4</a:t>
                </a:r>
                <a:endParaRPr kumimoji="0" lang="en-GB" sz="2800" b="1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0432" y="1680467"/>
                <a:ext cx="4232432" cy="2009061"/>
              </a:xfrm>
              <a:prstGeom prst="roundRect">
                <a:avLst/>
              </a:prstGeom>
              <a:blipFill>
                <a:blip r:embed="rId3"/>
                <a:stretch>
                  <a:fillRect b="-2096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414506"/>
              </p:ext>
            </p:extLst>
          </p:nvPr>
        </p:nvGraphicFramePr>
        <p:xfrm>
          <a:off x="10072048" y="1011726"/>
          <a:ext cx="2647668" cy="5304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1917">
                  <a:extLst>
                    <a:ext uri="{9D8B030D-6E8A-4147-A177-3AD203B41FA5}">
                      <a16:colId xmlns:a16="http://schemas.microsoft.com/office/drawing/2014/main" val="2591363262"/>
                    </a:ext>
                  </a:extLst>
                </a:gridCol>
                <a:gridCol w="661917">
                  <a:extLst>
                    <a:ext uri="{9D8B030D-6E8A-4147-A177-3AD203B41FA5}">
                      <a16:colId xmlns:a16="http://schemas.microsoft.com/office/drawing/2014/main" val="1958146446"/>
                    </a:ext>
                  </a:extLst>
                </a:gridCol>
                <a:gridCol w="661917">
                  <a:extLst>
                    <a:ext uri="{9D8B030D-6E8A-4147-A177-3AD203B41FA5}">
                      <a16:colId xmlns:a16="http://schemas.microsoft.com/office/drawing/2014/main" val="3012398160"/>
                    </a:ext>
                  </a:extLst>
                </a:gridCol>
                <a:gridCol w="661917">
                  <a:extLst>
                    <a:ext uri="{9D8B030D-6E8A-4147-A177-3AD203B41FA5}">
                      <a16:colId xmlns:a16="http://schemas.microsoft.com/office/drawing/2014/main" val="1030194404"/>
                    </a:ext>
                  </a:extLst>
                </a:gridCol>
              </a:tblGrid>
              <a:tr h="53047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9828019"/>
                  </a:ext>
                </a:extLst>
              </a:tr>
            </a:tbl>
          </a:graphicData>
        </a:graphic>
      </p:graphicFrame>
      <p:sp>
        <p:nvSpPr>
          <p:cNvPr id="4" name="Left Brace 3"/>
          <p:cNvSpPr/>
          <p:nvPr/>
        </p:nvSpPr>
        <p:spPr>
          <a:xfrm rot="5400000">
            <a:off x="11279876" y="-586934"/>
            <a:ext cx="232012" cy="264766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1963" y="737962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buys a teddy bear for £6.00, a board game for £4.00, a CD for £5.50 and a box of chocolates for £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2.50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some discount vouchers.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can either get £10.00 off or pay half price for his items.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voucher would save him more?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thinking.</a:t>
            </a:r>
          </a:p>
        </p:txBody>
      </p:sp>
    </p:spTree>
    <p:extLst>
      <p:ext uri="{BB962C8B-B14F-4D97-AF65-F5344CB8AC3E}">
        <p14:creationId xmlns:p14="http://schemas.microsoft.com/office/powerpoint/2010/main" val="134290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is Dora’s receipt.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the information to complete the receipt: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sandwich costs £2.15 more than the crisps.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orange juice is the same price as the crisps and banana together. 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banana is half the price of the crisps.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389967"/>
              </p:ext>
            </p:extLst>
          </p:nvPr>
        </p:nvGraphicFramePr>
        <p:xfrm>
          <a:off x="2876591" y="1259001"/>
          <a:ext cx="418011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0057">
                  <a:extLst>
                    <a:ext uri="{9D8B030D-6E8A-4147-A177-3AD203B41FA5}">
                      <a16:colId xmlns:a16="http://schemas.microsoft.com/office/drawing/2014/main" val="3823321943"/>
                    </a:ext>
                  </a:extLst>
                </a:gridCol>
                <a:gridCol w="2090057">
                  <a:extLst>
                    <a:ext uri="{9D8B030D-6E8A-4147-A177-3AD203B41FA5}">
                      <a16:colId xmlns:a16="http://schemas.microsoft.com/office/drawing/2014/main" val="79121597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Receipt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4289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Sandwich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361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Orange Juice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107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Crisps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60p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474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Banana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19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821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83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2045</TotalTime>
  <Words>531</Words>
  <Application>Microsoft Office PowerPoint</Application>
  <PresentationFormat>A4 Paper (210x297 mm)</PresentationFormat>
  <Paragraphs>181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99</cp:revision>
  <dcterms:created xsi:type="dcterms:W3CDTF">2019-02-04T08:17:32Z</dcterms:created>
  <dcterms:modified xsi:type="dcterms:W3CDTF">2020-03-18T14:10:55Z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