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22" r:id="rId7"/>
    <p:sldId id="423" r:id="rId8"/>
    <p:sldId id="424" r:id="rId9"/>
    <p:sldId id="425" r:id="rId10"/>
    <p:sldId id="426" r:id="rId11"/>
    <p:sldId id="427" r:id="rId12"/>
    <p:sldId id="428" r:id="rId13"/>
    <p:sldId id="429" r:id="rId14"/>
    <p:sldId id="430" r:id="rId15"/>
    <p:sldId id="431" r:id="rId16"/>
    <p:sldId id="432" r:id="rId17"/>
    <p:sldId id="433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7" d="100"/>
          <a:sy n="77" d="100"/>
        </p:scale>
        <p:origin x="240" y="-13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0189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671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960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300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8642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776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0901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9145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866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72917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5560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8957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makes a tally chart of the animals he saw at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zoo.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box shows all of the animals Dexter saw? Explain why the others are incorrect.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242095"/>
              </p:ext>
            </p:extLst>
          </p:nvPr>
        </p:nvGraphicFramePr>
        <p:xfrm>
          <a:off x="189720" y="1762215"/>
          <a:ext cx="3096000" cy="3728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8000">
                  <a:extLst>
                    <a:ext uri="{9D8B030D-6E8A-4147-A177-3AD203B41FA5}">
                      <a16:colId xmlns:a16="http://schemas.microsoft.com/office/drawing/2014/main" val="3193164065"/>
                    </a:ext>
                  </a:extLst>
                </a:gridCol>
                <a:gridCol w="1548000">
                  <a:extLst>
                    <a:ext uri="{9D8B030D-6E8A-4147-A177-3AD203B41FA5}">
                      <a16:colId xmlns:a16="http://schemas.microsoft.com/office/drawing/2014/main" val="3246139921"/>
                    </a:ext>
                  </a:extLst>
                </a:gridCol>
              </a:tblGrid>
              <a:tr h="56019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Animal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Tally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232055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220769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516241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273852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09099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26" y="2366394"/>
            <a:ext cx="1082135" cy="757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26" y="3123889"/>
            <a:ext cx="1082135" cy="757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60" y="4686415"/>
            <a:ext cx="892865" cy="8039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60" y="3881384"/>
            <a:ext cx="768855" cy="851528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191003" y="2569825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284024" y="2569825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379498" y="2569825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472519" y="2569825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191003" y="3327814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284024" y="3327814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379498" y="3327814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472519" y="3327814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191003" y="4149972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284024" y="4149972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191003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284024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379498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472519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683037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776058" y="4924378"/>
            <a:ext cx="0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083726" y="2569825"/>
            <a:ext cx="489998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078677" y="4934899"/>
            <a:ext cx="489998" cy="327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728" y="2194346"/>
            <a:ext cx="544874" cy="3814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836" y="2961186"/>
            <a:ext cx="544874" cy="3814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067" y="3824121"/>
            <a:ext cx="449573" cy="40482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532" y="3391721"/>
            <a:ext cx="387132" cy="42876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790" y="2205411"/>
            <a:ext cx="544874" cy="3814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519" y="2188100"/>
            <a:ext cx="544874" cy="3814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733" y="2194344"/>
            <a:ext cx="544874" cy="3814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30" y="2557438"/>
            <a:ext cx="544874" cy="38141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749" y="2980672"/>
            <a:ext cx="544874" cy="3814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51" y="2974032"/>
            <a:ext cx="544874" cy="38141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609" y="3403077"/>
            <a:ext cx="387132" cy="42876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88" y="3817481"/>
            <a:ext cx="449573" cy="4048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317" y="3832048"/>
            <a:ext cx="449573" cy="4048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184" y="4202633"/>
            <a:ext cx="449573" cy="4048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106" y="4225580"/>
            <a:ext cx="449573" cy="4048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664" y="4198428"/>
            <a:ext cx="449573" cy="4048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106" y="4651739"/>
            <a:ext cx="449573" cy="40482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180" y="2211657"/>
            <a:ext cx="544874" cy="38141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89" y="2978893"/>
            <a:ext cx="544874" cy="3814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519" y="3841432"/>
            <a:ext cx="449573" cy="40482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662" y="3409032"/>
            <a:ext cx="387132" cy="42876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242" y="2222722"/>
            <a:ext cx="544874" cy="38141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971" y="2205411"/>
            <a:ext cx="544874" cy="38141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211655"/>
            <a:ext cx="544874" cy="38141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82" y="2574749"/>
            <a:ext cx="544874" cy="38141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987" y="2997873"/>
            <a:ext cx="544874" cy="38141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915" y="2989564"/>
            <a:ext cx="544874" cy="38141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440" y="3834792"/>
            <a:ext cx="449573" cy="40482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769" y="3849359"/>
            <a:ext cx="449573" cy="40482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636" y="4219944"/>
            <a:ext cx="449573" cy="40482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558" y="4242891"/>
            <a:ext cx="449573" cy="40482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116" y="4215739"/>
            <a:ext cx="449573" cy="40482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558" y="4669050"/>
            <a:ext cx="449573" cy="404824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400" y="2205413"/>
            <a:ext cx="544874" cy="381412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811" y="3835188"/>
            <a:ext cx="449573" cy="404824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276" y="3402788"/>
            <a:ext cx="387132" cy="428760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462" y="2216478"/>
            <a:ext cx="544874" cy="381412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191" y="2199167"/>
            <a:ext cx="544874" cy="381412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05" y="2205411"/>
            <a:ext cx="544874" cy="381412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406" y="2583044"/>
            <a:ext cx="544874" cy="381412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353" y="3414144"/>
            <a:ext cx="387132" cy="428760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32" y="3828548"/>
            <a:ext cx="449573" cy="404824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61" y="3843115"/>
            <a:ext cx="449573" cy="404824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28" y="4213700"/>
            <a:ext cx="449573" cy="404824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850" y="4236647"/>
            <a:ext cx="449573" cy="404824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408" y="4209495"/>
            <a:ext cx="449573" cy="404824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850" y="4662806"/>
            <a:ext cx="449573" cy="404824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3876" y="2222724"/>
            <a:ext cx="544874" cy="381412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263" y="3852499"/>
            <a:ext cx="449573" cy="404824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728" y="3420099"/>
            <a:ext cx="387132" cy="428760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938" y="2233789"/>
            <a:ext cx="544874" cy="381412"/>
          </a:xfrm>
          <a:prstGeom prst="rect">
            <a:avLst/>
          </a:prstGeom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667" y="2216478"/>
            <a:ext cx="544874" cy="381412"/>
          </a:xfrm>
          <a:prstGeom prst="rect">
            <a:avLst/>
          </a:prstGeom>
        </p:spPr>
      </p:pic>
      <p:pic>
        <p:nvPicPr>
          <p:cNvPr id="159" name="Picture 1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881" y="2222722"/>
            <a:ext cx="544874" cy="381412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726" y="2585816"/>
            <a:ext cx="544874" cy="381412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8805" y="3431455"/>
            <a:ext cx="387132" cy="428760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84" y="3845859"/>
            <a:ext cx="449573" cy="404824"/>
          </a:xfrm>
          <a:prstGeom prst="rect">
            <a:avLst/>
          </a:prstGeom>
        </p:spPr>
      </p:pic>
      <p:pic>
        <p:nvPicPr>
          <p:cNvPr id="165" name="Picture 16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513" y="3860426"/>
            <a:ext cx="449573" cy="404824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380" y="4231011"/>
            <a:ext cx="449573" cy="404824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302" y="4253958"/>
            <a:ext cx="449573" cy="404824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860" y="4226806"/>
            <a:ext cx="449573" cy="404824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302" y="4680117"/>
            <a:ext cx="449573" cy="404824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094" y="2992582"/>
            <a:ext cx="544874" cy="381412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861" y="2962419"/>
            <a:ext cx="544874" cy="381412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583" y="2981399"/>
            <a:ext cx="544874" cy="381412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511" y="2973090"/>
            <a:ext cx="544874" cy="38141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690" y="2976108"/>
            <a:ext cx="544874" cy="381412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9387" y="2962468"/>
            <a:ext cx="544874" cy="381412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157" y="2981448"/>
            <a:ext cx="544874" cy="381412"/>
          </a:xfrm>
          <a:prstGeom prst="rect">
            <a:avLst/>
          </a:prstGeom>
        </p:spPr>
      </p:pic>
      <p:pic>
        <p:nvPicPr>
          <p:cNvPr id="177" name="Picture 1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109" y="2973139"/>
            <a:ext cx="544874" cy="381412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264" y="2976157"/>
            <a:ext cx="544874" cy="381412"/>
          </a:xfrm>
          <a:prstGeom prst="rect">
            <a:avLst/>
          </a:prstGeom>
        </p:spPr>
      </p:pic>
      <p:pic>
        <p:nvPicPr>
          <p:cNvPr id="179" name="Picture 1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255" y="2579702"/>
            <a:ext cx="544874" cy="381412"/>
          </a:xfrm>
          <a:prstGeom prst="rect">
            <a:avLst/>
          </a:prstGeom>
        </p:spPr>
      </p:pic>
      <p:sp>
        <p:nvSpPr>
          <p:cNvPr id="180" name="Rounded Rectangle 179"/>
          <p:cNvSpPr/>
          <p:nvPr/>
        </p:nvSpPr>
        <p:spPr>
          <a:xfrm>
            <a:off x="3484437" y="1983545"/>
            <a:ext cx="1573756" cy="3115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ounded Rectangle 180"/>
          <p:cNvSpPr/>
          <p:nvPr/>
        </p:nvSpPr>
        <p:spPr>
          <a:xfrm>
            <a:off x="5064686" y="1983544"/>
            <a:ext cx="1573756" cy="3115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Rounded Rectangle 181"/>
          <p:cNvSpPr/>
          <p:nvPr/>
        </p:nvSpPr>
        <p:spPr>
          <a:xfrm>
            <a:off x="6650302" y="1989989"/>
            <a:ext cx="1573756" cy="3115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Rounded Rectangle 182"/>
          <p:cNvSpPr/>
          <p:nvPr/>
        </p:nvSpPr>
        <p:spPr>
          <a:xfrm>
            <a:off x="8233637" y="1989989"/>
            <a:ext cx="1573756" cy="3115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TextBox 183"/>
          <p:cNvSpPr txBox="1"/>
          <p:nvPr/>
        </p:nvSpPr>
        <p:spPr>
          <a:xfrm>
            <a:off x="3815263" y="1538798"/>
            <a:ext cx="1051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Box 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5360582" y="1534536"/>
            <a:ext cx="1051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Box 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6946112" y="1536687"/>
            <a:ext cx="1051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Box 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8491431" y="1532425"/>
            <a:ext cx="1051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Box 4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6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Class 1 and Class 2 were each asked their favourite ice-cream flavours.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Their results are shown in the tally charts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same? What is different?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776934"/>
              </p:ext>
            </p:extLst>
          </p:nvPr>
        </p:nvGraphicFramePr>
        <p:xfrm>
          <a:off x="738549" y="2874719"/>
          <a:ext cx="416376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5354">
                  <a:extLst>
                    <a:ext uri="{9D8B030D-6E8A-4147-A177-3AD203B41FA5}">
                      <a16:colId xmlns:a16="http://schemas.microsoft.com/office/drawing/2014/main" val="1295934556"/>
                    </a:ext>
                  </a:extLst>
                </a:gridCol>
                <a:gridCol w="2358406">
                  <a:extLst>
                    <a:ext uri="{9D8B030D-6E8A-4147-A177-3AD203B41FA5}">
                      <a16:colId xmlns:a16="http://schemas.microsoft.com/office/drawing/2014/main" val="1544972253"/>
                    </a:ext>
                  </a:extLst>
                </a:gridCol>
              </a:tblGrid>
              <a:tr h="3667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Class 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80725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Flavour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78938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Vanilla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773414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Chocolate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621504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Strawberry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33243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Mint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456447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279654"/>
              </p:ext>
            </p:extLst>
          </p:nvPr>
        </p:nvGraphicFramePr>
        <p:xfrm>
          <a:off x="5055314" y="2874719"/>
          <a:ext cx="416376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2681">
                  <a:extLst>
                    <a:ext uri="{9D8B030D-6E8A-4147-A177-3AD203B41FA5}">
                      <a16:colId xmlns:a16="http://schemas.microsoft.com/office/drawing/2014/main" val="1295934556"/>
                    </a:ext>
                  </a:extLst>
                </a:gridCol>
                <a:gridCol w="2361079">
                  <a:extLst>
                    <a:ext uri="{9D8B030D-6E8A-4147-A177-3AD203B41FA5}">
                      <a16:colId xmlns:a16="http://schemas.microsoft.com/office/drawing/2014/main" val="1544972253"/>
                    </a:ext>
                  </a:extLst>
                </a:gridCol>
              </a:tblGrid>
              <a:tr h="3667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Class 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80725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Flavour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78938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Vanilla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773414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Chocolate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621504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Strawberry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332439"/>
                  </a:ext>
                </a:extLst>
              </a:tr>
              <a:tr h="3667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Mint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4564476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3206860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99881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395355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486117" y="3707579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3124463" y="3707579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691535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784556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880030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970792" y="3707579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609138" y="3707579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678286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771307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866781" y="37075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57543" y="3707579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2595889" y="3707579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220602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313623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409097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499859" y="4099637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3138205" y="4099637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3705277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798298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893772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3984534" y="4099637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3622880" y="4099637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692028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785049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2880523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971285" y="4099637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>
            <a:off x="2609631" y="4099637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237055" y="4106494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330076" y="4106494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425550" y="4106494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4516312" y="4106494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>
            <a:off x="4154658" y="4106494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3206860" y="450863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299881" y="450863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2678286" y="450863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771307" y="450863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2866781" y="450863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2957543" y="4508636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595889" y="4508636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2672264" y="4910463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547936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7640957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736431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827193" y="3700722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7465539" y="3700722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8032611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8125632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7019362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7112383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7207857" y="3700722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7298619" y="3700722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6936965" y="3700722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7561678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7654699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7750173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7840935" y="4092780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7479281" y="4092780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8046353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8139374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8234848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8325610" y="4092780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7963956" y="4092780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7033104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7126125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7221599" y="4092780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7312361" y="4092780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6950707" y="4092780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8578131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8671152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8766626" y="4099637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8857388" y="4099637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H="1">
            <a:off x="8495734" y="4099637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7019362" y="45017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7112383" y="45017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7207857" y="4501779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7298619" y="4501779"/>
            <a:ext cx="2259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flipH="1">
            <a:off x="6936965" y="4501779"/>
            <a:ext cx="441017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7013340" y="490360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7103605" y="490360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7199079" y="4903606"/>
            <a:ext cx="0" cy="2948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0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pictogram showing the number of counters each child has.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could you improve the pictogram?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228583"/>
              </p:ext>
            </p:extLst>
          </p:nvPr>
        </p:nvGraphicFramePr>
        <p:xfrm>
          <a:off x="1762288" y="1994958"/>
          <a:ext cx="6524300" cy="3658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1260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4613040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91466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Dexter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91466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Alex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91466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Mo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91466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Rosie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788282" y="2142873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165000" y="2142872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393283" y="2136668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774057" y="3004996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000806" y="3008150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612629" y="3037280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665985" y="4858189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998350" y="3032830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451399" y="2965947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943334" y="3926127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129417" y="3981568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482833" y="3922093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773231" y="4845708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209165" y="4845708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210565" y="4912042"/>
            <a:ext cx="716906" cy="6619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482518" y="2412200"/>
            <a:ext cx="449397" cy="4149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707216" y="2182331"/>
            <a:ext cx="449397" cy="4149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057278" y="2354779"/>
            <a:ext cx="449397" cy="4149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717712" y="3312978"/>
            <a:ext cx="449397" cy="4149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957881" y="3084977"/>
            <a:ext cx="449397" cy="4149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help you complete the pictogram.  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More Caramel was sold than Bubblegum flavour, but less than Strawberry flavour.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Mint was the most popular flavour.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Vanilla was the least popular.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way to complete the pictogram?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110805"/>
              </p:ext>
            </p:extLst>
          </p:nvPr>
        </p:nvGraphicFramePr>
        <p:xfrm>
          <a:off x="1092377" y="2984237"/>
          <a:ext cx="7840608" cy="283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54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3882683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  <a:gridCol w="1885071">
                  <a:extLst>
                    <a:ext uri="{9D8B030D-6E8A-4147-A177-3AD203B41FA5}">
                      <a16:colId xmlns:a16="http://schemas.microsoft.com/office/drawing/2014/main" val="1640156806"/>
                    </a:ext>
                  </a:extLst>
                </a:gridCol>
              </a:tblGrid>
              <a:tr h="436099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Flavour</a:t>
                      </a:r>
                      <a:endParaRPr lang="en-GB" sz="24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= 1 ice cream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Total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Strawberry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Vanilla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Chocolate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Mint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Caramel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71240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Bubblegum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80408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807" y="2915065"/>
            <a:ext cx="598802" cy="5575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376" y="3334996"/>
            <a:ext cx="598802" cy="5575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29" y="3334996"/>
            <a:ext cx="598802" cy="5575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167" y="3334996"/>
            <a:ext cx="598802" cy="5575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920" y="3334996"/>
            <a:ext cx="598802" cy="5575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360" y="3334996"/>
            <a:ext cx="598802" cy="5575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113" y="3334996"/>
            <a:ext cx="598802" cy="5575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151" y="3334996"/>
            <a:ext cx="598802" cy="5575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904" y="3334996"/>
            <a:ext cx="598802" cy="5575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376" y="4132415"/>
            <a:ext cx="598802" cy="5575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29" y="4132414"/>
            <a:ext cx="598802" cy="5575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167" y="4144235"/>
            <a:ext cx="598802" cy="5575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920" y="4144234"/>
            <a:ext cx="598802" cy="55750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376" y="5329104"/>
            <a:ext cx="598802" cy="5575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167" y="5329103"/>
            <a:ext cx="598802" cy="55750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29" y="5340924"/>
            <a:ext cx="598802" cy="55750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920" y="5340923"/>
            <a:ext cx="598802" cy="55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9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writes these statements about his pictogram: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more cows than sheep.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the same number of sheep and horses.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more chickens than any other animal.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less cows than goats.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8 goats.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draw a pictogram so that Teddy’s statements are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title would you give it?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70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pictogram.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Eva?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and correct any mistakes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 descr="C:\Users\smonaghan\Desktop\images\girl_2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" t="24315" r="2388" b="28319"/>
          <a:stretch/>
        </p:blipFill>
        <p:spPr bwMode="auto">
          <a:xfrm rot="21250267">
            <a:off x="4286374" y="4324366"/>
            <a:ext cx="1275702" cy="9376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6058948" y="4078224"/>
            <a:ext cx="2916889" cy="1502997"/>
          </a:xfrm>
          <a:prstGeom prst="wedgeRoundRectCallout">
            <a:avLst>
              <a:gd name="adj1" fmla="val -66827"/>
              <a:gd name="adj2" fmla="val 168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/>
                <a:cs typeface="Arial"/>
              </a:rPr>
              <a:t>The most popular colour sweet is green.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897311"/>
              </p:ext>
            </p:extLst>
          </p:nvPr>
        </p:nvGraphicFramePr>
        <p:xfrm>
          <a:off x="626336" y="1347965"/>
          <a:ext cx="8773696" cy="2618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208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7333488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65451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Blue</a:t>
                      </a:r>
                      <a:endParaRPr lang="en-GB" sz="28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65451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Red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65451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Yellow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65451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</a:rPr>
                        <a:t>Green</a:t>
                      </a:r>
                      <a:endParaRPr lang="en-GB" sz="2800" b="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2123754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14366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116394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607006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126275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616887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118915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609527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113665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604277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106305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596917" y="1457693"/>
            <a:ext cx="453778" cy="418977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126533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617145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119173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609785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129054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619666" y="2104191"/>
            <a:ext cx="453778" cy="418977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123754" y="2768401"/>
            <a:ext cx="453778" cy="418977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614366" y="2768401"/>
            <a:ext cx="453778" cy="418977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116394" y="2768401"/>
            <a:ext cx="453778" cy="418977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720330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222358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12970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232239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722851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224879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715491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219629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7710241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212269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8702881" y="3402919"/>
            <a:ext cx="453778" cy="418977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1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 pictogram to show who was born in what season in your class.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what you know about pictograms to help you.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an example.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774398" y="2836760"/>
            <a:ext cx="2782388" cy="161129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74407" y="3753382"/>
            <a:ext cx="477265" cy="434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7451672" y="3664367"/>
                <a:ext cx="199368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children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1672" y="3664367"/>
                <a:ext cx="1993687" cy="523220"/>
              </a:xfrm>
              <a:prstGeom prst="rect">
                <a:avLst/>
              </a:prstGeom>
              <a:blipFill>
                <a:blip r:embed="rId3"/>
                <a:stretch>
                  <a:fillRect t="-11628" r="-5199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6946895" y="2967367"/>
            <a:ext cx="721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u="sng" dirty="0">
                <a:solidFill>
                  <a:prstClr val="black"/>
                </a:solidFill>
                <a:latin typeface="Gill Sans MT" panose="020B0502020104020203" pitchFamily="34" charset="0"/>
              </a:rPr>
              <a:t>Key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697379"/>
              </p:ext>
            </p:extLst>
          </p:nvPr>
        </p:nvGraphicFramePr>
        <p:xfrm>
          <a:off x="256647" y="3490587"/>
          <a:ext cx="6336000" cy="30340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027819365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1713334774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1570610963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180286979"/>
                    </a:ext>
                  </a:extLst>
                </a:gridCol>
              </a:tblGrid>
              <a:tr h="115456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33546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Spring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Summer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Autumn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Winter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2750643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413008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19131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726" t="2738" r="76377" b="58421"/>
          <a:stretch/>
        </p:blipFill>
        <p:spPr>
          <a:xfrm>
            <a:off x="561765" y="3531690"/>
            <a:ext cx="1042416" cy="106070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82974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895473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59316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480217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44060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075653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839496" y="522251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5078298" y="5873579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842141" y="5873579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480217" y="5873579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19130" y="5876188"/>
            <a:ext cx="686709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082973" y="5873579"/>
            <a:ext cx="361778" cy="5747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l="27431" t="3400" r="52208" b="59768"/>
          <a:stretch/>
        </p:blipFill>
        <p:spPr>
          <a:xfrm>
            <a:off x="2174684" y="3571628"/>
            <a:ext cx="969264" cy="10058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l="76831" t="5280" r="2808" b="57888"/>
          <a:stretch/>
        </p:blipFill>
        <p:spPr>
          <a:xfrm>
            <a:off x="5323199" y="3586553"/>
            <a:ext cx="969264" cy="100584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l="50709" t="5351" r="25473" b="59156"/>
          <a:stretch/>
        </p:blipFill>
        <p:spPr>
          <a:xfrm>
            <a:off x="3677132" y="3608204"/>
            <a:ext cx="1133856" cy="96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and Eva both draw a pictogram to show how many cars they counted driving past their school.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same? What is different?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Whose pictogram do you prefer?  Why?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3905" y="620315"/>
            <a:ext cx="1320628" cy="20252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63790" y="1688682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  <a:endParaRPr lang="en-GB" sz="2800" dirty="0"/>
          </a:p>
        </p:txBody>
      </p:sp>
      <p:pic>
        <p:nvPicPr>
          <p:cNvPr id="7" name="Picture 6" descr="C:\Users\smonaghan\Desktop\images\face_2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991" y="1549180"/>
            <a:ext cx="1283084" cy="103060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69714" y="2333234"/>
            <a:ext cx="1037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  <a:endParaRPr lang="en-GB" sz="28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672839"/>
              </p:ext>
            </p:extLst>
          </p:nvPr>
        </p:nvGraphicFramePr>
        <p:xfrm>
          <a:off x="987371" y="4650683"/>
          <a:ext cx="44682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1984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851984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851984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851984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  <a:gridCol w="851984">
                  <a:extLst>
                    <a:ext uri="{9D8B030D-6E8A-4147-A177-3AD203B41FA5}">
                      <a16:colId xmlns:a16="http://schemas.microsoft.com/office/drawing/2014/main" val="106928457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Blue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Red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Silver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Black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Green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3221471" y="5047934"/>
                <a:ext cx="1237839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</a:rPr>
                  <a:t> 5 cars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471" y="5047934"/>
                <a:ext cx="1237839" cy="461665"/>
              </a:xfrm>
              <a:prstGeom prst="rect">
                <a:avLst/>
              </a:prstGeom>
              <a:blipFill>
                <a:blip r:embed="rId5"/>
                <a:stretch>
                  <a:fillRect t="-10526" r="-686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2748294" y="5021523"/>
            <a:ext cx="473177" cy="48881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243996" y="4157177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243996" y="3684413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243996" y="3231618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243996" y="2778823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925925" y="41566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925925" y="3702426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607854" y="41566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607854" y="36855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086047" y="4158747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086047" y="36855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086047" y="3235226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086047" y="2777604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086047" y="2325376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086047" y="1871427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847410" y="41566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3847410" y="3685502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847410" y="3235226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847410" y="2777604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847410" y="2307147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847410" y="1852877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607854" y="3231784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607854" y="2777604"/>
            <a:ext cx="446834" cy="44683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8" name="Table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6858"/>
              </p:ext>
            </p:extLst>
          </p:nvPr>
        </p:nvGraphicFramePr>
        <p:xfrm>
          <a:off x="5590762" y="2168034"/>
          <a:ext cx="4083771" cy="28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98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2907973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Colour</a:t>
                      </a:r>
                      <a:endParaRPr lang="en-GB" sz="24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Number of cars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Blue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Red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Silver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Black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Green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712405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59" name="Rectangle 58"/>
              <p:cNvSpPr/>
              <p:nvPr/>
            </p:nvSpPr>
            <p:spPr>
              <a:xfrm>
                <a:off x="7384893" y="5049747"/>
                <a:ext cx="1398140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</a:rPr>
                  <a:t>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10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cars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9" name="Rectangle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4893" y="5049747"/>
                <a:ext cx="1398140" cy="461665"/>
              </a:xfrm>
              <a:prstGeom prst="rect">
                <a:avLst/>
              </a:prstGeom>
              <a:blipFill>
                <a:blip r:embed="rId6"/>
                <a:stretch>
                  <a:fillRect t="-10526" r="-565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/>
          <p:cNvSpPr/>
          <p:nvPr/>
        </p:nvSpPr>
        <p:spPr>
          <a:xfrm>
            <a:off x="6914069" y="5016852"/>
            <a:ext cx="473177" cy="48881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6900633" y="2675924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7347411" y="2675924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6900633" y="3130556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7347411" y="3130556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900633" y="3609811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6905014" y="4081171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7351792" y="4081171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6910542" y="4548249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7357320" y="4537098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7767339" y="4081171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7781609" y="3130556"/>
            <a:ext cx="372058" cy="384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24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and Whitney have carried out a traffic survey.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right? Convince me.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86" y="4021911"/>
            <a:ext cx="1379061" cy="108855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42" y="4463905"/>
            <a:ext cx="1332794" cy="2118547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6522334" y="1905426"/>
            <a:ext cx="3078866" cy="2116485"/>
          </a:xfrm>
          <a:prstGeom prst="wedgeRoundRectCallout">
            <a:avLst>
              <a:gd name="adj1" fmla="val -4711"/>
              <a:gd name="adj2" fmla="val 78686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Arial"/>
              </a:rPr>
              <a:t>To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Arial"/>
              </a:rPr>
              <a:t>find the total number of vehicles I need to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Arial"/>
              </a:rPr>
              <a:t>count the symbols. There are 16 and a half vehicles.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763508" y="4463905"/>
            <a:ext cx="4362121" cy="1528196"/>
          </a:xfrm>
          <a:prstGeom prst="wedgeRoundRectCallout">
            <a:avLst>
              <a:gd name="adj1" fmla="val -67457"/>
              <a:gd name="adj2" fmla="val 13521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 cap="flat" cmpd="sng" algn="ctr">
            <a:solidFill>
              <a:schemeClr val="accent2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Arial"/>
              </a:rPr>
              <a:t>If I add the number of lorries and bikes together then it will be equal to the number of cars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0713" y="5018623"/>
            <a:ext cx="75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800" dirty="0"/>
          </a:p>
        </p:txBody>
      </p:sp>
      <p:sp>
        <p:nvSpPr>
          <p:cNvPr id="10" name="Rectangle 9"/>
          <p:cNvSpPr/>
          <p:nvPr/>
        </p:nvSpPr>
        <p:spPr>
          <a:xfrm>
            <a:off x="833576" y="4539300"/>
            <a:ext cx="1439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8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359749"/>
              </p:ext>
            </p:extLst>
          </p:nvPr>
        </p:nvGraphicFramePr>
        <p:xfrm>
          <a:off x="452686" y="1328381"/>
          <a:ext cx="5706802" cy="30635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5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1075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6127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Van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7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Bus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6127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Bike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6127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Lorry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61270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Car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82494" marR="82494" marT="41247" marB="4124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033" y="1386575"/>
            <a:ext cx="491439" cy="4914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31" y="1386575"/>
            <a:ext cx="491439" cy="4914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033" y="2608188"/>
            <a:ext cx="491439" cy="4914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31" y="2608188"/>
            <a:ext cx="491439" cy="4914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3829" y="2608188"/>
            <a:ext cx="491439" cy="49143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033" y="2007600"/>
            <a:ext cx="491439" cy="4914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31" y="2007600"/>
            <a:ext cx="491439" cy="4914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3829" y="2007600"/>
            <a:ext cx="491439" cy="4914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7227" y="2007600"/>
            <a:ext cx="491439" cy="49143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033" y="3221809"/>
            <a:ext cx="491439" cy="4914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31" y="3221809"/>
            <a:ext cx="491439" cy="49143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033" y="3824288"/>
            <a:ext cx="491439" cy="4914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31" y="3824288"/>
            <a:ext cx="491439" cy="4914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3829" y="3826631"/>
            <a:ext cx="491439" cy="4914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7227" y="3824288"/>
            <a:ext cx="491439" cy="4914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513" y="3824288"/>
            <a:ext cx="491439" cy="4914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1447" y="1266603"/>
            <a:ext cx="566834" cy="5668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/>
          <a:srcRect r="49485"/>
          <a:stretch/>
        </p:blipFill>
        <p:spPr>
          <a:xfrm>
            <a:off x="3313829" y="1386575"/>
            <a:ext cx="248249" cy="49143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0" name="Rectangle 29"/>
              <p:cNvSpPr/>
              <p:nvPr/>
            </p:nvSpPr>
            <p:spPr>
              <a:xfrm>
                <a:off x="6848950" y="1306649"/>
                <a:ext cx="2077602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</a:rPr>
                  <a:t> 10 vehicles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950" y="1306649"/>
                <a:ext cx="2077602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552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Justify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the staff needed to pick one day to have off during the week, which would be the best day and why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more ice-creams sold at the weekend than during the rest of the week</a:t>
            </a:r>
            <a:endParaRPr lang="en-GB" sz="2800" dirty="0"/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 (Why?)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ice creams were sold on Tuesday</a:t>
            </a: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440170" y="2991916"/>
            <a:ext cx="5112816" cy="3107801"/>
            <a:chOff x="3170025" y="111346"/>
            <a:chExt cx="7980195" cy="48507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4" y="111346"/>
              <a:ext cx="472165" cy="5177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592582"/>
              <a:ext cx="472165" cy="51776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1073818"/>
              <a:ext cx="472165" cy="51776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1555054"/>
              <a:ext cx="472165" cy="5177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036290"/>
              <a:ext cx="472165" cy="51776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517526"/>
              <a:ext cx="472165" cy="5177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998762"/>
              <a:ext cx="472165" cy="51776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3479998"/>
              <a:ext cx="472165" cy="5177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3961234"/>
              <a:ext cx="472165" cy="5177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4442469"/>
              <a:ext cx="472165" cy="51776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1073818"/>
              <a:ext cx="472165" cy="5177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1555054"/>
              <a:ext cx="472165" cy="51776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036290"/>
              <a:ext cx="472165" cy="51776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517526"/>
              <a:ext cx="472165" cy="51776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998762"/>
              <a:ext cx="472165" cy="51776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3479998"/>
              <a:ext cx="472165" cy="51776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3961234"/>
              <a:ext cx="472165" cy="51776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4442469"/>
              <a:ext cx="472165" cy="51776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2517526"/>
              <a:ext cx="472165" cy="51776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2998762"/>
              <a:ext cx="472165" cy="51776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3479998"/>
              <a:ext cx="472165" cy="51776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3961234"/>
              <a:ext cx="472165" cy="51776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4442469"/>
              <a:ext cx="472165" cy="51776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3479998"/>
              <a:ext cx="472165" cy="51776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3961234"/>
              <a:ext cx="472165" cy="51776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4442469"/>
              <a:ext cx="472165" cy="51776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3991" y="3959927"/>
              <a:ext cx="472165" cy="51776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3991" y="4441162"/>
              <a:ext cx="472165" cy="51776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3481836"/>
              <a:ext cx="472165" cy="51776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3963072"/>
              <a:ext cx="472165" cy="51776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4444307"/>
              <a:ext cx="472165" cy="51776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0025" y="4444307"/>
              <a:ext cx="472165" cy="517763"/>
            </a:xfrm>
            <a:prstGeom prst="rect">
              <a:avLst/>
            </a:prstGeom>
          </p:spPr>
        </p:pic>
      </p:grp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365488"/>
              </p:ext>
            </p:extLst>
          </p:nvPr>
        </p:nvGraphicFramePr>
        <p:xfrm>
          <a:off x="3245862" y="6140344"/>
          <a:ext cx="576211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06928457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899810828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286025464"/>
                    </a:ext>
                  </a:extLst>
                </a:gridCol>
                <a:gridCol w="218114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29975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Mon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Tues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Wed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 smtClean="0">
                          <a:latin typeface="Gill Sans MT" panose="020B0502020104020203" pitchFamily="34" charset="0"/>
                        </a:rPr>
                        <a:t>Thur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Fri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Sat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</a:rPr>
                        <a:t>Sun</a:t>
                      </a:r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23" y="4841849"/>
            <a:ext cx="472165" cy="51776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0" name="Rectangle 39"/>
              <p:cNvSpPr/>
              <p:nvPr/>
            </p:nvSpPr>
            <p:spPr>
              <a:xfrm>
                <a:off x="1055661" y="4916064"/>
                <a:ext cx="205723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</a:rPr>
                  <a:t> 2 ice creams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661" y="4916064"/>
                <a:ext cx="2057230" cy="461665"/>
              </a:xfrm>
              <a:prstGeom prst="rect">
                <a:avLst/>
              </a:prstGeom>
              <a:blipFill>
                <a:blip r:embed="rId5"/>
                <a:stretch>
                  <a:fillRect t="-10526" r="-355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217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tables of data. </a:t>
            </a:r>
          </a:p>
          <a:p>
            <a:pPr lvl="0">
              <a:defRPr/>
            </a:pPr>
            <a:r>
              <a:rPr lang="en-GB" sz="11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set of data could you display using the block graph?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could use the pictogram?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could use the tally chart?</a:t>
            </a:r>
          </a:p>
          <a:p>
            <a:pPr lvl="0">
              <a:defRPr/>
            </a:pPr>
            <a:endParaRPr lang="en-GB" sz="11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739806"/>
              </p:ext>
            </p:extLst>
          </p:nvPr>
        </p:nvGraphicFramePr>
        <p:xfrm>
          <a:off x="227026" y="4196298"/>
          <a:ext cx="1862964" cy="229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447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1052517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752136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Team</a:t>
                      </a:r>
                      <a:endParaRPr lang="en-GB" sz="20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Goals scored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198737"/>
              </p:ext>
            </p:extLst>
          </p:nvPr>
        </p:nvGraphicFramePr>
        <p:xfrm>
          <a:off x="2199121" y="4196298"/>
          <a:ext cx="1862964" cy="229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447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1052517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752136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Player</a:t>
                      </a:r>
                      <a:endParaRPr lang="en-GB" sz="20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Points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49193"/>
              </p:ext>
            </p:extLst>
          </p:nvPr>
        </p:nvGraphicFramePr>
        <p:xfrm>
          <a:off x="4171216" y="4196298"/>
          <a:ext cx="1862964" cy="229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447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1052517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752136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Name</a:t>
                      </a:r>
                      <a:endParaRPr lang="en-GB" sz="2000" b="0" dirty="0" smtClean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Score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Ron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Eva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Amir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850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Mo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  <a:endParaRPr lang="en-GB" sz="1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03333" y="3796188"/>
            <a:ext cx="139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Data Set 2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0928" y="3796188"/>
            <a:ext cx="139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Data Set 1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5739" y="3796188"/>
            <a:ext cx="139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Data Set 3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709176" y="2053829"/>
            <a:ext cx="4196824" cy="2618531"/>
            <a:chOff x="5709176" y="2053829"/>
            <a:chExt cx="4196824" cy="261853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09176" y="2053829"/>
              <a:ext cx="4196824" cy="2618531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6324476" y="2064980"/>
              <a:ext cx="131410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Block diagram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85646" y="2236932"/>
              <a:ext cx="94213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Pictogram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777714" y="3423756"/>
              <a:ext cx="131410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Tally chart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085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Split into groups.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Everyone needs to write their name on a sticky note.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your sticky notes to create a block diagram to answer each question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tabLst>
                <a:tab pos="7627938" algn="l"/>
              </a:tabLs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boys and how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many </a:t>
            </a:r>
          </a:p>
          <a:p>
            <a:pPr lvl="0">
              <a:tabLst>
                <a:tab pos="7627938" algn="l"/>
              </a:tabLs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girls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in your group?</a:t>
            </a:r>
          </a:p>
          <a:p>
            <a:pPr marL="285750" lvl="0" indent="-285750">
              <a:buFont typeface="Arial" pitchFamily="34" charset="0"/>
              <a:buChar char="•"/>
              <a:tabLst>
                <a:tab pos="7627938" algn="l"/>
              </a:tabLs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month has the most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tabLst>
                <a:tab pos="7627938" algn="l"/>
              </a:tabLs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birthdays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for your group?</a:t>
            </a:r>
          </a:p>
          <a:p>
            <a:pPr marL="285750" lvl="0" indent="-285750">
              <a:buFont typeface="Arial" pitchFamily="34" charset="0"/>
              <a:buChar char="•"/>
              <a:tabLst>
                <a:tab pos="7627938" algn="l"/>
              </a:tabLs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your favourite sport?</a:t>
            </a: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other information about your group could you show?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2" descr="C:\Users\USER\AppData\Local\Microsoft\Windows\Temporary Internet Files\Content.IE5\EFJ2G4EQ\sticky-note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345" y="2613936"/>
            <a:ext cx="2427701" cy="242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55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purl.org/dc/terms/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2159</TotalTime>
  <Words>670</Words>
  <Application>Microsoft Office PowerPoint</Application>
  <PresentationFormat>A4 Paper (210x297 mm)</PresentationFormat>
  <Paragraphs>266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129</cp:revision>
  <dcterms:created xsi:type="dcterms:W3CDTF">2019-02-04T08:17:32Z</dcterms:created>
  <dcterms:modified xsi:type="dcterms:W3CDTF">2019-10-15T13:30:02Z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