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42"/>
  </p:notesMasterIdLst>
  <p:sldIdLst>
    <p:sldId id="271" r:id="rId6"/>
    <p:sldId id="410" r:id="rId7"/>
    <p:sldId id="411" r:id="rId8"/>
    <p:sldId id="415" r:id="rId9"/>
    <p:sldId id="416" r:id="rId10"/>
    <p:sldId id="420" r:id="rId11"/>
    <p:sldId id="421" r:id="rId12"/>
    <p:sldId id="425" r:id="rId13"/>
    <p:sldId id="426" r:id="rId14"/>
    <p:sldId id="430" r:id="rId15"/>
    <p:sldId id="431" r:id="rId16"/>
    <p:sldId id="432" r:id="rId17"/>
    <p:sldId id="433" r:id="rId18"/>
    <p:sldId id="434" r:id="rId19"/>
    <p:sldId id="437" r:id="rId20"/>
    <p:sldId id="438" r:id="rId21"/>
    <p:sldId id="442" r:id="rId22"/>
    <p:sldId id="443" r:id="rId23"/>
    <p:sldId id="444" r:id="rId24"/>
    <p:sldId id="450" r:id="rId25"/>
    <p:sldId id="451" r:id="rId26"/>
    <p:sldId id="455" r:id="rId27"/>
    <p:sldId id="456" r:id="rId28"/>
    <p:sldId id="482" r:id="rId29"/>
    <p:sldId id="457" r:id="rId30"/>
    <p:sldId id="458" r:id="rId31"/>
    <p:sldId id="459" r:id="rId32"/>
    <p:sldId id="462" r:id="rId33"/>
    <p:sldId id="463" r:id="rId34"/>
    <p:sldId id="464" r:id="rId35"/>
    <p:sldId id="467" r:id="rId36"/>
    <p:sldId id="468" r:id="rId37"/>
    <p:sldId id="472" r:id="rId38"/>
    <p:sldId id="473" r:id="rId39"/>
    <p:sldId id="477" r:id="rId40"/>
    <p:sldId id="478" r:id="rId41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84489" autoAdjust="0"/>
  </p:normalViewPr>
  <p:slideViewPr>
    <p:cSldViewPr snapToGrid="0" showGuides="1">
      <p:cViewPr varScale="1">
        <p:scale>
          <a:sx n="70" d="100"/>
          <a:sy n="70" d="100"/>
        </p:scale>
        <p:origin x="1158" y="54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presProps" Target="presProps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tableStyles" Target="tableStyles.xml"/><Relationship Id="rId20" Type="http://schemas.openxmlformats.org/officeDocument/2006/relationships/slide" Target="slides/slide15.xml"/><Relationship Id="rId41" Type="http://schemas.openxmlformats.org/officeDocument/2006/relationships/slide" Target="slides/slide3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11/09/2019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321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89166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923197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087355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870037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065007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82821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5688523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ariol Regular" panose="02000506040000020003" pitchFamily="2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259890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ariol Regular" panose="02000506040000020003" pitchFamily="2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157916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18723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30854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7165665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5024519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5149306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1017474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6606319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4732799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2766053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448035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0465911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5555028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7912013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0569953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5755323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673061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5422588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188872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2699186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894539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8119062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63818503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24505649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99087597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313462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2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12" Type="http://schemas.openxmlformats.org/officeDocument/2006/relationships/image" Target="../media/image3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11" Type="http://schemas.openxmlformats.org/officeDocument/2006/relationships/image" Target="../media/image30.png"/><Relationship Id="rId5" Type="http://schemas.openxmlformats.org/officeDocument/2006/relationships/image" Target="../media/image24.png"/><Relationship Id="rId15" Type="http://schemas.openxmlformats.org/officeDocument/2006/relationships/image" Target="../media/image34.png"/><Relationship Id="rId10" Type="http://schemas.openxmlformats.org/officeDocument/2006/relationships/image" Target="../media/image29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Relationship Id="rId14" Type="http://schemas.openxmlformats.org/officeDocument/2006/relationships/image" Target="../media/image3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gif"/><Relationship Id="rId13" Type="http://schemas.openxmlformats.org/officeDocument/2006/relationships/image" Target="../media/image45.png"/><Relationship Id="rId18" Type="http://schemas.openxmlformats.org/officeDocument/2006/relationships/image" Target="../media/image50.png"/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12" Type="http://schemas.openxmlformats.org/officeDocument/2006/relationships/image" Target="../media/image44.png"/><Relationship Id="rId17" Type="http://schemas.openxmlformats.org/officeDocument/2006/relationships/image" Target="../media/image49.png"/><Relationship Id="rId2" Type="http://schemas.openxmlformats.org/officeDocument/2006/relationships/notesSlide" Target="../notesSlides/notesSlide6.xml"/><Relationship Id="rId16" Type="http://schemas.openxmlformats.org/officeDocument/2006/relationships/image" Target="../media/image4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png"/><Relationship Id="rId11" Type="http://schemas.openxmlformats.org/officeDocument/2006/relationships/image" Target="../media/image18.png"/><Relationship Id="rId5" Type="http://schemas.openxmlformats.org/officeDocument/2006/relationships/image" Target="../media/image39.png"/><Relationship Id="rId15" Type="http://schemas.openxmlformats.org/officeDocument/2006/relationships/image" Target="../media/image47.png"/><Relationship Id="rId10" Type="http://schemas.openxmlformats.org/officeDocument/2006/relationships/image" Target="../media/image17.png"/><Relationship Id="rId4" Type="http://schemas.openxmlformats.org/officeDocument/2006/relationships/image" Target="../media/image38.png"/><Relationship Id="rId9" Type="http://schemas.openxmlformats.org/officeDocument/2006/relationships/image" Target="../media/image43.png"/><Relationship Id="rId14" Type="http://schemas.openxmlformats.org/officeDocument/2006/relationships/image" Target="../media/image4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3" Type="http://schemas.openxmlformats.org/officeDocument/2006/relationships/image" Target="../media/image56.png"/><Relationship Id="rId7" Type="http://schemas.openxmlformats.org/officeDocument/2006/relationships/image" Target="../media/image6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4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3" Type="http://schemas.openxmlformats.org/officeDocument/2006/relationships/image" Target="../media/image65.png"/><Relationship Id="rId7" Type="http://schemas.openxmlformats.org/officeDocument/2006/relationships/image" Target="../media/image6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67.png"/><Relationship Id="rId4" Type="http://schemas.openxmlformats.org/officeDocument/2006/relationships/image" Target="../media/image66.png"/><Relationship Id="rId9" Type="http://schemas.openxmlformats.org/officeDocument/2006/relationships/image" Target="../media/image7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7" Type="http://schemas.openxmlformats.org/officeDocument/2006/relationships/image" Target="../media/image7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4.png"/><Relationship Id="rId5" Type="http://schemas.openxmlformats.org/officeDocument/2006/relationships/image" Target="../media/image73.png"/><Relationship Id="rId4" Type="http://schemas.openxmlformats.org/officeDocument/2006/relationships/image" Target="../media/image7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microsoft.com/office/2007/relationships/hdphoto" Target="../media/hdphoto2.wdp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0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0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9.png"/><Relationship Id="rId4" Type="http://schemas.openxmlformats.org/officeDocument/2006/relationships/image" Target="../media/image7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0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3" Type="http://schemas.openxmlformats.org/officeDocument/2006/relationships/image" Target="../media/image56.png"/><Relationship Id="rId7" Type="http://schemas.openxmlformats.org/officeDocument/2006/relationships/image" Target="../media/image60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7" Type="http://schemas.openxmlformats.org/officeDocument/2006/relationships/image" Target="../media/image8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3.png"/><Relationship Id="rId5" Type="http://schemas.openxmlformats.org/officeDocument/2006/relationships/image" Target="../media/image82.png"/><Relationship Id="rId4" Type="http://schemas.openxmlformats.org/officeDocument/2006/relationships/image" Target="../media/image8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7.png"/><Relationship Id="rId5" Type="http://schemas.openxmlformats.org/officeDocument/2006/relationships/image" Target="../media/image86.png"/><Relationship Id="rId4" Type="http://schemas.openxmlformats.org/officeDocument/2006/relationships/image" Target="../media/image8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4" Type="http://schemas.microsoft.com/office/2007/relationships/hdphoto" Target="../media/hdphoto2.wdp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13" Type="http://schemas.microsoft.com/office/2007/relationships/hdphoto" Target="../media/hdphoto2.wdp"/><Relationship Id="rId18" Type="http://schemas.openxmlformats.org/officeDocument/2006/relationships/image" Target="../media/image45.png"/><Relationship Id="rId3" Type="http://schemas.openxmlformats.org/officeDocument/2006/relationships/image" Target="../media/image88.png"/><Relationship Id="rId21" Type="http://schemas.openxmlformats.org/officeDocument/2006/relationships/image" Target="../media/image48.png"/><Relationship Id="rId7" Type="http://schemas.openxmlformats.org/officeDocument/2006/relationships/image" Target="../media/image57.png"/><Relationship Id="rId12" Type="http://schemas.openxmlformats.org/officeDocument/2006/relationships/image" Target="../media/image76.png"/><Relationship Id="rId17" Type="http://schemas.openxmlformats.org/officeDocument/2006/relationships/image" Target="../media/image44.png"/><Relationship Id="rId2" Type="http://schemas.openxmlformats.org/officeDocument/2006/relationships/notesSlide" Target="../notesSlides/notesSlide31.xml"/><Relationship Id="rId16" Type="http://schemas.openxmlformats.org/officeDocument/2006/relationships/image" Target="../media/image18.png"/><Relationship Id="rId20" Type="http://schemas.openxmlformats.org/officeDocument/2006/relationships/image" Target="../media/image4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6.png"/><Relationship Id="rId11" Type="http://schemas.openxmlformats.org/officeDocument/2006/relationships/image" Target="../media/image61.png"/><Relationship Id="rId5" Type="http://schemas.openxmlformats.org/officeDocument/2006/relationships/image" Target="../media/image90.png"/><Relationship Id="rId15" Type="http://schemas.openxmlformats.org/officeDocument/2006/relationships/image" Target="../media/image43.png"/><Relationship Id="rId10" Type="http://schemas.openxmlformats.org/officeDocument/2006/relationships/image" Target="../media/image60.png"/><Relationship Id="rId19" Type="http://schemas.openxmlformats.org/officeDocument/2006/relationships/image" Target="../media/image46.png"/><Relationship Id="rId4" Type="http://schemas.openxmlformats.org/officeDocument/2006/relationships/image" Target="../media/image89.png"/><Relationship Id="rId9" Type="http://schemas.openxmlformats.org/officeDocument/2006/relationships/image" Target="../media/image59.png"/><Relationship Id="rId14" Type="http://schemas.openxmlformats.org/officeDocument/2006/relationships/image" Target="../media/image17.png"/><Relationship Id="rId22" Type="http://schemas.openxmlformats.org/officeDocument/2006/relationships/image" Target="../media/image49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3.png"/><Relationship Id="rId4" Type="http://schemas.openxmlformats.org/officeDocument/2006/relationships/image" Target="../media/image92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5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46.png"/><Relationship Id="rId3" Type="http://schemas.openxmlformats.org/officeDocument/2006/relationships/image" Target="../media/image95.png"/><Relationship Id="rId7" Type="http://schemas.microsoft.com/office/2007/relationships/hdphoto" Target="../media/hdphoto2.wdp"/><Relationship Id="rId12" Type="http://schemas.openxmlformats.org/officeDocument/2006/relationships/image" Target="../media/image45.png"/><Relationship Id="rId2" Type="http://schemas.openxmlformats.org/officeDocument/2006/relationships/notesSlide" Target="../notesSlides/notesSlide35.xml"/><Relationship Id="rId16" Type="http://schemas.openxmlformats.org/officeDocument/2006/relationships/image" Target="../media/image5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6.png"/><Relationship Id="rId11" Type="http://schemas.openxmlformats.org/officeDocument/2006/relationships/image" Target="../media/image44.png"/><Relationship Id="rId5" Type="http://schemas.openxmlformats.org/officeDocument/2006/relationships/image" Target="../media/image97.png"/><Relationship Id="rId15" Type="http://schemas.openxmlformats.org/officeDocument/2006/relationships/image" Target="../media/image49.png"/><Relationship Id="rId10" Type="http://schemas.openxmlformats.org/officeDocument/2006/relationships/image" Target="../media/image18.png"/><Relationship Id="rId4" Type="http://schemas.openxmlformats.org/officeDocument/2006/relationships/image" Target="../media/image96.png"/><Relationship Id="rId9" Type="http://schemas.openxmlformats.org/officeDocument/2006/relationships/image" Target="../media/image43.png"/><Relationship Id="rId14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kumimoji="0" lang="en-GB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1 -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Autumn - Block 1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Place Value (within 10)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Two children are discussing how some objects have been sorted.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   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Dora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ctr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                                             						Jack     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16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Who is correct? Convince me.</a:t>
            </a:r>
          </a:p>
        </p:txBody>
      </p:sp>
      <p:sp>
        <p:nvSpPr>
          <p:cNvPr id="6" name="Rounded Rectangular Callout 5"/>
          <p:cNvSpPr/>
          <p:nvPr/>
        </p:nvSpPr>
        <p:spPr>
          <a:xfrm>
            <a:off x="2207053" y="3163952"/>
            <a:ext cx="5203681" cy="965413"/>
          </a:xfrm>
          <a:prstGeom prst="wedgeRoundRectCallout">
            <a:avLst>
              <a:gd name="adj1" fmla="val -57621"/>
              <a:gd name="adj2" fmla="val -3851"/>
              <a:gd name="adj3" fmla="val 16667"/>
            </a:avLst>
          </a:prstGeom>
          <a:solidFill>
            <a:srgbClr val="FF0000">
              <a:alpha val="20000"/>
            </a:srgbClr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These objects have been sorted into cubes and counters.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744" y="2443580"/>
            <a:ext cx="1223354" cy="1728481"/>
          </a:xfrm>
          <a:prstGeom prst="rect">
            <a:avLst/>
          </a:prstGeom>
        </p:spPr>
      </p:pic>
      <p:sp>
        <p:nvSpPr>
          <p:cNvPr id="8" name="Rounded Rectangular Callout 7"/>
          <p:cNvSpPr/>
          <p:nvPr/>
        </p:nvSpPr>
        <p:spPr>
          <a:xfrm>
            <a:off x="2552132" y="4469421"/>
            <a:ext cx="5027226" cy="963342"/>
          </a:xfrm>
          <a:prstGeom prst="wedgeRoundRectCallout">
            <a:avLst>
              <a:gd name="adj1" fmla="val 58354"/>
              <a:gd name="adj2" fmla="val -2021"/>
              <a:gd name="adj3" fmla="val 16667"/>
            </a:avLst>
          </a:prstGeom>
          <a:solidFill>
            <a:srgbClr val="00B0F0">
              <a:alpha val="20000"/>
            </a:srgbClr>
          </a:solidFill>
          <a:ln w="190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These objects have been sorted into green and yellow.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9" name="Picture 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0283" y="4172061"/>
            <a:ext cx="1221480" cy="850782"/>
          </a:xfrm>
          <a:prstGeom prst="rect">
            <a:avLst/>
          </a:prstGeom>
        </p:spPr>
      </p:pic>
      <p:sp>
        <p:nvSpPr>
          <p:cNvPr id="10" name="Oval 9"/>
          <p:cNvSpPr/>
          <p:nvPr/>
        </p:nvSpPr>
        <p:spPr>
          <a:xfrm>
            <a:off x="6973497" y="2389660"/>
            <a:ext cx="469380" cy="469380"/>
          </a:xfrm>
          <a:prstGeom prst="ellips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6737350" y="1775040"/>
            <a:ext cx="469380" cy="469380"/>
          </a:xfrm>
          <a:prstGeom prst="ellips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5644817" y="1820215"/>
            <a:ext cx="469380" cy="469380"/>
          </a:xfrm>
          <a:prstGeom prst="ellips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5876330" y="2443580"/>
            <a:ext cx="469380" cy="469380"/>
          </a:xfrm>
          <a:prstGeom prst="ellips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405488" y="2284628"/>
            <a:ext cx="469380" cy="469380"/>
          </a:xfrm>
          <a:prstGeom prst="ellips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6175486" y="1635761"/>
            <a:ext cx="469380" cy="469380"/>
          </a:xfrm>
          <a:prstGeom prst="ellips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Cube 15"/>
          <p:cNvSpPr/>
          <p:nvPr/>
        </p:nvSpPr>
        <p:spPr>
          <a:xfrm>
            <a:off x="3492504" y="1677358"/>
            <a:ext cx="469380" cy="469380"/>
          </a:xfrm>
          <a:prstGeom prst="cube">
            <a:avLst/>
          </a:prstGeom>
          <a:solidFill>
            <a:srgbClr val="92D05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Cube 16"/>
          <p:cNvSpPr/>
          <p:nvPr/>
        </p:nvSpPr>
        <p:spPr>
          <a:xfrm>
            <a:off x="3094319" y="2284628"/>
            <a:ext cx="469380" cy="469380"/>
          </a:xfrm>
          <a:prstGeom prst="cube">
            <a:avLst/>
          </a:prstGeom>
          <a:solidFill>
            <a:srgbClr val="92D05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Cube 17"/>
          <p:cNvSpPr/>
          <p:nvPr/>
        </p:nvSpPr>
        <p:spPr>
          <a:xfrm>
            <a:off x="4094944" y="1779774"/>
            <a:ext cx="469380" cy="469380"/>
          </a:xfrm>
          <a:prstGeom prst="cube">
            <a:avLst/>
          </a:prstGeom>
          <a:solidFill>
            <a:srgbClr val="92D05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" name="Cube 18"/>
          <p:cNvSpPr/>
          <p:nvPr/>
        </p:nvSpPr>
        <p:spPr>
          <a:xfrm>
            <a:off x="3788722" y="2348776"/>
            <a:ext cx="469380" cy="469380"/>
          </a:xfrm>
          <a:prstGeom prst="cube">
            <a:avLst/>
          </a:prstGeom>
          <a:solidFill>
            <a:srgbClr val="92D05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8825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38508" y="731119"/>
            <a:ext cx="80562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different ways can the objects be grouped?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3189" y="4043495"/>
            <a:ext cx="504865" cy="71324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6414" y="3246728"/>
            <a:ext cx="504865" cy="71324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9370" y="2121002"/>
            <a:ext cx="504865" cy="71324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6383" y="2304435"/>
            <a:ext cx="789036" cy="75781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3948" y="4841828"/>
            <a:ext cx="789036" cy="75781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3719" y="4788466"/>
            <a:ext cx="789036" cy="75781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3855" y="3509007"/>
            <a:ext cx="1101429" cy="125655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9297" y="3305968"/>
            <a:ext cx="1101429" cy="125655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0572" y="2745374"/>
            <a:ext cx="1101429" cy="125655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6932" y="4313155"/>
            <a:ext cx="1101429" cy="125655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9979" y="2559443"/>
            <a:ext cx="1101429" cy="125655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7296" y="2053925"/>
            <a:ext cx="1131656" cy="161310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1637" y="3868932"/>
            <a:ext cx="879973" cy="124331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4729" y="2178857"/>
            <a:ext cx="879973" cy="124331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3151" y="3495378"/>
            <a:ext cx="879973" cy="124331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4706" y="4727363"/>
            <a:ext cx="879973" cy="124331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8535" y="4658899"/>
            <a:ext cx="879973" cy="1243318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4029" y="854992"/>
            <a:ext cx="847694" cy="903281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3884" y="1181979"/>
            <a:ext cx="1134217" cy="1602539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0993" y="2360092"/>
            <a:ext cx="548655" cy="77511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5431" y="2360092"/>
            <a:ext cx="545434" cy="77056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9134" y="3284229"/>
            <a:ext cx="523530" cy="73770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9385" y="3068640"/>
            <a:ext cx="951870" cy="932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1957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24859" y="742483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Eva has counted the toy cars.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Explain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mistake Eva could have made.</a:t>
            </a:r>
          </a:p>
        </p:txBody>
      </p:sp>
      <p:sp>
        <p:nvSpPr>
          <p:cNvPr id="6" name="Rounded Rectangular Callout 5"/>
          <p:cNvSpPr/>
          <p:nvPr/>
        </p:nvSpPr>
        <p:spPr>
          <a:xfrm>
            <a:off x="2351159" y="1958523"/>
            <a:ext cx="5203681" cy="965413"/>
          </a:xfrm>
          <a:prstGeom prst="wedgeRoundRectCallout">
            <a:avLst>
              <a:gd name="adj1" fmla="val -59085"/>
              <a:gd name="adj2" fmla="val 21801"/>
              <a:gd name="adj3" fmla="val 16667"/>
            </a:avLst>
          </a:prstGeom>
          <a:solidFill>
            <a:srgbClr val="FF0000">
              <a:alpha val="20000"/>
            </a:srgbClr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There are 3 cars.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20" name="Picture 19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936" y="1381199"/>
            <a:ext cx="1275177" cy="1801703"/>
          </a:xfrm>
          <a:prstGeom prst="rect">
            <a:avLst/>
          </a:prstGeom>
        </p:spPr>
      </p:pic>
      <p:pic>
        <p:nvPicPr>
          <p:cNvPr id="21" name="Picture 20" descr="C:\Users\USER\AppData\Local\Microsoft\Windows\Temporary Internet Files\Content.IE5\AJRF4QNR\large-Modern-Car-Top-View-166.6-5597[1].gif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0458" y="3626275"/>
            <a:ext cx="676810" cy="1405684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Picture 21" descr="C:\Users\USER\AppData\Local\Microsoft\Windows\Temporary Internet Files\Content.IE5\3M4UH6K0\large-Orange-Car-Top-View-0-23905[1].gif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8278" y="3600243"/>
            <a:ext cx="654250" cy="1431716"/>
          </a:xfrm>
          <a:prstGeom prst="rect">
            <a:avLst/>
          </a:prstGeom>
          <a:noFill/>
          <a:ln>
            <a:noFill/>
          </a:ln>
        </p:spPr>
      </p:pic>
      <p:pic>
        <p:nvPicPr>
          <p:cNvPr id="23" name="Picture 22" descr="C:\Users\USER\AppData\Local\Microsoft\Windows\Temporary Internet Files\Content.IE5\3M4UH6K0\large-Orange-Car-Top-View-0-23905[1].gif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5198" y="3613259"/>
            <a:ext cx="654250" cy="1431716"/>
          </a:xfrm>
          <a:prstGeom prst="rect">
            <a:avLst/>
          </a:prstGeom>
          <a:noFill/>
          <a:ln>
            <a:noFill/>
          </a:ln>
        </p:spPr>
      </p:pic>
      <p:pic>
        <p:nvPicPr>
          <p:cNvPr id="24" name="Picture 23" descr="C:\Users\USER\AppData\Local\Microsoft\Windows\Temporary Internet Files\Content.IE5\3M4UH6K0\large-Orange-Car-Top-View-0-23905[1].gif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6157378" y="3615398"/>
            <a:ext cx="654250" cy="143171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68796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38508" y="732663"/>
            <a:ext cx="80562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different ways can you find to group the objects and find the total?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8115" y="2682836"/>
            <a:ext cx="1272886" cy="1226031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9157" y="4235954"/>
            <a:ext cx="1241650" cy="1226031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1630" y="3295852"/>
            <a:ext cx="1272886" cy="122603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1254" y="2104287"/>
            <a:ext cx="1241650" cy="122603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2294" y="4865964"/>
            <a:ext cx="1241650" cy="122603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3119" y="2852497"/>
            <a:ext cx="1272886" cy="122603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6557" y="4502813"/>
            <a:ext cx="1272886" cy="122603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2592" y="1891510"/>
            <a:ext cx="1272886" cy="1226031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9604" y="3550274"/>
            <a:ext cx="1272886" cy="122603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6701" y="6147247"/>
            <a:ext cx="787915" cy="71066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6701" y="5498014"/>
            <a:ext cx="787915" cy="71066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6701" y="4199546"/>
            <a:ext cx="787915" cy="71066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6701" y="3550312"/>
            <a:ext cx="787915" cy="710669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6701" y="4848780"/>
            <a:ext cx="787915" cy="71066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4677" y="1361596"/>
            <a:ext cx="651962" cy="79100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4677" y="2091168"/>
            <a:ext cx="651962" cy="79100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4677" y="2820740"/>
            <a:ext cx="651962" cy="79100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4677" y="-97548"/>
            <a:ext cx="651962" cy="791007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4677" y="632024"/>
            <a:ext cx="651962" cy="791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1762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38508" y="729393"/>
            <a:ext cx="805628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ways can you represent 6 glasses of apple juice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ways can you show me less than 4 sweets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can you show me that there are more green cars than blue cars?</a:t>
            </a:r>
          </a:p>
        </p:txBody>
      </p:sp>
      <p:pic>
        <p:nvPicPr>
          <p:cNvPr id="21" name="Picture 20" descr="C:\Users\USER\AppData\Local\Microsoft\Windows\Temporary Internet Files\Content.IE5\AJRF4QNR\large-Modern-Car-Top-View-166.6-5597[1].gif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1852" y="4647608"/>
            <a:ext cx="676810" cy="1405684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Picture 21" descr="C:\Users\USER\AppData\Local\Microsoft\Windows\Temporary Internet Files\Content.IE5\3M4UH6K0\large-Orange-Car-Top-View-0-23905[1].gif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2678" y="4647608"/>
            <a:ext cx="654250" cy="1431716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327" b="27832"/>
          <a:stretch/>
        </p:blipFill>
        <p:spPr>
          <a:xfrm>
            <a:off x="3928501" y="4662547"/>
            <a:ext cx="2122024" cy="13144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581" y="4420880"/>
            <a:ext cx="1622576" cy="1797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8777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35585" y="724087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Which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representation matches which group?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how you know.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079" y="1518770"/>
            <a:ext cx="1018794" cy="101629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9656" y="1611733"/>
            <a:ext cx="725343" cy="50774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1664" y="2017203"/>
            <a:ext cx="709067" cy="51785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779" y="1594059"/>
            <a:ext cx="754213" cy="86044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6092" y="2017203"/>
            <a:ext cx="709067" cy="51785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6092" y="1669408"/>
            <a:ext cx="709067" cy="51785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1663" y="1669408"/>
            <a:ext cx="709067" cy="51785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1137" y="1669408"/>
            <a:ext cx="709067" cy="517858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7721" y="1615590"/>
            <a:ext cx="754213" cy="860440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9655" y="2045852"/>
            <a:ext cx="725343" cy="507740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0214" y="1617442"/>
            <a:ext cx="725343" cy="507740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0214" y="2047661"/>
            <a:ext cx="725343" cy="507740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3224" y="4737496"/>
            <a:ext cx="352554" cy="498070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3224" y="4565882"/>
            <a:ext cx="352554" cy="498070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3224" y="4411059"/>
            <a:ext cx="352554" cy="498070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3224" y="4248445"/>
            <a:ext cx="352554" cy="498070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3224" y="4084603"/>
            <a:ext cx="352554" cy="498070"/>
          </a:xfrm>
          <a:prstGeom prst="rect">
            <a:avLst/>
          </a:prstGeom>
        </p:spPr>
      </p:pic>
      <p:sp>
        <p:nvSpPr>
          <p:cNvPr id="42" name="Oval 41"/>
          <p:cNvSpPr/>
          <p:nvPr/>
        </p:nvSpPr>
        <p:spPr>
          <a:xfrm>
            <a:off x="5523932" y="4382393"/>
            <a:ext cx="255592" cy="25559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3" name="Oval 42"/>
          <p:cNvSpPr/>
          <p:nvPr/>
        </p:nvSpPr>
        <p:spPr>
          <a:xfrm>
            <a:off x="5886603" y="4499359"/>
            <a:ext cx="255592" cy="25559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4" name="Oval 43"/>
          <p:cNvSpPr/>
          <p:nvPr/>
        </p:nvSpPr>
        <p:spPr>
          <a:xfrm>
            <a:off x="5610968" y="4669890"/>
            <a:ext cx="255592" cy="25559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5" name="Oval 44"/>
          <p:cNvSpPr/>
          <p:nvPr/>
        </p:nvSpPr>
        <p:spPr>
          <a:xfrm>
            <a:off x="5873981" y="4810997"/>
            <a:ext cx="255592" cy="25559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46" name="Group 45"/>
          <p:cNvGrpSpPr/>
          <p:nvPr/>
        </p:nvGrpSpPr>
        <p:grpSpPr>
          <a:xfrm rot="2521281">
            <a:off x="3465955" y="4168476"/>
            <a:ext cx="863022" cy="1161315"/>
            <a:chOff x="6069285" y="5355527"/>
            <a:chExt cx="863022" cy="1161315"/>
          </a:xfrm>
        </p:grpSpPr>
        <p:pic>
          <p:nvPicPr>
            <p:cNvPr id="47" name="Picture 46"/>
            <p:cNvPicPr>
              <a:picLocks noChangeAspect="1"/>
            </p:cNvPicPr>
            <p:nvPr/>
          </p:nvPicPr>
          <p:blipFill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4429" t="8000" r="-1571"/>
            <a:stretch/>
          </p:blipFill>
          <p:spPr>
            <a:xfrm>
              <a:off x="6239975" y="5503520"/>
              <a:ext cx="692332" cy="1013322"/>
            </a:xfrm>
            <a:prstGeom prst="rect">
              <a:avLst/>
            </a:prstGeom>
          </p:spPr>
        </p:pic>
        <p:sp>
          <p:nvSpPr>
            <p:cNvPr id="48" name="Rectangle 47"/>
            <p:cNvSpPr/>
            <p:nvPr/>
          </p:nvSpPr>
          <p:spPr>
            <a:xfrm rot="2240697">
              <a:off x="6069285" y="5355527"/>
              <a:ext cx="509397" cy="74965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pic>
        <p:nvPicPr>
          <p:cNvPr id="49" name="Picture 4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7139" y="4638560"/>
            <a:ext cx="810083" cy="612502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957" y="2358046"/>
            <a:ext cx="523530" cy="737700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1169" y="2167929"/>
            <a:ext cx="951870" cy="932040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52966" y="2083443"/>
            <a:ext cx="872547" cy="1011362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8065" y="3341929"/>
            <a:ext cx="904276" cy="1288991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7617" y="3341929"/>
            <a:ext cx="908243" cy="1288991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29780" y="3012740"/>
            <a:ext cx="908243" cy="1618180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8065" y="4823302"/>
            <a:ext cx="932040" cy="1618180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1990" y="4509979"/>
            <a:ext cx="924108" cy="193150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57734" y="4515143"/>
            <a:ext cx="917681" cy="1926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763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38508" y="718448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Spot the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mistakes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and correct the sequences.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0, 2, 3, 4, 5</a:t>
            </a: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	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	0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	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	1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	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	2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	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	3	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	4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1	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   </a:t>
            </a: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  2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  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3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385" y="2757474"/>
            <a:ext cx="269325" cy="38048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9238" y="2754513"/>
            <a:ext cx="269325" cy="38048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9238" y="2629815"/>
            <a:ext cx="269325" cy="38048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4554" y="2758323"/>
            <a:ext cx="269325" cy="38048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4554" y="2633625"/>
            <a:ext cx="269325" cy="38048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9968" y="2754513"/>
            <a:ext cx="269325" cy="38048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9968" y="2629815"/>
            <a:ext cx="269325" cy="38048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3147" y="2754513"/>
            <a:ext cx="269325" cy="380489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3147" y="2629815"/>
            <a:ext cx="269325" cy="38048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3146" y="2502532"/>
            <a:ext cx="269325" cy="38048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3146" y="2377834"/>
            <a:ext cx="269325" cy="380489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9966" y="2502532"/>
            <a:ext cx="269325" cy="380489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9966" y="2377834"/>
            <a:ext cx="269325" cy="380489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5467" y="2506342"/>
            <a:ext cx="269325" cy="380489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3146" y="2253136"/>
            <a:ext cx="269325" cy="380489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907563" y="4256251"/>
            <a:ext cx="251436" cy="355216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24529" y="4256251"/>
            <a:ext cx="251436" cy="355216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139463" y="4255970"/>
            <a:ext cx="251436" cy="355216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256429" y="4255970"/>
            <a:ext cx="251436" cy="355216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369925" y="4255539"/>
            <a:ext cx="251436" cy="355216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486891" y="4255539"/>
            <a:ext cx="251436" cy="355216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01825" y="4255258"/>
            <a:ext cx="251436" cy="355216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718791" y="4255258"/>
            <a:ext cx="251436" cy="355216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907563" y="5097725"/>
            <a:ext cx="251436" cy="355216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24529" y="5097725"/>
            <a:ext cx="251436" cy="355216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139463" y="5097444"/>
            <a:ext cx="251436" cy="355216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256429" y="5097444"/>
            <a:ext cx="251436" cy="355216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369925" y="5097013"/>
            <a:ext cx="251436" cy="355216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486891" y="5097013"/>
            <a:ext cx="251436" cy="355216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01825" y="5096732"/>
            <a:ext cx="251436" cy="355216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718791" y="5096732"/>
            <a:ext cx="251436" cy="355216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833729" y="5096732"/>
            <a:ext cx="251436" cy="355216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907563" y="5894501"/>
            <a:ext cx="251436" cy="355216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24529" y="5894501"/>
            <a:ext cx="251436" cy="355216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139463" y="5894220"/>
            <a:ext cx="251436" cy="355216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256429" y="5894220"/>
            <a:ext cx="251436" cy="355216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369925" y="5893789"/>
            <a:ext cx="251436" cy="355216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486891" y="5893789"/>
            <a:ext cx="251436" cy="355216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01825" y="5893508"/>
            <a:ext cx="251436" cy="355216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718791" y="5893508"/>
            <a:ext cx="251436" cy="355216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833729" y="5893508"/>
            <a:ext cx="251436" cy="355216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947364" y="5897464"/>
            <a:ext cx="251436" cy="355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5016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38508" y="742276"/>
            <a:ext cx="80562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Whitney says,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 you agree?</a:t>
            </a:r>
            <a:b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</a:b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why.</a:t>
            </a:r>
          </a:p>
        </p:txBody>
      </p:sp>
      <p:pic>
        <p:nvPicPr>
          <p:cNvPr id="50" name="Picture 49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862667" y="1989975"/>
            <a:ext cx="1387497" cy="1960400"/>
          </a:xfrm>
          <a:prstGeom prst="rect">
            <a:avLst/>
          </a:prstGeom>
        </p:spPr>
      </p:pic>
      <p:sp>
        <p:nvSpPr>
          <p:cNvPr id="51" name="Rounded Rectangular Callout 50"/>
          <p:cNvSpPr/>
          <p:nvPr/>
        </p:nvSpPr>
        <p:spPr>
          <a:xfrm>
            <a:off x="4080393" y="2274009"/>
            <a:ext cx="4272426" cy="1097375"/>
          </a:xfrm>
          <a:prstGeom prst="wedgeRoundRectCallout">
            <a:avLst>
              <a:gd name="adj1" fmla="val -68993"/>
              <a:gd name="adj2" fmla="val 22650"/>
              <a:gd name="adj3" fmla="val 16667"/>
            </a:avLst>
          </a:prstGeom>
          <a:solidFill>
            <a:srgbClr val="00B050">
              <a:alpha val="20000"/>
            </a:srgbClr>
          </a:solidFill>
          <a:ln w="190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When counting forwards, we always count from 0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6495872"/>
              </p:ext>
            </p:extLst>
          </p:nvPr>
        </p:nvGraphicFramePr>
        <p:xfrm>
          <a:off x="10198419" y="752841"/>
          <a:ext cx="1728000" cy="86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6000">
                  <a:extLst>
                    <a:ext uri="{9D8B030D-6E8A-4147-A177-3AD203B41FA5}">
                      <a16:colId xmlns:a16="http://schemas.microsoft.com/office/drawing/2014/main" val="4112525354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420461948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3335183173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54165021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Bariol Regular" panose="02000506040000020003" pitchFamily="2" charset="0"/>
                        </a:rPr>
                        <a:t>0</a:t>
                      </a:r>
                      <a:endParaRPr lang="en-GB" sz="1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Bariol Regular" panose="02000506040000020003" pitchFamily="2" charset="0"/>
                        </a:rPr>
                        <a:t>1</a:t>
                      </a:r>
                      <a:endParaRPr lang="en-GB" sz="1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9574015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1760537"/>
              </p:ext>
            </p:extLst>
          </p:nvPr>
        </p:nvGraphicFramePr>
        <p:xfrm>
          <a:off x="10198419" y="2058009"/>
          <a:ext cx="4320000" cy="432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val="2096776888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782478417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874471104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174805843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1632161687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243619425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2912025594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1405678310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4056058134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625389656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 smtClean="0">
                          <a:solidFill>
                            <a:sysClr val="windowText" lastClr="000000"/>
                          </a:solidFill>
                          <a:latin typeface="Bariol Regular" panose="02000506040000020003" pitchFamily="2" charset="0"/>
                        </a:rPr>
                        <a:t>1</a:t>
                      </a:r>
                      <a:endParaRPr lang="en-GB" sz="1400" b="1" dirty="0">
                        <a:solidFill>
                          <a:sysClr val="windowText" lastClr="000000"/>
                        </a:solidFill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E5D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 smtClean="0">
                          <a:solidFill>
                            <a:sysClr val="windowText" lastClr="000000"/>
                          </a:solidFill>
                          <a:latin typeface="Bariol Regular" panose="02000506040000020003" pitchFamily="2" charset="0"/>
                        </a:rPr>
                        <a:t>2</a:t>
                      </a:r>
                      <a:endParaRPr lang="en-GB" sz="1400" b="1" dirty="0">
                        <a:solidFill>
                          <a:sysClr val="windowText" lastClr="000000"/>
                        </a:solidFill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E5D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ysClr val="windowText" lastClr="000000"/>
                        </a:solidFill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E5D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ysClr val="windowText" lastClr="000000"/>
                        </a:solidFill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E5D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ysClr val="windowText" lastClr="000000"/>
                        </a:solidFill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E5D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ysClr val="windowText" lastClr="000000"/>
                        </a:solidFill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E5D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ysClr val="windowText" lastClr="000000"/>
                        </a:solidFill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E5D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ysClr val="windowText" lastClr="000000"/>
                        </a:solidFill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E5D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ysClr val="windowText" lastClr="000000"/>
                        </a:solidFill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E5D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ysClr val="windowText" lastClr="000000"/>
                        </a:solidFill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E5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1896718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8419" y="2891858"/>
            <a:ext cx="778918" cy="1100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4430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96298" y="732662"/>
            <a:ext cx="80562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Alex is counting.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do you know that Alex is counting backwards?</a:t>
            </a:r>
          </a:p>
        </p:txBody>
      </p:sp>
      <p:sp>
        <p:nvSpPr>
          <p:cNvPr id="57" name="Rounded Rectangular Callout 56"/>
          <p:cNvSpPr/>
          <p:nvPr/>
        </p:nvSpPr>
        <p:spPr>
          <a:xfrm>
            <a:off x="4213526" y="1870302"/>
            <a:ext cx="3076381" cy="1097375"/>
          </a:xfrm>
          <a:prstGeom prst="wedgeRoundRectCallout">
            <a:avLst>
              <a:gd name="adj1" fmla="val -67936"/>
              <a:gd name="adj2" fmla="val 35470"/>
              <a:gd name="adj3" fmla="val 16667"/>
            </a:avLst>
          </a:prstGeom>
          <a:solidFill>
            <a:srgbClr val="7030A0">
              <a:alpha val="20000"/>
            </a:srgbClr>
          </a:solidFill>
          <a:ln w="190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9, 8, 7, 6, 5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58" name="Picture 5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202099" y="1415484"/>
            <a:ext cx="1470482" cy="2007009"/>
          </a:xfrm>
          <a:prstGeom prst="rect">
            <a:avLst/>
          </a:prstGeom>
        </p:spPr>
      </p:pic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8937769"/>
              </p:ext>
            </p:extLst>
          </p:nvPr>
        </p:nvGraphicFramePr>
        <p:xfrm>
          <a:off x="10198419" y="2058009"/>
          <a:ext cx="4320000" cy="432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val="2096776888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782478417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874471104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174805843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1632161687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243619425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2912025594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1405678310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4056058134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625389656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 smtClean="0">
                          <a:solidFill>
                            <a:sysClr val="windowText" lastClr="000000"/>
                          </a:solidFill>
                          <a:latin typeface="Bariol Regular" panose="02000506040000020003" pitchFamily="2" charset="0"/>
                        </a:rPr>
                        <a:t>1</a:t>
                      </a:r>
                      <a:endParaRPr lang="en-GB" sz="1400" b="1" dirty="0">
                        <a:solidFill>
                          <a:sysClr val="windowText" lastClr="000000"/>
                        </a:solidFill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E5D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 smtClean="0">
                          <a:solidFill>
                            <a:sysClr val="windowText" lastClr="000000"/>
                          </a:solidFill>
                          <a:latin typeface="Bariol Regular" panose="02000506040000020003" pitchFamily="2" charset="0"/>
                        </a:rPr>
                        <a:t>2</a:t>
                      </a:r>
                      <a:endParaRPr lang="en-GB" sz="1400" b="1" dirty="0">
                        <a:solidFill>
                          <a:sysClr val="windowText" lastClr="000000"/>
                        </a:solidFill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E5D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ysClr val="windowText" lastClr="000000"/>
                        </a:solidFill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E5D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ysClr val="windowText" lastClr="000000"/>
                        </a:solidFill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E5D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ysClr val="windowText" lastClr="000000"/>
                        </a:solidFill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E5D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ysClr val="windowText" lastClr="000000"/>
                        </a:solidFill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E5D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ysClr val="windowText" lastClr="000000"/>
                        </a:solidFill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E5D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ysClr val="windowText" lastClr="000000"/>
                        </a:solidFill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E5D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ysClr val="windowText" lastClr="000000"/>
                        </a:solidFill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E5D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ysClr val="windowText" lastClr="000000"/>
                        </a:solidFill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E5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1896718"/>
                  </a:ext>
                </a:extLst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8419" y="2891858"/>
            <a:ext cx="778918" cy="1100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048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38508" y="731124"/>
            <a:ext cx="80562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different starting points could you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have if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you wanted to count backwards and stop at 3?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325814"/>
              </p:ext>
            </p:extLst>
          </p:nvPr>
        </p:nvGraphicFramePr>
        <p:xfrm>
          <a:off x="10198419" y="2058009"/>
          <a:ext cx="4320000" cy="432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val="2096776888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782478417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874471104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174805843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1632161687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243619425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2912025594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1405678310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4056058134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625389656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ysClr val="windowText" lastClr="000000"/>
                        </a:solidFill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E5D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ysClr val="windowText" lastClr="000000"/>
                        </a:solidFill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E5D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 smtClean="0">
                          <a:solidFill>
                            <a:sysClr val="windowText" lastClr="000000"/>
                          </a:solidFill>
                          <a:latin typeface="Bariol Regular" panose="02000506040000020003" pitchFamily="2" charset="0"/>
                        </a:rPr>
                        <a:t>3</a:t>
                      </a:r>
                      <a:endParaRPr lang="en-GB" sz="1400" b="1" dirty="0">
                        <a:solidFill>
                          <a:sysClr val="windowText" lastClr="000000"/>
                        </a:solidFill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E5D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ysClr val="windowText" lastClr="000000"/>
                        </a:solidFill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E5D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ysClr val="windowText" lastClr="000000"/>
                        </a:solidFill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E5D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ysClr val="windowText" lastClr="000000"/>
                        </a:solidFill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E5D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ysClr val="windowText" lastClr="000000"/>
                        </a:solidFill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E5D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ysClr val="windowText" lastClr="000000"/>
                        </a:solidFill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E5D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ysClr val="windowText" lastClr="000000"/>
                        </a:solidFill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E5D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 dirty="0">
                        <a:solidFill>
                          <a:sysClr val="windowText" lastClr="000000"/>
                        </a:solidFill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E5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1896718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8419" y="2891858"/>
            <a:ext cx="778918" cy="1100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940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38508" y="744465"/>
            <a:ext cx="80562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Using number cards 0 to 10, how many different ways can you complete the boxes below?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3330463" y="2719669"/>
            <a:ext cx="1022453" cy="1022453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5651489" y="2718549"/>
            <a:ext cx="1022453" cy="1022453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457688" y="2723927"/>
            <a:ext cx="108929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one more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cxnSp>
        <p:nvCxnSpPr>
          <p:cNvPr id="18" name="Straight Arrow Connector 17"/>
          <p:cNvCxnSpPr>
            <a:stCxn id="15" idx="3"/>
            <a:endCxn id="16" idx="1"/>
          </p:cNvCxnSpPr>
          <p:nvPr/>
        </p:nvCxnSpPr>
        <p:spPr>
          <a:xfrm flipV="1">
            <a:off x="4352916" y="3229776"/>
            <a:ext cx="1298573" cy="1120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6162715" y="5492822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1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451469" y="4551127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2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711554" y="5491273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3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653179" y="5491273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4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682162" y="5518568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5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411819" y="4551127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6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191698" y="5517019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7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892277" y="4551127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8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931361" y="4532831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9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8372735" y="4551127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10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971011" y="4551127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0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6532" y="1698572"/>
            <a:ext cx="778918" cy="1100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4586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38508" y="743640"/>
            <a:ext cx="80562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Teddy rolls the number that is 1 more than the dice below.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 says that he rolls 2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his mistake.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6060" y="-323987"/>
            <a:ext cx="2080830" cy="193732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6060" y="902722"/>
            <a:ext cx="2080830" cy="193732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4063" y="1436407"/>
            <a:ext cx="2080830" cy="193732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6060" y="2129431"/>
            <a:ext cx="2080830" cy="193732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6060" y="3356140"/>
            <a:ext cx="2080830" cy="193732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6060" y="4582847"/>
            <a:ext cx="2080830" cy="1937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767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38508" y="743722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Mo says,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How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old is Mo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Who is the oldest?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why.</a:t>
            </a:r>
          </a:p>
        </p:txBody>
      </p:sp>
      <p:sp>
        <p:nvSpPr>
          <p:cNvPr id="21" name="Rounded Rectangular Callout 20"/>
          <p:cNvSpPr/>
          <p:nvPr/>
        </p:nvSpPr>
        <p:spPr>
          <a:xfrm>
            <a:off x="3503592" y="1009543"/>
            <a:ext cx="4608442" cy="3330252"/>
          </a:xfrm>
          <a:prstGeom prst="wedgeRoundRectCallout">
            <a:avLst>
              <a:gd name="adj1" fmla="val -65816"/>
              <a:gd name="adj2" fmla="val 357"/>
              <a:gd name="adj3" fmla="val 16667"/>
            </a:avLst>
          </a:prstGeom>
          <a:solidFill>
            <a:srgbClr val="FFC000">
              <a:alpha val="20000"/>
            </a:srgbClr>
          </a:solidFill>
          <a:ln w="190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I am one year older than my sister.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My sister is one year older than my brother.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My brother is 7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22" name="Picture 21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235915" y="1878429"/>
            <a:ext cx="1638326" cy="1196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3667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38508" y="739126"/>
            <a:ext cx="8056280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4000" b="1" dirty="0">
                <a:solidFill>
                  <a:prstClr val="black"/>
                </a:solidFill>
                <a:latin typeface="Gill Sans MT" panose="020B0502020104020203" pitchFamily="34" charset="0"/>
              </a:rPr>
              <a:t>True or False</a:t>
            </a:r>
            <a:r>
              <a:rPr lang="en-GB" sz="4000" b="1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</a:t>
            </a:r>
          </a:p>
          <a:p>
            <a:pPr lvl="0">
              <a:defRPr/>
            </a:pPr>
            <a:endParaRPr lang="en-GB" sz="2400" b="1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ctr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One more than 7 is the same as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one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less than 9</a:t>
            </a:r>
          </a:p>
          <a:p>
            <a:pPr lvl="0" algn="ctr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ctr">
              <a:defRPr/>
            </a:pPr>
            <a:endParaRPr lang="en-GB" sz="4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Use a number track to help you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think of another statement like this?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1374742" y="1905949"/>
            <a:ext cx="7198690" cy="1627322"/>
          </a:xfrm>
          <a:prstGeom prst="roundRect">
            <a:avLst/>
          </a:prstGeom>
          <a:solidFill>
            <a:srgbClr val="00B050">
              <a:alpha val="18824"/>
            </a:srgbClr>
          </a:solidFill>
          <a:ln w="190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28" name="Table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5992873"/>
              </p:ext>
            </p:extLst>
          </p:nvPr>
        </p:nvGraphicFramePr>
        <p:xfrm>
          <a:off x="1009545" y="4567735"/>
          <a:ext cx="7806680" cy="7806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0668">
                  <a:extLst>
                    <a:ext uri="{9D8B030D-6E8A-4147-A177-3AD203B41FA5}">
                      <a16:colId xmlns:a16="http://schemas.microsoft.com/office/drawing/2014/main" val="2096776888"/>
                    </a:ext>
                  </a:extLst>
                </a:gridCol>
                <a:gridCol w="780668">
                  <a:extLst>
                    <a:ext uri="{9D8B030D-6E8A-4147-A177-3AD203B41FA5}">
                      <a16:colId xmlns:a16="http://schemas.microsoft.com/office/drawing/2014/main" val="782478417"/>
                    </a:ext>
                  </a:extLst>
                </a:gridCol>
                <a:gridCol w="780668">
                  <a:extLst>
                    <a:ext uri="{9D8B030D-6E8A-4147-A177-3AD203B41FA5}">
                      <a16:colId xmlns:a16="http://schemas.microsoft.com/office/drawing/2014/main" val="874471104"/>
                    </a:ext>
                  </a:extLst>
                </a:gridCol>
                <a:gridCol w="780668">
                  <a:extLst>
                    <a:ext uri="{9D8B030D-6E8A-4147-A177-3AD203B41FA5}">
                      <a16:colId xmlns:a16="http://schemas.microsoft.com/office/drawing/2014/main" val="174805843"/>
                    </a:ext>
                  </a:extLst>
                </a:gridCol>
                <a:gridCol w="780668">
                  <a:extLst>
                    <a:ext uri="{9D8B030D-6E8A-4147-A177-3AD203B41FA5}">
                      <a16:colId xmlns:a16="http://schemas.microsoft.com/office/drawing/2014/main" val="1632161687"/>
                    </a:ext>
                  </a:extLst>
                </a:gridCol>
                <a:gridCol w="780668">
                  <a:extLst>
                    <a:ext uri="{9D8B030D-6E8A-4147-A177-3AD203B41FA5}">
                      <a16:colId xmlns:a16="http://schemas.microsoft.com/office/drawing/2014/main" val="3243619425"/>
                    </a:ext>
                  </a:extLst>
                </a:gridCol>
                <a:gridCol w="780668">
                  <a:extLst>
                    <a:ext uri="{9D8B030D-6E8A-4147-A177-3AD203B41FA5}">
                      <a16:colId xmlns:a16="http://schemas.microsoft.com/office/drawing/2014/main" val="2912025594"/>
                    </a:ext>
                  </a:extLst>
                </a:gridCol>
                <a:gridCol w="780668">
                  <a:extLst>
                    <a:ext uri="{9D8B030D-6E8A-4147-A177-3AD203B41FA5}">
                      <a16:colId xmlns:a16="http://schemas.microsoft.com/office/drawing/2014/main" val="1405678310"/>
                    </a:ext>
                  </a:extLst>
                </a:gridCol>
                <a:gridCol w="780668">
                  <a:extLst>
                    <a:ext uri="{9D8B030D-6E8A-4147-A177-3AD203B41FA5}">
                      <a16:colId xmlns:a16="http://schemas.microsoft.com/office/drawing/2014/main" val="4056058134"/>
                    </a:ext>
                  </a:extLst>
                </a:gridCol>
                <a:gridCol w="780668">
                  <a:extLst>
                    <a:ext uri="{9D8B030D-6E8A-4147-A177-3AD203B41FA5}">
                      <a16:colId xmlns:a16="http://schemas.microsoft.com/office/drawing/2014/main" val="625389656"/>
                    </a:ext>
                  </a:extLst>
                </a:gridCol>
              </a:tblGrid>
              <a:tr h="780668"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ysClr val="windowText" lastClr="000000"/>
                        </a:solidFill>
                        <a:latin typeface="Bariol Regular" panose="02000506040000020003" pitchFamily="2" charset="0"/>
                      </a:endParaRPr>
                    </a:p>
                  </a:txBody>
                  <a:tcPr marL="165241" marR="165241" marT="82621" marB="82621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E5D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ysClr val="windowText" lastClr="000000"/>
                        </a:solidFill>
                        <a:latin typeface="Bariol Regular" panose="02000506040000020003" pitchFamily="2" charset="0"/>
                      </a:endParaRPr>
                    </a:p>
                  </a:txBody>
                  <a:tcPr marL="165241" marR="165241" marT="82621" marB="82621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E5D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ysClr val="windowText" lastClr="000000"/>
                        </a:solidFill>
                        <a:latin typeface="Bariol Regular" panose="02000506040000020003" pitchFamily="2" charset="0"/>
                      </a:endParaRPr>
                    </a:p>
                  </a:txBody>
                  <a:tcPr marL="165241" marR="165241" marT="82621" marB="82621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E5D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ysClr val="windowText" lastClr="000000"/>
                        </a:solidFill>
                        <a:latin typeface="Bariol Regular" panose="02000506040000020003" pitchFamily="2" charset="0"/>
                      </a:endParaRPr>
                    </a:p>
                  </a:txBody>
                  <a:tcPr marL="165241" marR="165241" marT="82621" marB="82621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E5D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ysClr val="windowText" lastClr="000000"/>
                        </a:solidFill>
                        <a:latin typeface="Bariol Regular" panose="02000506040000020003" pitchFamily="2" charset="0"/>
                      </a:endParaRPr>
                    </a:p>
                  </a:txBody>
                  <a:tcPr marL="165241" marR="165241" marT="82621" marB="82621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E5D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ysClr val="windowText" lastClr="000000"/>
                        </a:solidFill>
                        <a:latin typeface="Bariol Regular" panose="02000506040000020003" pitchFamily="2" charset="0"/>
                      </a:endParaRPr>
                    </a:p>
                  </a:txBody>
                  <a:tcPr marL="165241" marR="165241" marT="82621" marB="82621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E5D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ysClr val="windowText" lastClr="000000"/>
                        </a:solidFill>
                        <a:latin typeface="Bariol Regular" panose="02000506040000020003" pitchFamily="2" charset="0"/>
                      </a:endParaRPr>
                    </a:p>
                  </a:txBody>
                  <a:tcPr marL="165241" marR="165241" marT="82621" marB="82621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E5D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ysClr val="windowText" lastClr="000000"/>
                        </a:solidFill>
                        <a:latin typeface="Bariol Regular" panose="02000506040000020003" pitchFamily="2" charset="0"/>
                      </a:endParaRPr>
                    </a:p>
                  </a:txBody>
                  <a:tcPr marL="165241" marR="165241" marT="82621" marB="82621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E5D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ysClr val="windowText" lastClr="000000"/>
                        </a:solidFill>
                        <a:latin typeface="Bariol Regular" panose="02000506040000020003" pitchFamily="2" charset="0"/>
                      </a:endParaRPr>
                    </a:p>
                  </a:txBody>
                  <a:tcPr marL="165241" marR="165241" marT="82621" marB="82621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E5D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 dirty="0">
                        <a:solidFill>
                          <a:sysClr val="windowText" lastClr="000000"/>
                        </a:solidFill>
                        <a:latin typeface="Bariol Regular" panose="02000506040000020003" pitchFamily="2" charset="0"/>
                      </a:endParaRPr>
                    </a:p>
                  </a:txBody>
                  <a:tcPr marL="165241" marR="165241" marT="82621" marB="82621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E5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18967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35849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38508" y="731124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Complete the sentence stems.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ctr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One less than 9 is ______</a:t>
            </a:r>
          </a:p>
          <a:p>
            <a:pPr lvl="0" algn="ctr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ctr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One less than ______ is 7</a:t>
            </a:r>
          </a:p>
          <a:p>
            <a:pPr lvl="0" algn="ctr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ctr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One less than ______ is 6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What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pattern do you notice with the numbers?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would the next sentence be?</a:t>
            </a:r>
          </a:p>
        </p:txBody>
      </p:sp>
    </p:spTree>
    <p:extLst>
      <p:ext uri="{BB962C8B-B14F-4D97-AF65-F5344CB8AC3E}">
        <p14:creationId xmlns:p14="http://schemas.microsoft.com/office/powerpoint/2010/main" val="4017304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38508" y="737055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There are 4 children going to the beach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every child have a bucket and spade?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If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not, why not?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2509" y="3285675"/>
            <a:ext cx="1908136" cy="177654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1377" y="2311989"/>
            <a:ext cx="1908136" cy="177654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9246" y="2060677"/>
            <a:ext cx="1908136" cy="177654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9246" y="3290860"/>
            <a:ext cx="1908136" cy="1776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446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38508" y="728676"/>
            <a:ext cx="805628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the family all travel in a 5 seater car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Explain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you know.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009521" y="3332149"/>
            <a:ext cx="1261314" cy="168592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3038" y="2561020"/>
            <a:ext cx="2612949" cy="2519362"/>
          </a:xfrm>
          <a:prstGeom prst="rect">
            <a:avLst/>
          </a:prstGeom>
        </p:spPr>
      </p:pic>
      <p:pic>
        <p:nvPicPr>
          <p:cNvPr id="13" name="Picture 12"/>
          <p:cNvPicPr/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>
                        <a14:foregroundMark x1="41667" y1="75000" x2="41667" y2="75000"/>
                        <a14:foregroundMark x1="51613" y1="47436" x2="47043" y2="44551"/>
                        <a14:foregroundMark x1="55645" y1="76603" x2="55645" y2="76603"/>
                        <a14:foregroundMark x1="45968" y1="75321" x2="45968" y2="75321"/>
                        <a14:foregroundMark x1="49731" y1="73718" x2="49731" y2="73718"/>
                        <a14:foregroundMark x1="37097" y1="77564" x2="37097" y2="77564"/>
                        <a14:foregroundMark x1="36559" y1="75321" x2="36559" y2="75321"/>
                        <a14:foregroundMark x1="37903" y1="71795" x2="37903" y2="71795"/>
                        <a14:foregroundMark x1="48387" y1="69872" x2="48387" y2="69872"/>
                        <a14:foregroundMark x1="48387" y1="69551" x2="49462" y2="71474"/>
                        <a14:foregroundMark x1="49194" y1="70833" x2="49731" y2="73077"/>
                        <a14:backgroundMark x1="31452" y1="88782" x2="31720" y2="22115"/>
                        <a14:backgroundMark x1="56989" y1="90705" x2="74462" y2="32692"/>
                        <a14:backgroundMark x1="49731" y1="72115" x2="49731" y2="72115"/>
                        <a14:backgroundMark x1="33871" y1="59936" x2="33871" y2="59936"/>
                        <a14:backgroundMark x1="37097" y1="25000" x2="37097" y2="25000"/>
                        <a14:backgroundMark x1="74462" y1="21474" x2="33333" y2="16026"/>
                        <a14:backgroundMark x1="32258" y1="25000" x2="44355" y2="16987"/>
                        <a14:backgroundMark x1="70430" y1="39744" x2="74194" y2="21474"/>
                        <a14:backgroundMark x1="35753" y1="48077" x2="37366" y2="63141"/>
                        <a14:backgroundMark x1="48118" y1="72756" x2="47043" y2="8076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472" b="10945"/>
          <a:stretch/>
        </p:blipFill>
        <p:spPr>
          <a:xfrm rot="21118553">
            <a:off x="2929166" y="3251862"/>
            <a:ext cx="1507742" cy="173176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7998" y="-149235"/>
            <a:ext cx="2715173" cy="271025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5614" y="2226756"/>
            <a:ext cx="1579939" cy="194835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0" y="3824288"/>
            <a:ext cx="1622074" cy="1782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7253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38508" y="717735"/>
            <a:ext cx="805628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group of carrots matches the horses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why.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6449" y="2329829"/>
            <a:ext cx="1810877" cy="163062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7923" y="2329829"/>
            <a:ext cx="1810877" cy="1630628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9397" y="2329829"/>
            <a:ext cx="1810877" cy="1630628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0871" y="2329829"/>
            <a:ext cx="1810877" cy="163062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343" y="2360997"/>
            <a:ext cx="1810877" cy="1630628"/>
          </a:xfrm>
          <a:prstGeom prst="rect">
            <a:avLst/>
          </a:prstGeom>
        </p:spPr>
      </p:pic>
      <p:sp>
        <p:nvSpPr>
          <p:cNvPr id="26" name="Rounded Rectangle 25"/>
          <p:cNvSpPr/>
          <p:nvPr/>
        </p:nvSpPr>
        <p:spPr>
          <a:xfrm>
            <a:off x="3267966" y="4353492"/>
            <a:ext cx="1411253" cy="1453779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5381180" y="4353492"/>
            <a:ext cx="1411253" cy="1453779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7900" y="4518456"/>
            <a:ext cx="1171385" cy="112385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6863" y="4518178"/>
            <a:ext cx="1099887" cy="1124407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7869" y="59545"/>
            <a:ext cx="703445" cy="1236956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286845">
            <a:off x="9785849" y="2619809"/>
            <a:ext cx="1684776" cy="950387"/>
          </a:xfrm>
          <a:prstGeom prst="rect">
            <a:avLst/>
          </a:prstGeom>
        </p:spPr>
      </p:pic>
      <p:grpSp>
        <p:nvGrpSpPr>
          <p:cNvPr id="34" name="Group 33"/>
          <p:cNvGrpSpPr/>
          <p:nvPr/>
        </p:nvGrpSpPr>
        <p:grpSpPr>
          <a:xfrm>
            <a:off x="10166608" y="1332767"/>
            <a:ext cx="949303" cy="1245818"/>
            <a:chOff x="10166608" y="1332767"/>
            <a:chExt cx="949303" cy="1245818"/>
          </a:xfrm>
        </p:grpSpPr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66608" y="1341629"/>
              <a:ext cx="703445" cy="1236956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412466" y="1332767"/>
              <a:ext cx="703445" cy="123695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469624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38508" y="738859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Move </a:t>
            </a:r>
            <a:r>
              <a:rPr lang="en-GB" sz="2800" b="1" dirty="0">
                <a:solidFill>
                  <a:prstClr val="black"/>
                </a:solidFill>
                <a:latin typeface="Gill Sans MT" panose="020B0502020104020203" pitchFamily="34" charset="0"/>
              </a:rPr>
              <a:t>three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counters so that all the ten frames show the </a:t>
            </a:r>
            <a:r>
              <a:rPr lang="en-GB" sz="2800" b="1" dirty="0">
                <a:solidFill>
                  <a:prstClr val="black"/>
                </a:solidFill>
                <a:latin typeface="Gill Sans MT" panose="020B0502020104020203" pitchFamily="34" charset="0"/>
              </a:rPr>
              <a:t>same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amount.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Create your own problem like this.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496587" y="1010569"/>
            <a:ext cx="1029818" cy="2331822"/>
          </a:xfrm>
          <a:prstGeom prst="rect">
            <a:avLst/>
          </a:prstGeom>
        </p:spPr>
      </p:pic>
      <p:sp>
        <p:nvSpPr>
          <p:cNvPr id="25" name="Oval 24"/>
          <p:cNvSpPr/>
          <p:nvPr/>
        </p:nvSpPr>
        <p:spPr>
          <a:xfrm>
            <a:off x="3961974" y="1781690"/>
            <a:ext cx="324318" cy="3243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4826976" y="1781690"/>
            <a:ext cx="324318" cy="3243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4394475" y="1781690"/>
            <a:ext cx="324318" cy="3243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5259476" y="1781690"/>
            <a:ext cx="324318" cy="3243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5691976" y="1781690"/>
            <a:ext cx="324318" cy="3243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496587" y="2065033"/>
            <a:ext cx="1029818" cy="2331822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3977973" y="2859771"/>
            <a:ext cx="324318" cy="3243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4842975" y="2859771"/>
            <a:ext cx="324318" cy="3243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4410474" y="2859771"/>
            <a:ext cx="324318" cy="3243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5275475" y="2859771"/>
            <a:ext cx="324318" cy="3243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5707975" y="2859771"/>
            <a:ext cx="324318" cy="3243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496587" y="3119497"/>
            <a:ext cx="1029818" cy="2331822"/>
          </a:xfrm>
          <a:prstGeom prst="rect">
            <a:avLst/>
          </a:prstGeom>
        </p:spPr>
      </p:pic>
      <p:sp>
        <p:nvSpPr>
          <p:cNvPr id="31" name="Oval 30"/>
          <p:cNvSpPr/>
          <p:nvPr/>
        </p:nvSpPr>
        <p:spPr>
          <a:xfrm>
            <a:off x="3977973" y="3888861"/>
            <a:ext cx="324318" cy="3243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4842975" y="3888861"/>
            <a:ext cx="324318" cy="3243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4410474" y="3888861"/>
            <a:ext cx="324318" cy="3243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5275475" y="3888861"/>
            <a:ext cx="324318" cy="3243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5707975" y="3888861"/>
            <a:ext cx="324318" cy="3243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496587" y="4173961"/>
            <a:ext cx="1029818" cy="2331822"/>
          </a:xfrm>
          <a:prstGeom prst="rect">
            <a:avLst/>
          </a:prstGeom>
        </p:spPr>
      </p:pic>
      <p:sp>
        <p:nvSpPr>
          <p:cNvPr id="37" name="Oval 36"/>
          <p:cNvSpPr/>
          <p:nvPr/>
        </p:nvSpPr>
        <p:spPr>
          <a:xfrm>
            <a:off x="3974072" y="4945082"/>
            <a:ext cx="324318" cy="3243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4839074" y="4945082"/>
            <a:ext cx="324318" cy="3243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4406573" y="4945082"/>
            <a:ext cx="324318" cy="3243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/>
          <p:cNvSpPr/>
          <p:nvPr/>
        </p:nvSpPr>
        <p:spPr>
          <a:xfrm>
            <a:off x="5271574" y="4945082"/>
            <a:ext cx="324318" cy="3243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/>
          <p:cNvSpPr/>
          <p:nvPr/>
        </p:nvSpPr>
        <p:spPr>
          <a:xfrm>
            <a:off x="5704074" y="4945082"/>
            <a:ext cx="324318" cy="3243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3974072" y="5401641"/>
            <a:ext cx="324318" cy="3243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/>
          <p:cNvSpPr/>
          <p:nvPr/>
        </p:nvSpPr>
        <p:spPr>
          <a:xfrm>
            <a:off x="4839074" y="5401641"/>
            <a:ext cx="324318" cy="3243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4406573" y="5401641"/>
            <a:ext cx="324318" cy="3243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5271574" y="5401641"/>
            <a:ext cx="324318" cy="3243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3958574" y="4335294"/>
            <a:ext cx="324318" cy="3243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>
            <a:off x="3974072" y="3265867"/>
            <a:ext cx="324318" cy="3243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/>
          <p:cNvSpPr/>
          <p:nvPr/>
        </p:nvSpPr>
        <p:spPr>
          <a:xfrm>
            <a:off x="4839074" y="3265867"/>
            <a:ext cx="324318" cy="3243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>
            <a:off x="4406573" y="3265867"/>
            <a:ext cx="324318" cy="3243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/>
          <p:cNvSpPr/>
          <p:nvPr/>
        </p:nvSpPr>
        <p:spPr>
          <a:xfrm>
            <a:off x="10182810" y="1619531"/>
            <a:ext cx="324318" cy="32431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8243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38508" y="805995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Whitney has this many cubes in one hand.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She has fewer cubes in the other hand.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cubes could she have in her other hand?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3753" y="3141934"/>
            <a:ext cx="733435" cy="1036161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3753" y="2771629"/>
            <a:ext cx="733435" cy="1036161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3753" y="2401324"/>
            <a:ext cx="733435" cy="103616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3753" y="2030880"/>
            <a:ext cx="733435" cy="103616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3753" y="1649891"/>
            <a:ext cx="733435" cy="1036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4526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938508" y="740209"/>
                <a:ext cx="8056280" cy="464742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Circle all the numbers from the track that </a:t>
                </a:r>
                <a:r>
                  <a:rPr lang="en-GB" sz="2800" b="1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cannot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go in the box. </a:t>
                </a: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why.</a:t>
                </a: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					</a:t>
                </a:r>
                <a:r>
                  <a:rPr lang="en-GB" sz="44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6 </a:t>
                </a:r>
                <a14:m>
                  <m:oMath xmlns:m="http://schemas.openxmlformats.org/officeDocument/2006/math">
                    <m:r>
                      <a:rPr lang="en-GB" sz="4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   </a:t>
                </a:r>
              </a:p>
              <a:p>
                <a:pPr lvl="0" algn="ctr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8508" y="740209"/>
                <a:ext cx="8056280" cy="4647426"/>
              </a:xfrm>
              <a:prstGeom prst="rect">
                <a:avLst/>
              </a:prstGeom>
              <a:blipFill>
                <a:blip r:embed="rId3"/>
                <a:stretch>
                  <a:fillRect l="-1589" t="-1311" r="-90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Rectangle 19"/>
          <p:cNvSpPr/>
          <p:nvPr/>
        </p:nvSpPr>
        <p:spPr>
          <a:xfrm>
            <a:off x="5233694" y="2862009"/>
            <a:ext cx="677746" cy="67774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0156563"/>
              </p:ext>
            </p:extLst>
          </p:nvPr>
        </p:nvGraphicFramePr>
        <p:xfrm>
          <a:off x="2136082" y="4582800"/>
          <a:ext cx="5758389" cy="99948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39821">
                  <a:extLst>
                    <a:ext uri="{9D8B030D-6E8A-4147-A177-3AD203B41FA5}">
                      <a16:colId xmlns:a16="http://schemas.microsoft.com/office/drawing/2014/main" val="3306277630"/>
                    </a:ext>
                  </a:extLst>
                </a:gridCol>
                <a:gridCol w="639821">
                  <a:extLst>
                    <a:ext uri="{9D8B030D-6E8A-4147-A177-3AD203B41FA5}">
                      <a16:colId xmlns:a16="http://schemas.microsoft.com/office/drawing/2014/main" val="630766186"/>
                    </a:ext>
                  </a:extLst>
                </a:gridCol>
                <a:gridCol w="639821">
                  <a:extLst>
                    <a:ext uri="{9D8B030D-6E8A-4147-A177-3AD203B41FA5}">
                      <a16:colId xmlns:a16="http://schemas.microsoft.com/office/drawing/2014/main" val="4167496877"/>
                    </a:ext>
                  </a:extLst>
                </a:gridCol>
                <a:gridCol w="639821">
                  <a:extLst>
                    <a:ext uri="{9D8B030D-6E8A-4147-A177-3AD203B41FA5}">
                      <a16:colId xmlns:a16="http://schemas.microsoft.com/office/drawing/2014/main" val="796351663"/>
                    </a:ext>
                  </a:extLst>
                </a:gridCol>
                <a:gridCol w="639821">
                  <a:extLst>
                    <a:ext uri="{9D8B030D-6E8A-4147-A177-3AD203B41FA5}">
                      <a16:colId xmlns:a16="http://schemas.microsoft.com/office/drawing/2014/main" val="1186901235"/>
                    </a:ext>
                  </a:extLst>
                </a:gridCol>
                <a:gridCol w="639821">
                  <a:extLst>
                    <a:ext uri="{9D8B030D-6E8A-4147-A177-3AD203B41FA5}">
                      <a16:colId xmlns:a16="http://schemas.microsoft.com/office/drawing/2014/main" val="1817161626"/>
                    </a:ext>
                  </a:extLst>
                </a:gridCol>
                <a:gridCol w="639821">
                  <a:extLst>
                    <a:ext uri="{9D8B030D-6E8A-4147-A177-3AD203B41FA5}">
                      <a16:colId xmlns:a16="http://schemas.microsoft.com/office/drawing/2014/main" val="2092804378"/>
                    </a:ext>
                  </a:extLst>
                </a:gridCol>
                <a:gridCol w="639821">
                  <a:extLst>
                    <a:ext uri="{9D8B030D-6E8A-4147-A177-3AD203B41FA5}">
                      <a16:colId xmlns:a16="http://schemas.microsoft.com/office/drawing/2014/main" val="3058052630"/>
                    </a:ext>
                  </a:extLst>
                </a:gridCol>
                <a:gridCol w="639821">
                  <a:extLst>
                    <a:ext uri="{9D8B030D-6E8A-4147-A177-3AD203B41FA5}">
                      <a16:colId xmlns:a16="http://schemas.microsoft.com/office/drawing/2014/main" val="1807058745"/>
                    </a:ext>
                  </a:extLst>
                </a:gridCol>
              </a:tblGrid>
              <a:tr h="999481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Gill Sans MT" panose="020B0502020104020203" pitchFamily="34" charset="0"/>
                        </a:rPr>
                        <a:t>1</a:t>
                      </a:r>
                      <a:endParaRPr lang="en-GB" sz="32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Gill Sans MT" panose="020B0502020104020203" pitchFamily="34" charset="0"/>
                        </a:rPr>
                        <a:t>2</a:t>
                      </a:r>
                      <a:endParaRPr lang="en-GB" sz="32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Gill Sans MT" panose="020B0502020104020203" pitchFamily="34" charset="0"/>
                        </a:rPr>
                        <a:t>3</a:t>
                      </a:r>
                      <a:endParaRPr lang="en-GB" sz="32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Gill Sans MT" panose="020B0502020104020203" pitchFamily="34" charset="0"/>
                        </a:rPr>
                        <a:t>4</a:t>
                      </a:r>
                      <a:endParaRPr lang="en-GB" sz="32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Gill Sans MT" panose="020B0502020104020203" pitchFamily="34" charset="0"/>
                        </a:rPr>
                        <a:t>5</a:t>
                      </a:r>
                      <a:endParaRPr lang="en-GB" sz="32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Gill Sans MT" panose="020B0502020104020203" pitchFamily="34" charset="0"/>
                        </a:rPr>
                        <a:t>6</a:t>
                      </a:r>
                      <a:endParaRPr lang="en-GB" sz="32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Gill Sans MT" panose="020B0502020104020203" pitchFamily="34" charset="0"/>
                        </a:rPr>
                        <a:t>7</a:t>
                      </a:r>
                      <a:endParaRPr lang="en-GB" sz="32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Gill Sans MT" panose="020B0502020104020203" pitchFamily="34" charset="0"/>
                        </a:rPr>
                        <a:t>8</a:t>
                      </a:r>
                      <a:endParaRPr lang="en-GB" sz="32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Gill Sans MT" panose="020B0502020104020203" pitchFamily="34" charset="0"/>
                        </a:rPr>
                        <a:t>9</a:t>
                      </a:r>
                      <a:endParaRPr lang="en-GB" sz="32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7664267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41420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38508" y="742907"/>
            <a:ext cx="80562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Complete the blank dominoes.</a:t>
            </a:r>
          </a:p>
        </p:txBody>
      </p:sp>
      <p:grpSp>
        <p:nvGrpSpPr>
          <p:cNvPr id="21" name="Group 20"/>
          <p:cNvGrpSpPr/>
          <p:nvPr/>
        </p:nvGrpSpPr>
        <p:grpSpPr>
          <a:xfrm rot="5400000">
            <a:off x="5594195" y="2145973"/>
            <a:ext cx="1739900" cy="927100"/>
            <a:chOff x="5742051" y="2249462"/>
            <a:chExt cx="1739900" cy="927100"/>
          </a:xfrm>
        </p:grpSpPr>
        <p:grpSp>
          <p:nvGrpSpPr>
            <p:cNvPr id="22" name="Group 21"/>
            <p:cNvGrpSpPr/>
            <p:nvPr/>
          </p:nvGrpSpPr>
          <p:grpSpPr>
            <a:xfrm>
              <a:off x="5742051" y="2249462"/>
              <a:ext cx="1739900" cy="927100"/>
              <a:chOff x="2075924" y="1234113"/>
              <a:chExt cx="1739900" cy="927100"/>
            </a:xfrm>
          </p:grpSpPr>
          <p:grpSp>
            <p:nvGrpSpPr>
              <p:cNvPr id="38" name="Group 37"/>
              <p:cNvGrpSpPr/>
              <p:nvPr/>
            </p:nvGrpSpPr>
            <p:grpSpPr>
              <a:xfrm>
                <a:off x="2075924" y="1234113"/>
                <a:ext cx="1739900" cy="927100"/>
                <a:chOff x="4083050" y="1168400"/>
                <a:chExt cx="1739900" cy="927100"/>
              </a:xfrm>
            </p:grpSpPr>
            <p:sp>
              <p:nvSpPr>
                <p:cNvPr id="46" name="Rounded Rectangle 45"/>
                <p:cNvSpPr/>
                <p:nvPr/>
              </p:nvSpPr>
              <p:spPr>
                <a:xfrm>
                  <a:off x="4083050" y="1168400"/>
                  <a:ext cx="1739900" cy="927100"/>
                </a:xfrm>
                <a:prstGeom prst="roundRect">
                  <a:avLst/>
                </a:prstGeom>
                <a:solidFill>
                  <a:schemeClr val="bg1"/>
                </a:solidFill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cxnSp>
              <p:nvCxnSpPr>
                <p:cNvPr id="47" name="Straight Connector 46"/>
                <p:cNvCxnSpPr/>
                <p:nvPr/>
              </p:nvCxnSpPr>
              <p:spPr>
                <a:xfrm>
                  <a:off x="4953000" y="1263650"/>
                  <a:ext cx="0" cy="73660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39" name="Oval 38"/>
              <p:cNvSpPr/>
              <p:nvPr/>
            </p:nvSpPr>
            <p:spPr>
              <a:xfrm>
                <a:off x="3041801" y="1814879"/>
                <a:ext cx="226032" cy="226032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0" name="Oval 39"/>
              <p:cNvSpPr/>
              <p:nvPr/>
            </p:nvSpPr>
            <p:spPr>
              <a:xfrm>
                <a:off x="3490661" y="1351329"/>
                <a:ext cx="226032" cy="226032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1" name="Oval 40"/>
              <p:cNvSpPr/>
              <p:nvPr/>
            </p:nvSpPr>
            <p:spPr>
              <a:xfrm>
                <a:off x="3041801" y="1351329"/>
                <a:ext cx="226032" cy="226032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2" name="Oval 41"/>
              <p:cNvSpPr/>
              <p:nvPr/>
            </p:nvSpPr>
            <p:spPr>
              <a:xfrm>
                <a:off x="3490661" y="1814879"/>
                <a:ext cx="226032" cy="226032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3" name="Oval 42"/>
              <p:cNvSpPr/>
              <p:nvPr/>
            </p:nvSpPr>
            <p:spPr>
              <a:xfrm>
                <a:off x="3264629" y="1586721"/>
                <a:ext cx="226032" cy="226032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6" name="Oval 25"/>
            <p:cNvSpPr/>
            <p:nvPr/>
          </p:nvSpPr>
          <p:spPr>
            <a:xfrm>
              <a:off x="5845772" y="2801018"/>
              <a:ext cx="226032" cy="22603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Oval 36"/>
            <p:cNvSpPr/>
            <p:nvPr/>
          </p:nvSpPr>
          <p:spPr>
            <a:xfrm>
              <a:off x="6294632" y="2362520"/>
              <a:ext cx="226032" cy="22603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8" name="Group 47"/>
          <p:cNvGrpSpPr/>
          <p:nvPr/>
        </p:nvGrpSpPr>
        <p:grpSpPr>
          <a:xfrm rot="5400000">
            <a:off x="2578848" y="2197471"/>
            <a:ext cx="1739900" cy="927100"/>
            <a:chOff x="4083050" y="1168400"/>
            <a:chExt cx="1739900" cy="927100"/>
          </a:xfrm>
        </p:grpSpPr>
        <p:sp>
          <p:nvSpPr>
            <p:cNvPr id="49" name="Rounded Rectangle 48"/>
            <p:cNvSpPr/>
            <p:nvPr/>
          </p:nvSpPr>
          <p:spPr>
            <a:xfrm>
              <a:off x="4083050" y="1168400"/>
              <a:ext cx="1739900" cy="927100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50" name="Straight Connector 49"/>
            <p:cNvCxnSpPr/>
            <p:nvPr/>
          </p:nvCxnSpPr>
          <p:spPr>
            <a:xfrm>
              <a:off x="4953000" y="1263650"/>
              <a:ext cx="0" cy="73660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" name="Group 50"/>
          <p:cNvGrpSpPr/>
          <p:nvPr/>
        </p:nvGrpSpPr>
        <p:grpSpPr>
          <a:xfrm rot="5400000">
            <a:off x="2578848" y="4752806"/>
            <a:ext cx="1739900" cy="927100"/>
            <a:chOff x="2080710" y="2230292"/>
            <a:chExt cx="1739900" cy="927100"/>
          </a:xfrm>
        </p:grpSpPr>
        <p:grpSp>
          <p:nvGrpSpPr>
            <p:cNvPr id="52" name="Group 51"/>
            <p:cNvGrpSpPr/>
            <p:nvPr/>
          </p:nvGrpSpPr>
          <p:grpSpPr>
            <a:xfrm>
              <a:off x="2080710" y="2230292"/>
              <a:ext cx="1739900" cy="927100"/>
              <a:chOff x="4083050" y="1168400"/>
              <a:chExt cx="1739900" cy="927100"/>
            </a:xfrm>
          </p:grpSpPr>
          <p:sp>
            <p:nvSpPr>
              <p:cNvPr id="59" name="Rounded Rectangle 58"/>
              <p:cNvSpPr/>
              <p:nvPr/>
            </p:nvSpPr>
            <p:spPr>
              <a:xfrm>
                <a:off x="4083050" y="1168400"/>
                <a:ext cx="1739900" cy="927100"/>
              </a:xfrm>
              <a:prstGeom prst="roundRect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60" name="Straight Connector 59"/>
              <p:cNvCxnSpPr/>
              <p:nvPr/>
            </p:nvCxnSpPr>
            <p:spPr>
              <a:xfrm>
                <a:off x="4953000" y="1263650"/>
                <a:ext cx="0" cy="73660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3" name="Oval 52"/>
            <p:cNvSpPr/>
            <p:nvPr/>
          </p:nvSpPr>
          <p:spPr>
            <a:xfrm>
              <a:off x="3046587" y="2849173"/>
              <a:ext cx="226032" cy="22603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4" name="Oval 53"/>
            <p:cNvSpPr/>
            <p:nvPr/>
          </p:nvSpPr>
          <p:spPr>
            <a:xfrm>
              <a:off x="3495447" y="2289900"/>
              <a:ext cx="226032" cy="22603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" name="Oval 54"/>
            <p:cNvSpPr/>
            <p:nvPr/>
          </p:nvSpPr>
          <p:spPr>
            <a:xfrm>
              <a:off x="3046587" y="2289900"/>
              <a:ext cx="226032" cy="22603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Oval 55"/>
            <p:cNvSpPr/>
            <p:nvPr/>
          </p:nvSpPr>
          <p:spPr>
            <a:xfrm>
              <a:off x="3495447" y="2849173"/>
              <a:ext cx="226032" cy="22603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Oval 56"/>
            <p:cNvSpPr/>
            <p:nvPr/>
          </p:nvSpPr>
          <p:spPr>
            <a:xfrm>
              <a:off x="3495447" y="2575539"/>
              <a:ext cx="226032" cy="22603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Oval 57"/>
            <p:cNvSpPr/>
            <p:nvPr/>
          </p:nvSpPr>
          <p:spPr>
            <a:xfrm>
              <a:off x="3046587" y="2575539"/>
              <a:ext cx="226032" cy="22603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1" name="Group 60"/>
          <p:cNvGrpSpPr/>
          <p:nvPr/>
        </p:nvGrpSpPr>
        <p:grpSpPr>
          <a:xfrm rot="5400000">
            <a:off x="5592121" y="4752806"/>
            <a:ext cx="1739900" cy="927100"/>
            <a:chOff x="4083050" y="1168400"/>
            <a:chExt cx="1739900" cy="927100"/>
          </a:xfrm>
        </p:grpSpPr>
        <p:sp>
          <p:nvSpPr>
            <p:cNvPr id="62" name="Rounded Rectangle 61"/>
            <p:cNvSpPr/>
            <p:nvPr/>
          </p:nvSpPr>
          <p:spPr>
            <a:xfrm>
              <a:off x="4083050" y="1168400"/>
              <a:ext cx="1739900" cy="927100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63" name="Straight Connector 62"/>
            <p:cNvCxnSpPr/>
            <p:nvPr/>
          </p:nvCxnSpPr>
          <p:spPr>
            <a:xfrm>
              <a:off x="4953000" y="1263650"/>
              <a:ext cx="0" cy="73660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TextBox 5"/>
          <p:cNvSpPr txBox="1"/>
          <p:nvPr/>
        </p:nvSpPr>
        <p:spPr>
          <a:xfrm>
            <a:off x="4500191" y="2122451"/>
            <a:ext cx="998572" cy="1081980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4400" dirty="0" smtClean="0">
                <a:latin typeface="Gill Sans MT" panose="020B0502020104020203" pitchFamily="34" charset="0"/>
              </a:rPr>
              <a:t>&gt;</a:t>
            </a:r>
            <a:endParaRPr lang="en-GB" sz="3200" dirty="0">
              <a:latin typeface="Gill Sans MT" panose="020B0502020104020203" pitchFamily="34" charset="0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4505725" y="4675366"/>
            <a:ext cx="998572" cy="1081980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4400" dirty="0" smtClean="0">
                <a:latin typeface="Gill Sans MT" panose="020B0502020104020203" pitchFamily="34" charset="0"/>
              </a:rPr>
              <a:t>&lt;</a:t>
            </a:r>
            <a:endParaRPr lang="en-GB" sz="3200" dirty="0">
              <a:latin typeface="Gill Sans MT" panose="020B0502020104020203" pitchFamily="34" charset="0"/>
            </a:endParaRPr>
          </a:p>
        </p:txBody>
      </p:sp>
      <p:grpSp>
        <p:nvGrpSpPr>
          <p:cNvPr id="65" name="Group 64"/>
          <p:cNvGrpSpPr/>
          <p:nvPr/>
        </p:nvGrpSpPr>
        <p:grpSpPr>
          <a:xfrm>
            <a:off x="10016619" y="1682249"/>
            <a:ext cx="1739900" cy="927100"/>
            <a:chOff x="250372" y="3267654"/>
            <a:chExt cx="1739900" cy="927100"/>
          </a:xfrm>
        </p:grpSpPr>
        <p:grpSp>
          <p:nvGrpSpPr>
            <p:cNvPr id="66" name="Group 65"/>
            <p:cNvGrpSpPr/>
            <p:nvPr/>
          </p:nvGrpSpPr>
          <p:grpSpPr>
            <a:xfrm>
              <a:off x="250372" y="3267654"/>
              <a:ext cx="1739900" cy="927100"/>
              <a:chOff x="4083050" y="1168400"/>
              <a:chExt cx="1739900" cy="927100"/>
            </a:xfrm>
          </p:grpSpPr>
          <p:sp>
            <p:nvSpPr>
              <p:cNvPr id="69" name="Rounded Rectangle 68"/>
              <p:cNvSpPr/>
              <p:nvPr/>
            </p:nvSpPr>
            <p:spPr>
              <a:xfrm>
                <a:off x="4083050" y="1168400"/>
                <a:ext cx="1739900" cy="927100"/>
              </a:xfrm>
              <a:prstGeom prst="roundRect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70" name="Straight Connector 69"/>
              <p:cNvCxnSpPr/>
              <p:nvPr/>
            </p:nvCxnSpPr>
            <p:spPr>
              <a:xfrm>
                <a:off x="4953000" y="1263650"/>
                <a:ext cx="0" cy="73660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7" name="Oval 66"/>
            <p:cNvSpPr/>
            <p:nvPr/>
          </p:nvSpPr>
          <p:spPr>
            <a:xfrm>
              <a:off x="1216249" y="3848420"/>
              <a:ext cx="226032" cy="22603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8" name="Oval 67"/>
            <p:cNvSpPr/>
            <p:nvPr/>
          </p:nvSpPr>
          <p:spPr>
            <a:xfrm>
              <a:off x="1665109" y="3409922"/>
              <a:ext cx="226032" cy="22603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1" name="Group 70"/>
          <p:cNvGrpSpPr/>
          <p:nvPr/>
        </p:nvGrpSpPr>
        <p:grpSpPr>
          <a:xfrm>
            <a:off x="10016619" y="2767280"/>
            <a:ext cx="1739900" cy="927100"/>
            <a:chOff x="250372" y="4337022"/>
            <a:chExt cx="1739900" cy="927100"/>
          </a:xfrm>
        </p:grpSpPr>
        <p:grpSp>
          <p:nvGrpSpPr>
            <p:cNvPr id="72" name="Group 71"/>
            <p:cNvGrpSpPr/>
            <p:nvPr/>
          </p:nvGrpSpPr>
          <p:grpSpPr>
            <a:xfrm>
              <a:off x="250372" y="4337022"/>
              <a:ext cx="1739900" cy="927100"/>
              <a:chOff x="4083050" y="1168400"/>
              <a:chExt cx="1739900" cy="927100"/>
            </a:xfrm>
          </p:grpSpPr>
          <p:sp>
            <p:nvSpPr>
              <p:cNvPr id="76" name="Rounded Rectangle 75"/>
              <p:cNvSpPr/>
              <p:nvPr/>
            </p:nvSpPr>
            <p:spPr>
              <a:xfrm>
                <a:off x="4083050" y="1168400"/>
                <a:ext cx="1739900" cy="927100"/>
              </a:xfrm>
              <a:prstGeom prst="roundRect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77" name="Straight Connector 76"/>
              <p:cNvCxnSpPr/>
              <p:nvPr/>
            </p:nvCxnSpPr>
            <p:spPr>
              <a:xfrm>
                <a:off x="4953000" y="1263650"/>
                <a:ext cx="0" cy="73660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73" name="Oval 72"/>
            <p:cNvSpPr/>
            <p:nvPr/>
          </p:nvSpPr>
          <p:spPr>
            <a:xfrm>
              <a:off x="1216249" y="4942840"/>
              <a:ext cx="226032" cy="22603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4" name="Oval 73"/>
            <p:cNvSpPr/>
            <p:nvPr/>
          </p:nvSpPr>
          <p:spPr>
            <a:xfrm>
              <a:off x="1665109" y="4479290"/>
              <a:ext cx="226032" cy="22603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Oval 74"/>
            <p:cNvSpPr/>
            <p:nvPr/>
          </p:nvSpPr>
          <p:spPr>
            <a:xfrm>
              <a:off x="1442281" y="4702623"/>
              <a:ext cx="226032" cy="22603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8" name="Group 77"/>
          <p:cNvGrpSpPr/>
          <p:nvPr/>
        </p:nvGrpSpPr>
        <p:grpSpPr>
          <a:xfrm>
            <a:off x="11918082" y="1682249"/>
            <a:ext cx="1739900" cy="927100"/>
            <a:chOff x="2086198" y="4297932"/>
            <a:chExt cx="1739900" cy="927100"/>
          </a:xfrm>
        </p:grpSpPr>
        <p:grpSp>
          <p:nvGrpSpPr>
            <p:cNvPr id="79" name="Group 78"/>
            <p:cNvGrpSpPr/>
            <p:nvPr/>
          </p:nvGrpSpPr>
          <p:grpSpPr>
            <a:xfrm>
              <a:off x="2086198" y="4297932"/>
              <a:ext cx="1739900" cy="927100"/>
              <a:chOff x="250372" y="3267654"/>
              <a:chExt cx="1739900" cy="927100"/>
            </a:xfrm>
          </p:grpSpPr>
          <p:grpSp>
            <p:nvGrpSpPr>
              <p:cNvPr id="81" name="Group 80"/>
              <p:cNvGrpSpPr/>
              <p:nvPr/>
            </p:nvGrpSpPr>
            <p:grpSpPr>
              <a:xfrm>
                <a:off x="250372" y="3267654"/>
                <a:ext cx="1739900" cy="927100"/>
                <a:chOff x="4083050" y="1168400"/>
                <a:chExt cx="1739900" cy="927100"/>
              </a:xfrm>
            </p:grpSpPr>
            <p:sp>
              <p:nvSpPr>
                <p:cNvPr id="84" name="Rounded Rectangle 83"/>
                <p:cNvSpPr/>
                <p:nvPr/>
              </p:nvSpPr>
              <p:spPr>
                <a:xfrm>
                  <a:off x="4083050" y="1168400"/>
                  <a:ext cx="1739900" cy="927100"/>
                </a:xfrm>
                <a:prstGeom prst="roundRect">
                  <a:avLst/>
                </a:prstGeom>
                <a:solidFill>
                  <a:schemeClr val="bg1"/>
                </a:solidFill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cxnSp>
              <p:nvCxnSpPr>
                <p:cNvPr id="85" name="Straight Connector 84"/>
                <p:cNvCxnSpPr/>
                <p:nvPr/>
              </p:nvCxnSpPr>
              <p:spPr>
                <a:xfrm>
                  <a:off x="4953000" y="1263650"/>
                  <a:ext cx="0" cy="73660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82" name="Oval 81"/>
              <p:cNvSpPr/>
              <p:nvPr/>
            </p:nvSpPr>
            <p:spPr>
              <a:xfrm>
                <a:off x="1216249" y="3848420"/>
                <a:ext cx="226032" cy="226032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3" name="Oval 82"/>
              <p:cNvSpPr/>
              <p:nvPr/>
            </p:nvSpPr>
            <p:spPr>
              <a:xfrm>
                <a:off x="1665109" y="3409922"/>
                <a:ext cx="226032" cy="226032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80" name="Oval 79"/>
            <p:cNvSpPr/>
            <p:nvPr/>
          </p:nvSpPr>
          <p:spPr>
            <a:xfrm>
              <a:off x="2408157" y="4648466"/>
              <a:ext cx="226032" cy="22603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11918082" y="3852310"/>
            <a:ext cx="1739900" cy="927100"/>
            <a:chOff x="3916537" y="2245304"/>
            <a:chExt cx="1739900" cy="927100"/>
          </a:xfrm>
        </p:grpSpPr>
        <p:grpSp>
          <p:nvGrpSpPr>
            <p:cNvPr id="87" name="Group 86"/>
            <p:cNvGrpSpPr/>
            <p:nvPr/>
          </p:nvGrpSpPr>
          <p:grpSpPr>
            <a:xfrm>
              <a:off x="3916537" y="2245304"/>
              <a:ext cx="1739900" cy="927100"/>
              <a:chOff x="2075924" y="1234113"/>
              <a:chExt cx="1739900" cy="927100"/>
            </a:xfrm>
          </p:grpSpPr>
          <p:grpSp>
            <p:nvGrpSpPr>
              <p:cNvPr id="89" name="Group 88"/>
              <p:cNvGrpSpPr/>
              <p:nvPr/>
            </p:nvGrpSpPr>
            <p:grpSpPr>
              <a:xfrm>
                <a:off x="2075924" y="1234113"/>
                <a:ext cx="1739900" cy="927100"/>
                <a:chOff x="4083050" y="1168400"/>
                <a:chExt cx="1739900" cy="927100"/>
              </a:xfrm>
            </p:grpSpPr>
            <p:sp>
              <p:nvSpPr>
                <p:cNvPr id="95" name="Rounded Rectangle 94"/>
                <p:cNvSpPr/>
                <p:nvPr/>
              </p:nvSpPr>
              <p:spPr>
                <a:xfrm>
                  <a:off x="4083050" y="1168400"/>
                  <a:ext cx="1739900" cy="927100"/>
                </a:xfrm>
                <a:prstGeom prst="roundRect">
                  <a:avLst/>
                </a:prstGeom>
                <a:solidFill>
                  <a:schemeClr val="bg1"/>
                </a:solidFill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cxnSp>
              <p:nvCxnSpPr>
                <p:cNvPr id="96" name="Straight Connector 95"/>
                <p:cNvCxnSpPr/>
                <p:nvPr/>
              </p:nvCxnSpPr>
              <p:spPr>
                <a:xfrm>
                  <a:off x="4953000" y="1263650"/>
                  <a:ext cx="0" cy="73660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90" name="Oval 89"/>
              <p:cNvSpPr/>
              <p:nvPr/>
            </p:nvSpPr>
            <p:spPr>
              <a:xfrm>
                <a:off x="3041801" y="1814879"/>
                <a:ext cx="226032" cy="226032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1" name="Oval 90"/>
              <p:cNvSpPr/>
              <p:nvPr/>
            </p:nvSpPr>
            <p:spPr>
              <a:xfrm>
                <a:off x="3490661" y="1351329"/>
                <a:ext cx="226032" cy="226032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2" name="Oval 91"/>
              <p:cNvSpPr/>
              <p:nvPr/>
            </p:nvSpPr>
            <p:spPr>
              <a:xfrm>
                <a:off x="3041801" y="1351329"/>
                <a:ext cx="226032" cy="226032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3" name="Oval 92"/>
              <p:cNvSpPr/>
              <p:nvPr/>
            </p:nvSpPr>
            <p:spPr>
              <a:xfrm>
                <a:off x="3490661" y="1814879"/>
                <a:ext cx="226032" cy="226032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4" name="Oval 93"/>
              <p:cNvSpPr/>
              <p:nvPr/>
            </p:nvSpPr>
            <p:spPr>
              <a:xfrm>
                <a:off x="3264629" y="1586721"/>
                <a:ext cx="226032" cy="226032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88" name="Oval 87"/>
            <p:cNvSpPr/>
            <p:nvPr/>
          </p:nvSpPr>
          <p:spPr>
            <a:xfrm>
              <a:off x="4227658" y="2576610"/>
              <a:ext cx="226032" cy="22603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7" name="Group 96"/>
          <p:cNvGrpSpPr/>
          <p:nvPr/>
        </p:nvGrpSpPr>
        <p:grpSpPr>
          <a:xfrm>
            <a:off x="10016619" y="597218"/>
            <a:ext cx="1739900" cy="927100"/>
            <a:chOff x="3921323" y="3241483"/>
            <a:chExt cx="1739900" cy="927100"/>
          </a:xfrm>
        </p:grpSpPr>
        <p:grpSp>
          <p:nvGrpSpPr>
            <p:cNvPr id="98" name="Group 97"/>
            <p:cNvGrpSpPr/>
            <p:nvPr/>
          </p:nvGrpSpPr>
          <p:grpSpPr>
            <a:xfrm>
              <a:off x="3921323" y="3241483"/>
              <a:ext cx="1739900" cy="927100"/>
              <a:chOff x="2080710" y="2230292"/>
              <a:chExt cx="1739900" cy="927100"/>
            </a:xfrm>
          </p:grpSpPr>
          <p:grpSp>
            <p:nvGrpSpPr>
              <p:cNvPr id="100" name="Group 99"/>
              <p:cNvGrpSpPr/>
              <p:nvPr/>
            </p:nvGrpSpPr>
            <p:grpSpPr>
              <a:xfrm>
                <a:off x="2080710" y="2230292"/>
                <a:ext cx="1739900" cy="927100"/>
                <a:chOff x="4083050" y="1168400"/>
                <a:chExt cx="1739900" cy="927100"/>
              </a:xfrm>
            </p:grpSpPr>
            <p:sp>
              <p:nvSpPr>
                <p:cNvPr id="107" name="Rounded Rectangle 106"/>
                <p:cNvSpPr/>
                <p:nvPr/>
              </p:nvSpPr>
              <p:spPr>
                <a:xfrm>
                  <a:off x="4083050" y="1168400"/>
                  <a:ext cx="1739900" cy="927100"/>
                </a:xfrm>
                <a:prstGeom prst="roundRect">
                  <a:avLst/>
                </a:prstGeom>
                <a:solidFill>
                  <a:schemeClr val="bg1"/>
                </a:solidFill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cxnSp>
              <p:nvCxnSpPr>
                <p:cNvPr id="108" name="Straight Connector 107"/>
                <p:cNvCxnSpPr/>
                <p:nvPr/>
              </p:nvCxnSpPr>
              <p:spPr>
                <a:xfrm>
                  <a:off x="4953000" y="1263650"/>
                  <a:ext cx="0" cy="73660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01" name="Oval 100"/>
              <p:cNvSpPr/>
              <p:nvPr/>
            </p:nvSpPr>
            <p:spPr>
              <a:xfrm>
                <a:off x="3046587" y="2849173"/>
                <a:ext cx="226032" cy="226032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2" name="Oval 101"/>
              <p:cNvSpPr/>
              <p:nvPr/>
            </p:nvSpPr>
            <p:spPr>
              <a:xfrm>
                <a:off x="3495447" y="2289900"/>
                <a:ext cx="226032" cy="226032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3" name="Oval 102"/>
              <p:cNvSpPr/>
              <p:nvPr/>
            </p:nvSpPr>
            <p:spPr>
              <a:xfrm>
                <a:off x="3046587" y="2289900"/>
                <a:ext cx="226032" cy="226032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4" name="Oval 103"/>
              <p:cNvSpPr/>
              <p:nvPr/>
            </p:nvSpPr>
            <p:spPr>
              <a:xfrm>
                <a:off x="3495447" y="2849173"/>
                <a:ext cx="226032" cy="226032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5" name="Oval 104"/>
              <p:cNvSpPr/>
              <p:nvPr/>
            </p:nvSpPr>
            <p:spPr>
              <a:xfrm>
                <a:off x="3495447" y="2575539"/>
                <a:ext cx="226032" cy="226032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6" name="Oval 105"/>
              <p:cNvSpPr/>
              <p:nvPr/>
            </p:nvSpPr>
            <p:spPr>
              <a:xfrm>
                <a:off x="3046587" y="2575539"/>
                <a:ext cx="226032" cy="226032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99" name="Oval 98"/>
            <p:cNvSpPr/>
            <p:nvPr/>
          </p:nvSpPr>
          <p:spPr>
            <a:xfrm>
              <a:off x="4227658" y="3622388"/>
              <a:ext cx="226032" cy="22603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9" name="Group 108"/>
          <p:cNvGrpSpPr/>
          <p:nvPr/>
        </p:nvGrpSpPr>
        <p:grpSpPr>
          <a:xfrm>
            <a:off x="10016619" y="3852310"/>
            <a:ext cx="1739900" cy="927100"/>
            <a:chOff x="5736227" y="1234113"/>
            <a:chExt cx="1739900" cy="927100"/>
          </a:xfrm>
        </p:grpSpPr>
        <p:grpSp>
          <p:nvGrpSpPr>
            <p:cNvPr id="110" name="Group 109"/>
            <p:cNvGrpSpPr/>
            <p:nvPr/>
          </p:nvGrpSpPr>
          <p:grpSpPr>
            <a:xfrm>
              <a:off x="5736227" y="1234113"/>
              <a:ext cx="1739900" cy="927100"/>
              <a:chOff x="250372" y="5392205"/>
              <a:chExt cx="1739900" cy="927100"/>
            </a:xfrm>
          </p:grpSpPr>
          <p:grpSp>
            <p:nvGrpSpPr>
              <p:cNvPr id="113" name="Group 112"/>
              <p:cNvGrpSpPr/>
              <p:nvPr/>
            </p:nvGrpSpPr>
            <p:grpSpPr>
              <a:xfrm>
                <a:off x="250372" y="5392205"/>
                <a:ext cx="1739900" cy="927100"/>
                <a:chOff x="4083050" y="1168400"/>
                <a:chExt cx="1739900" cy="927100"/>
              </a:xfrm>
            </p:grpSpPr>
            <p:sp>
              <p:nvSpPr>
                <p:cNvPr id="118" name="Rounded Rectangle 117"/>
                <p:cNvSpPr/>
                <p:nvPr/>
              </p:nvSpPr>
              <p:spPr>
                <a:xfrm>
                  <a:off x="4083050" y="1168400"/>
                  <a:ext cx="1739900" cy="927100"/>
                </a:xfrm>
                <a:prstGeom prst="roundRect">
                  <a:avLst/>
                </a:prstGeom>
                <a:solidFill>
                  <a:schemeClr val="bg1"/>
                </a:solidFill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cxnSp>
              <p:nvCxnSpPr>
                <p:cNvPr id="119" name="Straight Connector 118"/>
                <p:cNvCxnSpPr/>
                <p:nvPr/>
              </p:nvCxnSpPr>
              <p:spPr>
                <a:xfrm>
                  <a:off x="4953000" y="1263650"/>
                  <a:ext cx="0" cy="73660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14" name="Oval 113"/>
              <p:cNvSpPr/>
              <p:nvPr/>
            </p:nvSpPr>
            <p:spPr>
              <a:xfrm>
                <a:off x="1216249" y="5972971"/>
                <a:ext cx="226032" cy="226032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5" name="Oval 114"/>
              <p:cNvSpPr/>
              <p:nvPr/>
            </p:nvSpPr>
            <p:spPr>
              <a:xfrm>
                <a:off x="1665109" y="5509421"/>
                <a:ext cx="226032" cy="226032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6" name="Oval 115"/>
              <p:cNvSpPr/>
              <p:nvPr/>
            </p:nvSpPr>
            <p:spPr>
              <a:xfrm>
                <a:off x="1216249" y="5509421"/>
                <a:ext cx="226032" cy="226032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7" name="Oval 116"/>
              <p:cNvSpPr/>
              <p:nvPr/>
            </p:nvSpPr>
            <p:spPr>
              <a:xfrm>
                <a:off x="1665109" y="5972971"/>
                <a:ext cx="226032" cy="226032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11" name="Oval 110"/>
            <p:cNvSpPr/>
            <p:nvPr/>
          </p:nvSpPr>
          <p:spPr>
            <a:xfrm>
              <a:off x="5845772" y="1799187"/>
              <a:ext cx="226032" cy="22603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2" name="Oval 111"/>
            <p:cNvSpPr/>
            <p:nvPr/>
          </p:nvSpPr>
          <p:spPr>
            <a:xfrm>
              <a:off x="6294632" y="1360689"/>
              <a:ext cx="226032" cy="22603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20" name="Group 119"/>
          <p:cNvGrpSpPr/>
          <p:nvPr/>
        </p:nvGrpSpPr>
        <p:grpSpPr>
          <a:xfrm>
            <a:off x="11918082" y="597218"/>
            <a:ext cx="1739900" cy="927100"/>
            <a:chOff x="5756144" y="4289237"/>
            <a:chExt cx="1739900" cy="927100"/>
          </a:xfrm>
        </p:grpSpPr>
        <p:grpSp>
          <p:nvGrpSpPr>
            <p:cNvPr id="121" name="Group 120"/>
            <p:cNvGrpSpPr/>
            <p:nvPr/>
          </p:nvGrpSpPr>
          <p:grpSpPr>
            <a:xfrm>
              <a:off x="5756144" y="4289237"/>
              <a:ext cx="1739900" cy="927100"/>
              <a:chOff x="4083050" y="1168400"/>
              <a:chExt cx="1739900" cy="927100"/>
            </a:xfrm>
          </p:grpSpPr>
          <p:sp>
            <p:nvSpPr>
              <p:cNvPr id="128" name="Rounded Rectangle 127"/>
              <p:cNvSpPr/>
              <p:nvPr/>
            </p:nvSpPr>
            <p:spPr>
              <a:xfrm>
                <a:off x="4083050" y="1168400"/>
                <a:ext cx="1739900" cy="927100"/>
              </a:xfrm>
              <a:prstGeom prst="roundRect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129" name="Straight Connector 128"/>
              <p:cNvCxnSpPr/>
              <p:nvPr/>
            </p:nvCxnSpPr>
            <p:spPr>
              <a:xfrm>
                <a:off x="4953000" y="1263650"/>
                <a:ext cx="0" cy="73660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22" name="Oval 121"/>
            <p:cNvSpPr/>
            <p:nvPr/>
          </p:nvSpPr>
          <p:spPr>
            <a:xfrm>
              <a:off x="6722021" y="4895055"/>
              <a:ext cx="226032" cy="22603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3" name="Oval 122"/>
            <p:cNvSpPr/>
            <p:nvPr/>
          </p:nvSpPr>
          <p:spPr>
            <a:xfrm>
              <a:off x="7170881" y="4431505"/>
              <a:ext cx="226032" cy="22603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4" name="Oval 123"/>
            <p:cNvSpPr/>
            <p:nvPr/>
          </p:nvSpPr>
          <p:spPr>
            <a:xfrm>
              <a:off x="6948053" y="4654838"/>
              <a:ext cx="226032" cy="22603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5" name="Oval 124"/>
            <p:cNvSpPr/>
            <p:nvPr/>
          </p:nvSpPr>
          <p:spPr>
            <a:xfrm>
              <a:off x="5855276" y="4862119"/>
              <a:ext cx="226032" cy="22603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6" name="Oval 125"/>
            <p:cNvSpPr/>
            <p:nvPr/>
          </p:nvSpPr>
          <p:spPr>
            <a:xfrm>
              <a:off x="6304136" y="4398569"/>
              <a:ext cx="226032" cy="22603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7" name="Oval 126"/>
            <p:cNvSpPr/>
            <p:nvPr/>
          </p:nvSpPr>
          <p:spPr>
            <a:xfrm>
              <a:off x="6081308" y="4621902"/>
              <a:ext cx="226032" cy="22603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11918082" y="2767280"/>
            <a:ext cx="1739900" cy="927100"/>
            <a:chOff x="5976378" y="4288543"/>
            <a:chExt cx="1739900" cy="927100"/>
          </a:xfrm>
        </p:grpSpPr>
        <p:grpSp>
          <p:nvGrpSpPr>
            <p:cNvPr id="131" name="Group 130"/>
            <p:cNvGrpSpPr/>
            <p:nvPr/>
          </p:nvGrpSpPr>
          <p:grpSpPr>
            <a:xfrm>
              <a:off x="5976378" y="4288543"/>
              <a:ext cx="1739900" cy="927100"/>
              <a:chOff x="2080710" y="2230292"/>
              <a:chExt cx="1739900" cy="927100"/>
            </a:xfrm>
          </p:grpSpPr>
          <p:grpSp>
            <p:nvGrpSpPr>
              <p:cNvPr id="135" name="Group 134"/>
              <p:cNvGrpSpPr/>
              <p:nvPr/>
            </p:nvGrpSpPr>
            <p:grpSpPr>
              <a:xfrm>
                <a:off x="2080710" y="2230292"/>
                <a:ext cx="1739900" cy="927100"/>
                <a:chOff x="4083050" y="1168400"/>
                <a:chExt cx="1739900" cy="927100"/>
              </a:xfrm>
            </p:grpSpPr>
            <p:sp>
              <p:nvSpPr>
                <p:cNvPr id="142" name="Rounded Rectangle 141"/>
                <p:cNvSpPr/>
                <p:nvPr/>
              </p:nvSpPr>
              <p:spPr>
                <a:xfrm>
                  <a:off x="4083050" y="1168400"/>
                  <a:ext cx="1739900" cy="927100"/>
                </a:xfrm>
                <a:prstGeom prst="roundRect">
                  <a:avLst/>
                </a:prstGeom>
                <a:solidFill>
                  <a:schemeClr val="bg1"/>
                </a:solidFill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cxnSp>
              <p:nvCxnSpPr>
                <p:cNvPr id="143" name="Straight Connector 142"/>
                <p:cNvCxnSpPr/>
                <p:nvPr/>
              </p:nvCxnSpPr>
              <p:spPr>
                <a:xfrm>
                  <a:off x="4953000" y="1263650"/>
                  <a:ext cx="0" cy="73660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36" name="Oval 135"/>
              <p:cNvSpPr/>
              <p:nvPr/>
            </p:nvSpPr>
            <p:spPr>
              <a:xfrm>
                <a:off x="3046587" y="2849173"/>
                <a:ext cx="226032" cy="226032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7" name="Oval 136"/>
              <p:cNvSpPr/>
              <p:nvPr/>
            </p:nvSpPr>
            <p:spPr>
              <a:xfrm>
                <a:off x="3495447" y="2289900"/>
                <a:ext cx="226032" cy="226032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8" name="Oval 137"/>
              <p:cNvSpPr/>
              <p:nvPr/>
            </p:nvSpPr>
            <p:spPr>
              <a:xfrm>
                <a:off x="3046587" y="2289900"/>
                <a:ext cx="226032" cy="226032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9" name="Oval 138"/>
              <p:cNvSpPr/>
              <p:nvPr/>
            </p:nvSpPr>
            <p:spPr>
              <a:xfrm>
                <a:off x="3495447" y="2849173"/>
                <a:ext cx="226032" cy="226032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0" name="Oval 139"/>
              <p:cNvSpPr/>
              <p:nvPr/>
            </p:nvSpPr>
            <p:spPr>
              <a:xfrm>
                <a:off x="3495447" y="2575539"/>
                <a:ext cx="226032" cy="226032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1" name="Oval 140"/>
              <p:cNvSpPr/>
              <p:nvPr/>
            </p:nvSpPr>
            <p:spPr>
              <a:xfrm>
                <a:off x="3046587" y="2575539"/>
                <a:ext cx="226032" cy="226032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32" name="Oval 131"/>
            <p:cNvSpPr/>
            <p:nvPr/>
          </p:nvSpPr>
          <p:spPr>
            <a:xfrm>
              <a:off x="6107986" y="4858837"/>
              <a:ext cx="226032" cy="22603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3" name="Oval 132"/>
            <p:cNvSpPr/>
            <p:nvPr/>
          </p:nvSpPr>
          <p:spPr>
            <a:xfrm>
              <a:off x="6556846" y="4395287"/>
              <a:ext cx="226032" cy="22603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4" name="Oval 133"/>
            <p:cNvSpPr/>
            <p:nvPr/>
          </p:nvSpPr>
          <p:spPr>
            <a:xfrm>
              <a:off x="6334018" y="4618620"/>
              <a:ext cx="226032" cy="22603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44" name="Group 143"/>
          <p:cNvGrpSpPr/>
          <p:nvPr/>
        </p:nvGrpSpPr>
        <p:grpSpPr>
          <a:xfrm>
            <a:off x="10027720" y="4945306"/>
            <a:ext cx="1739900" cy="927100"/>
            <a:chOff x="2086198" y="3275582"/>
            <a:chExt cx="1739900" cy="927100"/>
          </a:xfrm>
        </p:grpSpPr>
        <p:grpSp>
          <p:nvGrpSpPr>
            <p:cNvPr id="145" name="Group 144"/>
            <p:cNvGrpSpPr/>
            <p:nvPr/>
          </p:nvGrpSpPr>
          <p:grpSpPr>
            <a:xfrm>
              <a:off x="2086198" y="3275582"/>
              <a:ext cx="1739900" cy="927100"/>
              <a:chOff x="4083050" y="1168400"/>
              <a:chExt cx="1739900" cy="927100"/>
            </a:xfrm>
          </p:grpSpPr>
          <p:sp>
            <p:nvSpPr>
              <p:cNvPr id="148" name="Rounded Rectangle 147"/>
              <p:cNvSpPr/>
              <p:nvPr/>
            </p:nvSpPr>
            <p:spPr>
              <a:xfrm>
                <a:off x="4083050" y="1168400"/>
                <a:ext cx="1739900" cy="927100"/>
              </a:xfrm>
              <a:prstGeom prst="roundRect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149" name="Straight Connector 148"/>
              <p:cNvCxnSpPr/>
              <p:nvPr/>
            </p:nvCxnSpPr>
            <p:spPr>
              <a:xfrm>
                <a:off x="4953000" y="1263650"/>
                <a:ext cx="0" cy="73660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46" name="Oval 145"/>
            <p:cNvSpPr/>
            <p:nvPr/>
          </p:nvSpPr>
          <p:spPr>
            <a:xfrm>
              <a:off x="3278107" y="3626116"/>
              <a:ext cx="226032" cy="22603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7" name="Oval 146"/>
            <p:cNvSpPr/>
            <p:nvPr/>
          </p:nvSpPr>
          <p:spPr>
            <a:xfrm>
              <a:off x="2408157" y="3622388"/>
              <a:ext cx="226032" cy="22603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50" name="Group 149"/>
          <p:cNvGrpSpPr/>
          <p:nvPr/>
        </p:nvGrpSpPr>
        <p:grpSpPr>
          <a:xfrm>
            <a:off x="11918082" y="4941578"/>
            <a:ext cx="1739900" cy="927100"/>
            <a:chOff x="3905699" y="1234113"/>
            <a:chExt cx="1739900" cy="927100"/>
          </a:xfrm>
        </p:grpSpPr>
        <p:grpSp>
          <p:nvGrpSpPr>
            <p:cNvPr id="151" name="Group 150"/>
            <p:cNvGrpSpPr/>
            <p:nvPr/>
          </p:nvGrpSpPr>
          <p:grpSpPr>
            <a:xfrm>
              <a:off x="3905699" y="1234113"/>
              <a:ext cx="1739900" cy="927100"/>
              <a:chOff x="250372" y="5392205"/>
              <a:chExt cx="1739900" cy="927100"/>
            </a:xfrm>
          </p:grpSpPr>
          <p:grpSp>
            <p:nvGrpSpPr>
              <p:cNvPr id="153" name="Group 152"/>
              <p:cNvGrpSpPr/>
              <p:nvPr/>
            </p:nvGrpSpPr>
            <p:grpSpPr>
              <a:xfrm>
                <a:off x="250372" y="5392205"/>
                <a:ext cx="1739900" cy="927100"/>
                <a:chOff x="4083050" y="1168400"/>
                <a:chExt cx="1739900" cy="927100"/>
              </a:xfrm>
            </p:grpSpPr>
            <p:sp>
              <p:nvSpPr>
                <p:cNvPr id="158" name="Rounded Rectangle 157"/>
                <p:cNvSpPr/>
                <p:nvPr/>
              </p:nvSpPr>
              <p:spPr>
                <a:xfrm>
                  <a:off x="4083050" y="1168400"/>
                  <a:ext cx="1739900" cy="927100"/>
                </a:xfrm>
                <a:prstGeom prst="roundRect">
                  <a:avLst/>
                </a:prstGeom>
                <a:solidFill>
                  <a:schemeClr val="bg1"/>
                </a:solidFill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cxnSp>
              <p:nvCxnSpPr>
                <p:cNvPr id="159" name="Straight Connector 158"/>
                <p:cNvCxnSpPr/>
                <p:nvPr/>
              </p:nvCxnSpPr>
              <p:spPr>
                <a:xfrm>
                  <a:off x="4953000" y="1263650"/>
                  <a:ext cx="0" cy="73660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54" name="Oval 153"/>
              <p:cNvSpPr/>
              <p:nvPr/>
            </p:nvSpPr>
            <p:spPr>
              <a:xfrm>
                <a:off x="1216249" y="5972971"/>
                <a:ext cx="226032" cy="226032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5" name="Oval 154"/>
              <p:cNvSpPr/>
              <p:nvPr/>
            </p:nvSpPr>
            <p:spPr>
              <a:xfrm>
                <a:off x="1665109" y="5509421"/>
                <a:ext cx="226032" cy="226032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6" name="Oval 155"/>
              <p:cNvSpPr/>
              <p:nvPr/>
            </p:nvSpPr>
            <p:spPr>
              <a:xfrm>
                <a:off x="1216249" y="5509421"/>
                <a:ext cx="226032" cy="226032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7" name="Oval 156"/>
              <p:cNvSpPr/>
              <p:nvPr/>
            </p:nvSpPr>
            <p:spPr>
              <a:xfrm>
                <a:off x="1665109" y="5972971"/>
                <a:ext cx="226032" cy="226032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52" name="Oval 151"/>
            <p:cNvSpPr/>
            <p:nvPr/>
          </p:nvSpPr>
          <p:spPr>
            <a:xfrm>
              <a:off x="4227658" y="1586721"/>
              <a:ext cx="226032" cy="22603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29518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938508" y="776190"/>
                <a:ext cx="8056280" cy="532453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4000" b="1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Game</a:t>
                </a:r>
              </a:p>
              <a:p>
                <a:pPr marL="285750" lvl="0" indent="-285750">
                  <a:buFont typeface="Arial" panose="020B0604020202020204" pitchFamily="34" charset="0"/>
                  <a:buChar char="•"/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Both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children make a fist.</a:t>
                </a:r>
              </a:p>
              <a:p>
                <a:pPr marL="285750" lvl="0" indent="-285750">
                  <a:buFont typeface="Arial" panose="020B0604020202020204" pitchFamily="34" charset="0"/>
                  <a:buChar char="•"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On 3, show some fingers.</a:t>
                </a:r>
              </a:p>
              <a:p>
                <a:pPr marL="285750" lvl="0" indent="-285750">
                  <a:buFont typeface="Arial" panose="020B0604020202020204" pitchFamily="34" charset="0"/>
                  <a:buChar char="•"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Use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or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to compare.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800" i="1">
                          <a:solidFill>
                            <a:prstClr val="black"/>
                          </a:solidFill>
                          <a:latin typeface="Cambria Math"/>
                          <a:ea typeface="Cambria Math"/>
                        </a:rPr>
                        <m:t>&gt;</m:t>
                      </m:r>
                    </m:oMath>
                  </m:oMathPara>
                </a14:m>
                <a:endParaRPr lang="en-GB" sz="4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To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extend:</a:t>
                </a:r>
              </a:p>
              <a:p>
                <a:pPr marL="285750" lvl="0" indent="-285750">
                  <a:buFont typeface="Arial" panose="020B0604020202020204" pitchFamily="34" charset="0"/>
                  <a:buChar char="•"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Can we move places to change the sign?</a:t>
                </a:r>
              </a:p>
              <a:p>
                <a:pPr marL="285750" lvl="0" indent="-285750">
                  <a:buFont typeface="Arial" panose="020B0604020202020204" pitchFamily="34" charset="0"/>
                  <a:buChar char="•"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How can we change fingers to use the ‘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‘ sign?</a:t>
                </a:r>
              </a:p>
              <a:p>
                <a:pPr marL="285750" lvl="0" indent="-285750">
                  <a:buFont typeface="Arial" panose="020B0604020202020204" pitchFamily="34" charset="0"/>
                  <a:buChar char="•"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Can we use two hands each?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8508" y="776190"/>
                <a:ext cx="8056280" cy="5324535"/>
              </a:xfrm>
              <a:prstGeom prst="rect">
                <a:avLst/>
              </a:prstGeom>
              <a:blipFill>
                <a:blip r:embed="rId3"/>
                <a:stretch>
                  <a:fillRect l="-2723" t="-2059" b="-217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6648" y="2620887"/>
            <a:ext cx="1756265" cy="163514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0383" y="2620887"/>
            <a:ext cx="1756265" cy="1635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158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938508" y="740209"/>
                <a:ext cx="8056280" cy="440120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One of these statements is incorrect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Use cubes to prove which one.</a:t>
                </a: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8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</a:t>
                </a:r>
              </a:p>
              <a:p>
                <a:pPr lvl="0" algn="ctr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7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10</a:t>
                </a:r>
              </a:p>
              <a:p>
                <a:pPr lvl="0" algn="ctr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6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8508" y="740209"/>
                <a:ext cx="8056280" cy="4401205"/>
              </a:xfrm>
              <a:prstGeom prst="rect">
                <a:avLst/>
              </a:prstGeom>
              <a:blipFill>
                <a:blip r:embed="rId3"/>
                <a:stretch>
                  <a:fillRect l="-1589" t="-1385" b="-290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40292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38508" y="726561"/>
            <a:ext cx="805628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Using number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cards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0 – 10, how many ways can you make the statement correct?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ctr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______ is more than ______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162715" y="5492822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1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451469" y="4551127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2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711554" y="5491273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3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653179" y="5491273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4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682162" y="5518568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5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411819" y="4551127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6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191698" y="5517019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7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892277" y="4551127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8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931361" y="4532831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9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372735" y="4551127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10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71011" y="4551127"/>
            <a:ext cx="640080" cy="5788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0</a:t>
            </a:r>
          </a:p>
        </p:txBody>
      </p:sp>
    </p:spTree>
    <p:extLst>
      <p:ext uri="{BB962C8B-B14F-4D97-AF65-F5344CB8AC3E}">
        <p14:creationId xmlns:p14="http://schemas.microsoft.com/office/powerpoint/2010/main" val="2899729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38508" y="742634"/>
            <a:ext cx="805628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Roll two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dice and fill in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the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total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in the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blank boxes. </a:t>
            </a: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Choose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correct inequality symbol to compare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the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numbers.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4414498" y="2975755"/>
            <a:ext cx="1204622" cy="1204622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2407000" y="2975755"/>
            <a:ext cx="1204622" cy="120462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6354790" y="2975755"/>
            <a:ext cx="1204622" cy="120462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2074" y="4688788"/>
            <a:ext cx="1247191" cy="116117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3840" y="4688788"/>
            <a:ext cx="1247191" cy="1161178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5606" y="4688788"/>
            <a:ext cx="1247191" cy="1161178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7372" y="4688788"/>
            <a:ext cx="1247191" cy="1161178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9138" y="4688788"/>
            <a:ext cx="1247191" cy="1161178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0905" y="4688788"/>
            <a:ext cx="1247191" cy="1161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4576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38508" y="711248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Whitney is ordering these three ladybirds from the greatest amount of spots to least.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She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says,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 you agree? Explain why.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5063" y="1860060"/>
            <a:ext cx="1485421" cy="113545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6160" y="1900288"/>
            <a:ext cx="1500975" cy="113545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8714" y="1860060"/>
            <a:ext cx="1493199" cy="1135453"/>
          </a:xfrm>
          <a:prstGeom prst="rect">
            <a:avLst/>
          </a:prstGeom>
        </p:spPr>
      </p:pic>
      <p:pic>
        <p:nvPicPr>
          <p:cNvPr id="18" name="Picture 17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134982" y="3558181"/>
            <a:ext cx="1806931" cy="2553020"/>
          </a:xfrm>
          <a:prstGeom prst="rect">
            <a:avLst/>
          </a:prstGeom>
        </p:spPr>
      </p:pic>
      <p:sp>
        <p:nvSpPr>
          <p:cNvPr id="19" name="Rounded Rectangular Callout 18"/>
          <p:cNvSpPr/>
          <p:nvPr/>
        </p:nvSpPr>
        <p:spPr>
          <a:xfrm>
            <a:off x="4846844" y="3521422"/>
            <a:ext cx="3586667" cy="1730579"/>
          </a:xfrm>
          <a:prstGeom prst="wedgeRoundRectCallout">
            <a:avLst>
              <a:gd name="adj1" fmla="val -68993"/>
              <a:gd name="adj2" fmla="val 22650"/>
              <a:gd name="adj3" fmla="val 16667"/>
            </a:avLst>
          </a:prstGeom>
          <a:solidFill>
            <a:srgbClr val="00B050">
              <a:alpha val="20000"/>
            </a:srgbClr>
          </a:solidFill>
          <a:ln w="190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I can just compare the first two to work out the answer.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0416" y="374675"/>
            <a:ext cx="1688551" cy="1926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7268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38508" y="715745"/>
            <a:ext cx="805628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Jack has 6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flowers.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Rosie has more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flowers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than Jack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Amir has more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flowers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than Rosie.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Who has the least amount of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flowers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9688" y="278704"/>
            <a:ext cx="2705100" cy="3086100"/>
          </a:xfrm>
          <a:prstGeom prst="rect">
            <a:avLst/>
          </a:prstGeom>
        </p:spPr>
      </p:pic>
      <p:pic>
        <p:nvPicPr>
          <p:cNvPr id="8" name="Picture 7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511580" y="4318741"/>
            <a:ext cx="1237565" cy="903840"/>
          </a:xfrm>
          <a:prstGeom prst="rect">
            <a:avLst/>
          </a:prstGeom>
        </p:spPr>
      </p:pic>
      <p:pic>
        <p:nvPicPr>
          <p:cNvPr id="9" name="Picture 8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310754" y="4277665"/>
            <a:ext cx="1293807" cy="944916"/>
          </a:xfrm>
          <a:prstGeom prst="rect">
            <a:avLst/>
          </a:prstGeom>
        </p:spPr>
      </p:pic>
      <p:pic>
        <p:nvPicPr>
          <p:cNvPr id="10" name="Picture 9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8786" y="3824288"/>
            <a:ext cx="1411303" cy="1994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5770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38508" y="725971"/>
            <a:ext cx="8056280" cy="547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Draw counters on the ten frames so that they are ordered from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greatest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to smallest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ways can you find?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b="1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		Greatest</a:t>
            </a:r>
            <a:endParaRPr lang="en-GB" sz="2800" b="1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b="1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b="1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b="1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b="1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1400" b="1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b="1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		Smallest</a:t>
            </a:r>
            <a:endParaRPr lang="en-GB" sz="2800" b="1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686345" y="2287313"/>
            <a:ext cx="1029818" cy="2331822"/>
          </a:xfrm>
          <a:prstGeom prst="rect">
            <a:avLst/>
          </a:prstGeom>
        </p:spPr>
      </p:pic>
      <p:sp>
        <p:nvSpPr>
          <p:cNvPr id="22" name="Oval 21"/>
          <p:cNvSpPr/>
          <p:nvPr/>
        </p:nvSpPr>
        <p:spPr>
          <a:xfrm>
            <a:off x="4151732" y="3073932"/>
            <a:ext cx="324318" cy="3243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5016734" y="3073932"/>
            <a:ext cx="324318" cy="3243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4584233" y="3073932"/>
            <a:ext cx="324318" cy="3243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5449234" y="3073932"/>
            <a:ext cx="324318" cy="3243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5881734" y="3073932"/>
            <a:ext cx="324318" cy="3243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686345" y="3465764"/>
            <a:ext cx="1029818" cy="2331822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686345" y="4644215"/>
            <a:ext cx="1029818" cy="2331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4857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38508" y="722724"/>
            <a:ext cx="805628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Use 10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cubes. Place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them into 3 piles.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Order the piles from greatest to smallest.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different ways can you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find?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9189" y="5484010"/>
            <a:ext cx="733435" cy="103616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9189" y="5113705"/>
            <a:ext cx="733435" cy="103616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9189" y="4743400"/>
            <a:ext cx="733435" cy="103616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9189" y="4352784"/>
            <a:ext cx="733435" cy="103616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9189" y="3971795"/>
            <a:ext cx="733435" cy="103616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9189" y="3612174"/>
            <a:ext cx="733435" cy="103616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9189" y="3241869"/>
            <a:ext cx="733435" cy="1036161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9189" y="2871564"/>
            <a:ext cx="733435" cy="1036161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9189" y="2480948"/>
            <a:ext cx="733435" cy="1036161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9189" y="2099959"/>
            <a:ext cx="733435" cy="1036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0957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38508" y="725057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Jack says,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 you agree with Jack?</a:t>
            </a:r>
            <a:b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</a:b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reasoning.</a:t>
            </a:r>
          </a:p>
        </p:txBody>
      </p:sp>
      <p:sp>
        <p:nvSpPr>
          <p:cNvPr id="8" name="Rounded Rectangular Callout 7"/>
          <p:cNvSpPr/>
          <p:nvPr/>
        </p:nvSpPr>
        <p:spPr>
          <a:xfrm>
            <a:off x="3898337" y="1412214"/>
            <a:ext cx="4920197" cy="1148687"/>
          </a:xfrm>
          <a:prstGeom prst="wedgeRoundRectCallout">
            <a:avLst>
              <a:gd name="adj1" fmla="val -68993"/>
              <a:gd name="adj2" fmla="val 22650"/>
              <a:gd name="adj3" fmla="val 16667"/>
            </a:avLst>
          </a:prstGeom>
          <a:solidFill>
            <a:srgbClr val="00B050">
              <a:alpha val="20000"/>
            </a:srgbClr>
          </a:solidFill>
          <a:ln w="190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I have ordered the numbers from smallest to greatest.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9" name="Picture 8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565397" y="1595925"/>
            <a:ext cx="1444654" cy="105508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6826" y="3374839"/>
            <a:ext cx="905374" cy="190050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6155" y="3592001"/>
            <a:ext cx="1574787" cy="146618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0" y="-231282"/>
            <a:ext cx="1247191" cy="116117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0" y="490735"/>
            <a:ext cx="1247191" cy="116117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0" y="1212752"/>
            <a:ext cx="1247191" cy="116117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2210" y="-231282"/>
            <a:ext cx="1247191" cy="116117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2210" y="490735"/>
            <a:ext cx="1247191" cy="116117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2210" y="1212752"/>
            <a:ext cx="1247191" cy="116117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6385" y="3144388"/>
            <a:ext cx="1029818" cy="2331822"/>
          </a:xfrm>
          <a:prstGeom prst="rect">
            <a:avLst/>
          </a:prstGeom>
        </p:spPr>
      </p:pic>
      <p:sp>
        <p:nvSpPr>
          <p:cNvPr id="20" name="Oval 19"/>
          <p:cNvSpPr/>
          <p:nvPr/>
        </p:nvSpPr>
        <p:spPr>
          <a:xfrm>
            <a:off x="7245071" y="5000299"/>
            <a:ext cx="324318" cy="3243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7231878" y="4141075"/>
            <a:ext cx="324318" cy="3243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6797897" y="5008632"/>
            <a:ext cx="324318" cy="3243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6797897" y="3683303"/>
            <a:ext cx="324318" cy="3243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7231878" y="3278796"/>
            <a:ext cx="324318" cy="3243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633" y="3210833"/>
            <a:ext cx="523530" cy="73770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3734" y="3203140"/>
            <a:ext cx="975668" cy="73770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53972" y="3016493"/>
            <a:ext cx="951870" cy="932040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6616" y="4171976"/>
            <a:ext cx="872547" cy="1011362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5125" y="3894347"/>
            <a:ext cx="904276" cy="1288991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97599" y="3894348"/>
            <a:ext cx="908243" cy="1288991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0920" y="5406320"/>
            <a:ext cx="908243" cy="1618180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7361" y="5406320"/>
            <a:ext cx="932040" cy="1618180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81734" y="5092997"/>
            <a:ext cx="924108" cy="1931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2206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96298" y="751101"/>
            <a:ext cx="8056280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Two children have used the instructions to make a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pattern.</a:t>
            </a:r>
          </a:p>
          <a:p>
            <a:pPr lvl="0">
              <a:defRPr/>
            </a:pPr>
            <a:endParaRPr lang="en-GB" sz="10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	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There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are four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shapes.		The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first is a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circle.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	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The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last is a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square.		The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other two shapes are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									a triangle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and a rectangle.</a:t>
            </a:r>
          </a:p>
          <a:p>
            <a:pPr lvl="0">
              <a:defRPr/>
            </a:pPr>
            <a:endParaRPr lang="en-GB" sz="10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Here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are their patterns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</a:t>
            </a:r>
          </a:p>
          <a:p>
            <a:pPr lvl="0">
              <a:defRPr/>
            </a:pPr>
            <a:endParaRPr lang="en-GB" sz="105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b="1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      </a:t>
            </a:r>
            <a:r>
              <a:rPr lang="en-GB" sz="2800" b="1" dirty="0">
                <a:solidFill>
                  <a:prstClr val="black"/>
                </a:solidFill>
                <a:latin typeface="Gill Sans MT" panose="020B0502020104020203" pitchFamily="34" charset="0"/>
              </a:rPr>
              <a:t>Amir</a:t>
            </a:r>
          </a:p>
          <a:p>
            <a:pPr lvl="0">
              <a:defRPr/>
            </a:pPr>
            <a:endParaRPr lang="en-GB" sz="2800" b="1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b="1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     Dora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Who is correct?</a:t>
            </a:r>
          </a:p>
        </p:txBody>
      </p:sp>
      <p:sp>
        <p:nvSpPr>
          <p:cNvPr id="16" name="Oval 15"/>
          <p:cNvSpPr/>
          <p:nvPr/>
        </p:nvSpPr>
        <p:spPr>
          <a:xfrm>
            <a:off x="2860947" y="4171299"/>
            <a:ext cx="671005" cy="671005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Isosceles Triangle 16"/>
          <p:cNvSpPr/>
          <p:nvPr/>
        </p:nvSpPr>
        <p:spPr>
          <a:xfrm>
            <a:off x="4014409" y="4171299"/>
            <a:ext cx="671005" cy="671005"/>
          </a:xfrm>
          <a:prstGeom prst="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6704788" y="4171299"/>
            <a:ext cx="671005" cy="67100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5212239" y="4171299"/>
            <a:ext cx="1118342" cy="67100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2860947" y="5097651"/>
            <a:ext cx="671005" cy="671005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" name="Isosceles Triangle 20"/>
          <p:cNvSpPr/>
          <p:nvPr/>
        </p:nvSpPr>
        <p:spPr>
          <a:xfrm>
            <a:off x="5452231" y="5085471"/>
            <a:ext cx="671005" cy="671005"/>
          </a:xfrm>
          <a:prstGeom prst="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6715766" y="5107896"/>
            <a:ext cx="671005" cy="67100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3790740" y="5107896"/>
            <a:ext cx="1118342" cy="67100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1145499" y="1709881"/>
            <a:ext cx="7849289" cy="1967190"/>
          </a:xfrm>
          <a:prstGeom prst="rect">
            <a:avLst/>
          </a:prstGeom>
          <a:solidFill>
            <a:srgbClr val="00B050">
              <a:alpha val="20000"/>
            </a:srgb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32518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38508" y="714998"/>
            <a:ext cx="8056280" cy="5539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Tommy, Teddy and Alex take part in a race.</a:t>
            </a: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The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results are:</a:t>
            </a:r>
          </a:p>
          <a:p>
            <a:pPr lvl="0" algn="ctr">
              <a:defRPr/>
            </a:pPr>
            <a:endParaRPr lang="en-GB" sz="2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    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			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Teddy	         Alex	     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Tommy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	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			    1</a:t>
            </a:r>
            <a:r>
              <a:rPr lang="en-GB" sz="2800" baseline="300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st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		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      2</a:t>
            </a:r>
            <a:r>
              <a:rPr lang="en-GB" sz="2800" baseline="300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nd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		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    3</a:t>
            </a:r>
            <a:r>
              <a:rPr lang="en-GB" sz="2800" baseline="300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rd</a:t>
            </a:r>
            <a:endParaRPr lang="en-GB" sz="2800" baseline="30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Fill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in the blanks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:</a:t>
            </a:r>
          </a:p>
          <a:p>
            <a:pPr lvl="0">
              <a:defRPr/>
            </a:pPr>
            <a:endParaRPr lang="en-GB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Tommy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finished behind _____________.</a:t>
            </a: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Teddy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finished in front of _____________.</a:t>
            </a: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Alex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finished in front of _____________ but </a:t>
            </a: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behind _____________.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8" name="Picture 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4454" y="2290017"/>
            <a:ext cx="1130099" cy="82535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00897" y="2204197"/>
            <a:ext cx="1261625" cy="91117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362042" y="1834579"/>
            <a:ext cx="1209211" cy="1650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287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38508" y="740209"/>
            <a:ext cx="8056280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4000" b="1" dirty="0">
                <a:solidFill>
                  <a:prstClr val="black"/>
                </a:solidFill>
                <a:latin typeface="Gill Sans MT" panose="020B0502020104020203" pitchFamily="34" charset="0"/>
              </a:rPr>
              <a:t>Game</a:t>
            </a: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Roll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die. Place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 counter on the number line covering the number shown by the die.</a:t>
            </a: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Work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out how many jumps to 0 and how many to 10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is closer?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If you rolled a 6 and did three jumps, what numbers could you land on?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roll a number where there are 7 and 3 jumps to 10 or 0?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numbers could they be?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3011" y="347379"/>
            <a:ext cx="1925488" cy="2196683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2640377" y="3069314"/>
            <a:ext cx="4862634" cy="974658"/>
            <a:chOff x="5236848" y="2706225"/>
            <a:chExt cx="3780000" cy="757657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36848" y="2706225"/>
              <a:ext cx="3780000" cy="602705"/>
            </a:xfrm>
            <a:prstGeom prst="rect">
              <a:avLst/>
            </a:prstGeom>
          </p:spPr>
        </p:pic>
        <p:sp>
          <p:nvSpPr>
            <p:cNvPr id="8" name="Rectangle 7"/>
            <p:cNvSpPr/>
            <p:nvPr/>
          </p:nvSpPr>
          <p:spPr>
            <a:xfrm>
              <a:off x="5683249" y="2995008"/>
              <a:ext cx="2611880" cy="46887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9791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38508" y="753974"/>
            <a:ext cx="805628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Mo points to a number on the number line.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of these could </a:t>
            </a:r>
            <a:r>
              <a:rPr lang="en-GB" sz="2800" b="1" dirty="0">
                <a:solidFill>
                  <a:prstClr val="black"/>
                </a:solidFill>
                <a:latin typeface="Gill Sans MT" panose="020B0502020104020203" pitchFamily="34" charset="0"/>
              </a:rPr>
              <a:t>not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represent this number?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2079646" y="2256970"/>
            <a:ext cx="5819733" cy="1166497"/>
            <a:chOff x="5236848" y="2706225"/>
            <a:chExt cx="3780000" cy="757657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36848" y="2706225"/>
              <a:ext cx="3780000" cy="602705"/>
            </a:xfrm>
            <a:prstGeom prst="rect">
              <a:avLst/>
            </a:prstGeom>
          </p:spPr>
        </p:pic>
        <p:sp>
          <p:nvSpPr>
            <p:cNvPr id="10" name="Rectangle 9"/>
            <p:cNvSpPr/>
            <p:nvPr/>
          </p:nvSpPr>
          <p:spPr>
            <a:xfrm>
              <a:off x="5683249" y="2995008"/>
              <a:ext cx="2611880" cy="46887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cxnSp>
        <p:nvCxnSpPr>
          <p:cNvPr id="11" name="Straight Arrow Connector 10"/>
          <p:cNvCxnSpPr/>
          <p:nvPr/>
        </p:nvCxnSpPr>
        <p:spPr>
          <a:xfrm>
            <a:off x="5664805" y="1521006"/>
            <a:ext cx="2" cy="75146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5128" y="5199468"/>
            <a:ext cx="433423" cy="61231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9856" y="5237099"/>
            <a:ext cx="433423" cy="61231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9112" y="5284770"/>
            <a:ext cx="433423" cy="61231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2042" y="4750305"/>
            <a:ext cx="433423" cy="61231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2619" y="4729813"/>
            <a:ext cx="433423" cy="61231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9542" y="4822363"/>
            <a:ext cx="433423" cy="61231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264325" y="4515209"/>
            <a:ext cx="962728" cy="171525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9646" y="4165984"/>
            <a:ext cx="1029818" cy="2331822"/>
          </a:xfrm>
          <a:prstGeom prst="rect">
            <a:avLst/>
          </a:prstGeom>
        </p:spPr>
      </p:pic>
      <p:sp>
        <p:nvSpPr>
          <p:cNvPr id="20" name="Oval 19"/>
          <p:cNvSpPr/>
          <p:nvPr/>
        </p:nvSpPr>
        <p:spPr>
          <a:xfrm>
            <a:off x="2658332" y="6021895"/>
            <a:ext cx="324318" cy="3243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2211188" y="5162671"/>
            <a:ext cx="324318" cy="3243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2211158" y="6030228"/>
            <a:ext cx="324318" cy="3243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2211158" y="4704899"/>
            <a:ext cx="324318" cy="3243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2211188" y="4300392"/>
            <a:ext cx="324318" cy="3243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2211158" y="5596449"/>
            <a:ext cx="324318" cy="3243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2637330" y="5592788"/>
            <a:ext cx="324318" cy="32431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7957" y="2358046"/>
            <a:ext cx="523530" cy="73770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6058" y="2350353"/>
            <a:ext cx="975668" cy="737700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16296" y="2163706"/>
            <a:ext cx="951870" cy="932040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8940" y="3319189"/>
            <a:ext cx="872547" cy="1011362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7449" y="3041560"/>
            <a:ext cx="904276" cy="1288991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59923" y="3041561"/>
            <a:ext cx="908243" cy="1288991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8940" y="4553533"/>
            <a:ext cx="932040" cy="1618180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44058" y="4240210"/>
            <a:ext cx="924108" cy="1931503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7449" y="4240210"/>
            <a:ext cx="917681" cy="1926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1841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733C0BC-C241-46AF-963C-CBDED36083B0}">
  <ds:schemaRefs>
    <ds:schemaRef ds:uri="http://schemas.microsoft.com/office/infopath/2007/PartnerControls"/>
    <ds:schemaRef ds:uri="http://schemas.microsoft.com/office/2006/documentManagement/types"/>
    <ds:schemaRef ds:uri="http://www.w3.org/XML/1998/namespace"/>
    <ds:schemaRef ds:uri="522d4c35-b548-4432-90ae-af4376e1c4b4"/>
    <ds:schemaRef ds:uri="http://purl.org/dc/dcmitype/"/>
    <ds:schemaRef ds:uri="http://purl.org/dc/elements/1.1/"/>
    <ds:schemaRef ds:uri="http://schemas.openxmlformats.org/package/2006/metadata/core-properties"/>
    <ds:schemaRef ds:uri="http://schemas.microsoft.com/office/2006/metadata/properties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1508</TotalTime>
  <Words>983</Words>
  <Application>Microsoft Office PowerPoint</Application>
  <PresentationFormat>A4 Paper (210x297 mm)</PresentationFormat>
  <Paragraphs>414</Paragraphs>
  <Slides>36</Slides>
  <Notes>35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36</vt:i4>
      </vt:variant>
    </vt:vector>
  </HeadingPairs>
  <TitlesOfParts>
    <vt:vector size="45" baseType="lpstr">
      <vt:lpstr>Arial</vt:lpstr>
      <vt:lpstr>Bariol Regular</vt:lpstr>
      <vt:lpstr>Calibri</vt:lpstr>
      <vt:lpstr>Calibri Light</vt:lpstr>
      <vt:lpstr>Cambria Math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James Clegg</cp:lastModifiedBy>
  <cp:revision>48</cp:revision>
  <dcterms:created xsi:type="dcterms:W3CDTF">2019-02-04T08:17:32Z</dcterms:created>
  <dcterms:modified xsi:type="dcterms:W3CDTF">2019-09-11T10:46:14Z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