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26" r:id="rId7"/>
    <p:sldId id="427" r:id="rId8"/>
    <p:sldId id="428" r:id="rId9"/>
    <p:sldId id="429" r:id="rId10"/>
    <p:sldId id="430" r:id="rId11"/>
    <p:sldId id="431" r:id="rId12"/>
    <p:sldId id="432" r:id="rId13"/>
    <p:sldId id="433" r:id="rId14"/>
    <p:sldId id="434" r:id="rId15"/>
    <p:sldId id="435" r:id="rId16"/>
    <p:sldId id="436" r:id="rId17"/>
    <p:sldId id="437" r:id="rId18"/>
    <p:sldId id="438" r:id="rId19"/>
    <p:sldId id="439" r:id="rId20"/>
    <p:sldId id="440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1" d="100"/>
          <a:sy n="71" d="100"/>
        </p:scale>
        <p:origin x="402" y="1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237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5752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668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02651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840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8231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5865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0644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77834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81299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44720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3048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3464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5499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8438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32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33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says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This is what he does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: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                                        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                       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</a:t>
                </a: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it possible to work out 60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/>
                      </a:rPr>
                      <m:t>÷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in the same way?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Prove it.</a:t>
                </a:r>
              </a:p>
              <a:p>
                <a:pPr lvl="0">
                  <a:defRPr/>
                </a:pPr>
                <a:endParaRPr lang="en-GB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it possible to work out 60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different about this calculation?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5632311"/>
              </a:xfrm>
              <a:prstGeom prst="rect">
                <a:avLst/>
              </a:prstGeom>
              <a:blipFill>
                <a:blip r:embed="rId3"/>
                <a:stretch>
                  <a:fillRect l="-1590" t="-1190" b="-20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ounded Rectangular Callout 11"/>
              <p:cNvSpPr/>
              <p:nvPr/>
            </p:nvSpPr>
            <p:spPr>
              <a:xfrm>
                <a:off x="3972400" y="821759"/>
                <a:ext cx="4555949" cy="1402835"/>
              </a:xfrm>
              <a:prstGeom prst="wedgeRoundRectCallout">
                <a:avLst>
                  <a:gd name="adj1" fmla="val -64472"/>
                  <a:gd name="adj2" fmla="val 46969"/>
                  <a:gd name="adj3" fmla="val 16667"/>
                </a:avLst>
              </a:prstGeom>
              <a:solidFill>
                <a:srgbClr val="00B050">
                  <a:alpha val="20000"/>
                </a:srgbClr>
              </a:solidFill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I can work out 40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2 easily because I know that 40 is the same as 4 tens. 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2400" y="821759"/>
                <a:ext cx="4555949" cy="1402835"/>
              </a:xfrm>
              <a:prstGeom prst="wedgeRoundRectCallout">
                <a:avLst>
                  <a:gd name="adj1" fmla="val -64472"/>
                  <a:gd name="adj2" fmla="val 46969"/>
                  <a:gd name="adj3" fmla="val 16667"/>
                </a:avLst>
              </a:prstGeom>
              <a:blipFill>
                <a:blip r:embed="rId4"/>
                <a:stretch>
                  <a:fillRect t="-5532" r="-2417" b="-10638"/>
                </a:stretch>
              </a:blipFill>
              <a:ln w="285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2551" y="1447239"/>
            <a:ext cx="1428286" cy="11101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8701" y="1046509"/>
            <a:ext cx="407886" cy="2053338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5349922" y="2816118"/>
            <a:ext cx="1542197" cy="154219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430" y="2926013"/>
            <a:ext cx="251174" cy="12644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604" y="2926012"/>
            <a:ext cx="251174" cy="1264435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006939" y="2816118"/>
            <a:ext cx="1542197" cy="154219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447" y="2926013"/>
            <a:ext cx="251174" cy="12644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621" y="2926012"/>
            <a:ext cx="251174" cy="12644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470" y="3183539"/>
            <a:ext cx="346347" cy="51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6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has 20 sweets and shares them between 5 friends.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20 sweets and shares them between 10 friends.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Whose friends will receive the most sweets?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User\images\red-swee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983" y="4310542"/>
            <a:ext cx="1476857" cy="2075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:\Users\User\images\red-swee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01" y="3535479"/>
            <a:ext cx="1476857" cy="207538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267582"/>
              </p:ext>
            </p:extLst>
          </p:nvPr>
        </p:nvGraphicFramePr>
        <p:xfrm>
          <a:off x="10023567" y="1433665"/>
          <a:ext cx="3310296" cy="697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7574">
                  <a:extLst>
                    <a:ext uri="{9D8B030D-6E8A-4147-A177-3AD203B41FA5}">
                      <a16:colId xmlns:a16="http://schemas.microsoft.com/office/drawing/2014/main" val="1359608921"/>
                    </a:ext>
                  </a:extLst>
                </a:gridCol>
                <a:gridCol w="827574">
                  <a:extLst>
                    <a:ext uri="{9D8B030D-6E8A-4147-A177-3AD203B41FA5}">
                      <a16:colId xmlns:a16="http://schemas.microsoft.com/office/drawing/2014/main" val="334253975"/>
                    </a:ext>
                  </a:extLst>
                </a:gridCol>
                <a:gridCol w="827574">
                  <a:extLst>
                    <a:ext uri="{9D8B030D-6E8A-4147-A177-3AD203B41FA5}">
                      <a16:colId xmlns:a16="http://schemas.microsoft.com/office/drawing/2014/main" val="1083311006"/>
                    </a:ext>
                  </a:extLst>
                </a:gridCol>
                <a:gridCol w="827574">
                  <a:extLst>
                    <a:ext uri="{9D8B030D-6E8A-4147-A177-3AD203B41FA5}">
                      <a16:colId xmlns:a16="http://schemas.microsoft.com/office/drawing/2014/main" val="2681817582"/>
                    </a:ext>
                  </a:extLst>
                </a:gridCol>
              </a:tblGrid>
              <a:tr h="6977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2022063"/>
                  </a:ext>
                </a:extLst>
              </a:tr>
            </a:tbl>
          </a:graphicData>
        </a:graphic>
      </p:graphicFrame>
      <p:sp>
        <p:nvSpPr>
          <p:cNvPr id="15" name="Right Brace 14"/>
          <p:cNvSpPr/>
          <p:nvPr/>
        </p:nvSpPr>
        <p:spPr>
          <a:xfrm rot="16200000">
            <a:off x="11547278" y="-404599"/>
            <a:ext cx="262875" cy="3310297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have 30 counters.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put them into equal groups?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down all the possible ways.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002663" y="3382982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509702" y="3496928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31725" y="3112718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231263" y="2902269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998921" y="3535382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541721" y="3078767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758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some counters.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makes 5 equal groups.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amount he started with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greater than 10 but less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than 35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counters could he have started with?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will be in each group?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539">
            <a:off x="5833066" y="1681308"/>
            <a:ext cx="1917390" cy="155051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246485" y="1060260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374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have 24 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divide it equally between 2 friends.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will they get each?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have 24 p in 2 p coins.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2 p coins do I have?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Consider the two questions above.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 and what is different?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19" y="0"/>
            <a:ext cx="1212271" cy="11147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18" y="895575"/>
            <a:ext cx="1212272" cy="11995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961" y="1874926"/>
            <a:ext cx="1152930" cy="11486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112" y="2855276"/>
            <a:ext cx="1360627" cy="12122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289" y="3835626"/>
            <a:ext cx="1212272" cy="121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1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and Annie have some counters.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shares his counters into 2 equal groups.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15 in each group.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groups her counters in twos.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has 19 groups.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more counters and by how many?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did you work it out?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0246485" y="1060260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90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has shared some grapes equally between two friends.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friend receives fewer than 50 grapes.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sentences to describe the number of grapes Ron started with.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must have started with…</a:t>
            </a:r>
          </a:p>
          <a:p>
            <a:pPr lvl="0" algn="ctr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could have started with…</a:t>
            </a:r>
          </a:p>
          <a:p>
            <a:pPr lvl="0" algn="ctr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can’t have started with…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42183" y="1285527"/>
            <a:ext cx="1164509" cy="8577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484" y="1285527"/>
            <a:ext cx="1282989" cy="8860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519" y="653225"/>
            <a:ext cx="895135" cy="126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6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 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12 is an odd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your answer using concrete, pictorial and abstract representations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each approach.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113" y="575842"/>
            <a:ext cx="465573" cy="6560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297" y="558638"/>
            <a:ext cx="867659" cy="6560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221" y="1143965"/>
            <a:ext cx="846496" cy="8288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076" y="1073424"/>
            <a:ext cx="775955" cy="8994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965" y="1889058"/>
            <a:ext cx="804171" cy="1146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1864284"/>
            <a:ext cx="807699" cy="11462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2922096"/>
            <a:ext cx="807699" cy="143904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76" y="2896593"/>
            <a:ext cx="828861" cy="1439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4245362"/>
            <a:ext cx="818280" cy="17176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4245362"/>
            <a:ext cx="821807" cy="171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7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 that when he adds two odd numbers together, his total will be even.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else can you find out?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6154">
            <a:off x="5126934" y="2214785"/>
            <a:ext cx="1295517" cy="18466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8612">
            <a:off x="7112276" y="1867857"/>
            <a:ext cx="1291596" cy="23011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113" y="575842"/>
            <a:ext cx="465573" cy="6560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297" y="558638"/>
            <a:ext cx="867659" cy="6560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221" y="1143965"/>
            <a:ext cx="846496" cy="8288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076" y="1073424"/>
            <a:ext cx="775955" cy="899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965" y="1889058"/>
            <a:ext cx="804171" cy="11462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1864284"/>
            <a:ext cx="807699" cy="11462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2922096"/>
            <a:ext cx="807699" cy="143904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76" y="2896593"/>
            <a:ext cx="828861" cy="14390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4245362"/>
            <a:ext cx="818280" cy="171768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4245362"/>
            <a:ext cx="821807" cy="171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75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Whitney’s numbers be?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this the only possible answer?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numbers would not be possible?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139" y="996208"/>
            <a:ext cx="1688656" cy="2639922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2841091" y="1424030"/>
            <a:ext cx="3602061" cy="1815882"/>
          </a:xfrm>
          <a:prstGeom prst="wedgeRoundRectCallout">
            <a:avLst>
              <a:gd name="adj1" fmla="val 62670"/>
              <a:gd name="adj2" fmla="val 8289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have added two one-digit numbers. My answer divides into 2 equal groups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ariol Regular" pitchFamily="2" charset="0"/>
                <a:ea typeface="Bariol" charset="0"/>
                <a:cs typeface="Bariol" charset="0"/>
              </a:rPr>
              <a:t>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Bariol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26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party bag contains 5 sweets.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jar contains 5 party bags.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has 75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party bags will he need?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jars will he need?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User\AppData\Local\Microsoft\Windows\INetCache\Content.Word\sweet_jar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92" y="1903573"/>
            <a:ext cx="2271985" cy="206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141" y="0"/>
            <a:ext cx="1604362" cy="226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0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number cards to make multiplication and division sentences.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can you make?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91761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17416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20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43071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68726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10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94380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9402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Mrs Owen has some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shares them equally between 10 tables.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sweets could each table have?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as many ways as you can.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your answers?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68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Dividing by 10 is the same as dividing by 5 then dividing by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59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Cakes are sold in boxes of 10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and Alex are trying to pack these cakes into boxes.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how you know.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smonaghan\Desktop\images\face_3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2889" flipH="1">
            <a:off x="1124608" y="2074816"/>
            <a:ext cx="1282765" cy="103916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ular Callout 13"/>
          <p:cNvSpPr/>
          <p:nvPr/>
        </p:nvSpPr>
        <p:spPr>
          <a:xfrm>
            <a:off x="2634920" y="2311511"/>
            <a:ext cx="2510285" cy="972629"/>
          </a:xfrm>
          <a:prstGeom prst="wedgeRoundRectCallout">
            <a:avLst>
              <a:gd name="adj1" fmla="val -62678"/>
              <a:gd name="adj2" fmla="val 2286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5 groups of 10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5357964" y="2311511"/>
            <a:ext cx="2621680" cy="974635"/>
          </a:xfrm>
          <a:prstGeom prst="wedgeRoundRectCallout">
            <a:avLst>
              <a:gd name="adj1" fmla="val 64972"/>
              <a:gd name="adj2" fmla="val 1210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6 groups of 10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536734" y="3043647"/>
            <a:ext cx="756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  <a:endParaRPr lang="en-GB" sz="2800" dirty="0"/>
          </a:p>
        </p:txBody>
      </p:sp>
      <p:sp>
        <p:nvSpPr>
          <p:cNvPr id="17" name="Rectangle 16"/>
          <p:cNvSpPr/>
          <p:nvPr/>
        </p:nvSpPr>
        <p:spPr>
          <a:xfrm>
            <a:off x="8493810" y="3008913"/>
            <a:ext cx="853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09497" y="1375593"/>
            <a:ext cx="1595592" cy="21565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3775040"/>
            <a:ext cx="453704" cy="49455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112283"/>
            <a:ext cx="453704" cy="49455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449526"/>
            <a:ext cx="453704" cy="49455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786769"/>
            <a:ext cx="453704" cy="49455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5124012"/>
            <a:ext cx="453704" cy="49455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3777083"/>
            <a:ext cx="453704" cy="49455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114326"/>
            <a:ext cx="453704" cy="49455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451569"/>
            <a:ext cx="453704" cy="49455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788811"/>
            <a:ext cx="453704" cy="49455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5126054"/>
            <a:ext cx="453704" cy="49455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3774079"/>
            <a:ext cx="453704" cy="49455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111322"/>
            <a:ext cx="453704" cy="49455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448565"/>
            <a:ext cx="453704" cy="49455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785807"/>
            <a:ext cx="453704" cy="49455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5123050"/>
            <a:ext cx="453704" cy="49455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3776122"/>
            <a:ext cx="453704" cy="49455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113364"/>
            <a:ext cx="453704" cy="49455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450607"/>
            <a:ext cx="453704" cy="49455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787850"/>
            <a:ext cx="453704" cy="49455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5125093"/>
            <a:ext cx="453704" cy="49455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3776743"/>
            <a:ext cx="453704" cy="49455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113986"/>
            <a:ext cx="453704" cy="49455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451229"/>
            <a:ext cx="453704" cy="49455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788472"/>
            <a:ext cx="453704" cy="49455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5125715"/>
            <a:ext cx="453704" cy="4945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3778786"/>
            <a:ext cx="453704" cy="49455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116029"/>
            <a:ext cx="453704" cy="49455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453271"/>
            <a:ext cx="453704" cy="4945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790514"/>
            <a:ext cx="453704" cy="494559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5127757"/>
            <a:ext cx="453704" cy="49455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3775782"/>
            <a:ext cx="453704" cy="49455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113025"/>
            <a:ext cx="453704" cy="49455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450268"/>
            <a:ext cx="453704" cy="494559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787510"/>
            <a:ext cx="453704" cy="494559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5124753"/>
            <a:ext cx="453704" cy="49455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3777824"/>
            <a:ext cx="453704" cy="49455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115067"/>
            <a:ext cx="453704" cy="49455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452310"/>
            <a:ext cx="453704" cy="49455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789553"/>
            <a:ext cx="453704" cy="49455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5126796"/>
            <a:ext cx="453704" cy="49455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3775040"/>
            <a:ext cx="453704" cy="494559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112283"/>
            <a:ext cx="453704" cy="49455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449526"/>
            <a:ext cx="453704" cy="49455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786769"/>
            <a:ext cx="453704" cy="494559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5124012"/>
            <a:ext cx="453704" cy="494559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3777083"/>
            <a:ext cx="453704" cy="49455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114326"/>
            <a:ext cx="453704" cy="49455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451569"/>
            <a:ext cx="453704" cy="49455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788811"/>
            <a:ext cx="453704" cy="494559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5126054"/>
            <a:ext cx="453704" cy="49455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3774079"/>
            <a:ext cx="453704" cy="49455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111322"/>
            <a:ext cx="453704" cy="49455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448565"/>
            <a:ext cx="453704" cy="494559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785807"/>
            <a:ext cx="453704" cy="494559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5123050"/>
            <a:ext cx="453704" cy="494559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3776122"/>
            <a:ext cx="453704" cy="494559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113364"/>
            <a:ext cx="453704" cy="494559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450607"/>
            <a:ext cx="453704" cy="494559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787850"/>
            <a:ext cx="453704" cy="494559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5125093"/>
            <a:ext cx="453704" cy="494559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3773989"/>
            <a:ext cx="453704" cy="494559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111232"/>
            <a:ext cx="453704" cy="494559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448475"/>
            <a:ext cx="453704" cy="49455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785718"/>
            <a:ext cx="453704" cy="494559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5122961"/>
            <a:ext cx="453704" cy="494559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3776032"/>
            <a:ext cx="453704" cy="494559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113275"/>
            <a:ext cx="453704" cy="494559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450518"/>
            <a:ext cx="453704" cy="494559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787760"/>
            <a:ext cx="453704" cy="494559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5125003"/>
            <a:ext cx="453704" cy="494559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3773028"/>
            <a:ext cx="453704" cy="494559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110271"/>
            <a:ext cx="453704" cy="494559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447514"/>
            <a:ext cx="453704" cy="494559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784756"/>
            <a:ext cx="453704" cy="494559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5121999"/>
            <a:ext cx="453704" cy="494559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3775071"/>
            <a:ext cx="453704" cy="494559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112313"/>
            <a:ext cx="453704" cy="49455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449556"/>
            <a:ext cx="453704" cy="494559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786799"/>
            <a:ext cx="453704" cy="494559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5124042"/>
            <a:ext cx="453704" cy="494559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3775692"/>
            <a:ext cx="453704" cy="494559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112935"/>
            <a:ext cx="453704" cy="494559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450178"/>
            <a:ext cx="453704" cy="494559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787421"/>
            <a:ext cx="453704" cy="494559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5124664"/>
            <a:ext cx="453704" cy="494559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3777735"/>
            <a:ext cx="453704" cy="494559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114978"/>
            <a:ext cx="453704" cy="49455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452220"/>
            <a:ext cx="453704" cy="494559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789463"/>
            <a:ext cx="453704" cy="494559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5126706"/>
            <a:ext cx="453704" cy="494559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3774731"/>
            <a:ext cx="453704" cy="49455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111974"/>
            <a:ext cx="453704" cy="494559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449217"/>
            <a:ext cx="453704" cy="494559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786459"/>
            <a:ext cx="453704" cy="494559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5123702"/>
            <a:ext cx="453704" cy="49455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3776773"/>
            <a:ext cx="453704" cy="494559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114016"/>
            <a:ext cx="453704" cy="494559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451259"/>
            <a:ext cx="453704" cy="494559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788502"/>
            <a:ext cx="453704" cy="494559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5125745"/>
            <a:ext cx="453704" cy="494559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3773989"/>
            <a:ext cx="453704" cy="494559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111232"/>
            <a:ext cx="453704" cy="494559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448475"/>
            <a:ext cx="453704" cy="494559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785718"/>
            <a:ext cx="453704" cy="494559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5122961"/>
            <a:ext cx="453704" cy="494559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3776032"/>
            <a:ext cx="453704" cy="494559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113275"/>
            <a:ext cx="453704" cy="494559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450518"/>
            <a:ext cx="453704" cy="494559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787760"/>
            <a:ext cx="453704" cy="494559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5125003"/>
            <a:ext cx="453704" cy="494559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3773028"/>
            <a:ext cx="453704" cy="494559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110271"/>
            <a:ext cx="453704" cy="494559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447514"/>
            <a:ext cx="453704" cy="494559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784756"/>
            <a:ext cx="453704" cy="494559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5121999"/>
            <a:ext cx="453704" cy="494559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3775071"/>
            <a:ext cx="453704" cy="494559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112313"/>
            <a:ext cx="453704" cy="494559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449556"/>
            <a:ext cx="453704" cy="494559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786799"/>
            <a:ext cx="453704" cy="494559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5124042"/>
            <a:ext cx="453704" cy="49455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01198" y="3868056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ounded Rectangle 147"/>
          <p:cNvSpPr/>
          <p:nvPr/>
        </p:nvSpPr>
        <p:spPr>
          <a:xfrm>
            <a:off x="401198" y="4205788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ounded Rectangle 148"/>
          <p:cNvSpPr/>
          <p:nvPr/>
        </p:nvSpPr>
        <p:spPr>
          <a:xfrm>
            <a:off x="401198" y="4555003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ounded Rectangle 149"/>
          <p:cNvSpPr/>
          <p:nvPr/>
        </p:nvSpPr>
        <p:spPr>
          <a:xfrm>
            <a:off x="401198" y="4886415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ounded Rectangle 150"/>
          <p:cNvSpPr/>
          <p:nvPr/>
        </p:nvSpPr>
        <p:spPr>
          <a:xfrm>
            <a:off x="401198" y="5224399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ounded Rectangle 151"/>
          <p:cNvSpPr/>
          <p:nvPr/>
        </p:nvSpPr>
        <p:spPr>
          <a:xfrm>
            <a:off x="5206473" y="3875668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ounded Rectangle 153"/>
          <p:cNvSpPr/>
          <p:nvPr/>
        </p:nvSpPr>
        <p:spPr>
          <a:xfrm>
            <a:off x="5206473" y="4225013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ounded Rectangle 154"/>
          <p:cNvSpPr/>
          <p:nvPr/>
        </p:nvSpPr>
        <p:spPr>
          <a:xfrm>
            <a:off x="5206473" y="4563118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ounded Rectangle 155"/>
          <p:cNvSpPr/>
          <p:nvPr/>
        </p:nvSpPr>
        <p:spPr>
          <a:xfrm>
            <a:off x="5206473" y="4912463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ounded Rectangle 156"/>
          <p:cNvSpPr/>
          <p:nvPr/>
        </p:nvSpPr>
        <p:spPr>
          <a:xfrm>
            <a:off x="5218754" y="5260114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ounded Rectangle 157"/>
          <p:cNvSpPr/>
          <p:nvPr/>
        </p:nvSpPr>
        <p:spPr>
          <a:xfrm>
            <a:off x="8877371" y="3868056"/>
            <a:ext cx="661693" cy="172347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0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www.w3.org/XML/1998/namespace"/>
    <ds:schemaRef ds:uri="http://purl.org/dc/elements/1.1/"/>
    <ds:schemaRef ds:uri="522d4c35-b548-4432-90ae-af4376e1c4b4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2073</TotalTime>
  <Words>615</Words>
  <Application>Microsoft Office PowerPoint</Application>
  <PresentationFormat>A4 Paper (210x297 mm)</PresentationFormat>
  <Paragraphs>186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118</cp:revision>
  <dcterms:created xsi:type="dcterms:W3CDTF">2019-02-04T08:17:32Z</dcterms:created>
  <dcterms:modified xsi:type="dcterms:W3CDTF">2019-10-15T11:02:43Z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