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6"/>
  </p:notesMasterIdLst>
  <p:sldIdLst>
    <p:sldId id="271" r:id="rId6"/>
    <p:sldId id="444" r:id="rId7"/>
    <p:sldId id="445" r:id="rId8"/>
    <p:sldId id="446" r:id="rId9"/>
    <p:sldId id="447" r:id="rId10"/>
    <p:sldId id="448" r:id="rId11"/>
    <p:sldId id="449" r:id="rId12"/>
    <p:sldId id="450" r:id="rId13"/>
    <p:sldId id="451" r:id="rId14"/>
    <p:sldId id="472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1" r:id="rId3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78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924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6771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35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9370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3275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900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0691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029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291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262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6012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129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2622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27048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8539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45929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8423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90860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5195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19339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2669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5168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1534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264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6847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04272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41961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791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5409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66036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Summer - Block 6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Time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activities into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before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after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school.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think of one more activity for each group?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sort the activities into three groups labelled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morning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,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afternoon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and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evening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</p:txBody>
      </p:sp>
      <p:pic>
        <p:nvPicPr>
          <p:cNvPr id="41" name="Picture 40" descr="C:\Users\bsmith\AppData\Local\Temp\Temp1_images_from_Tony.zip\trousers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72" y="2053042"/>
            <a:ext cx="652627" cy="1331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 descr="C:\Users\bsmith\AppData\Local\Temp\Temp1_images_from_Tony.zip\t-shirt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44" y="1512299"/>
            <a:ext cx="949451" cy="1028924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Rounded Rectangle 42"/>
          <p:cNvSpPr/>
          <p:nvPr/>
        </p:nvSpPr>
        <p:spPr>
          <a:xfrm>
            <a:off x="5111824" y="1512299"/>
            <a:ext cx="1299436" cy="2198724"/>
          </a:xfrm>
          <a:prstGeom prst="roundRect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163290" y="2921619"/>
            <a:ext cx="1604372" cy="707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Get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dressed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7" name="Picture 36" descr="C:\Users\bsmith\AppData\Local\Temp\Temp1_images_from_Tony.zip\1_egg_2_toast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369" y="1542555"/>
            <a:ext cx="1018900" cy="848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C:\Users\bsmith\AppData\Local\Temp\Temp1_images_from_Tony.zip\cereal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956" y="1986151"/>
            <a:ext cx="779772" cy="103708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Rounded Rectangle 38"/>
          <p:cNvSpPr/>
          <p:nvPr/>
        </p:nvSpPr>
        <p:spPr>
          <a:xfrm>
            <a:off x="2132378" y="1489765"/>
            <a:ext cx="1307189" cy="2198724"/>
          </a:xfrm>
          <a:prstGeom prst="roundRect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097191" y="3075508"/>
            <a:ext cx="1385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Breakfast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624877" y="1504979"/>
            <a:ext cx="1299435" cy="2198724"/>
          </a:xfrm>
          <a:prstGeom prst="roundRect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97012" y="2921619"/>
            <a:ext cx="1604372" cy="70788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Bedtime story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3" name="Picture 32" descr="C:\Users\bsmith\AppData\Local\Temp\Temp1_images_from_Tony.zip\teddy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990" y="1403049"/>
            <a:ext cx="921855" cy="1088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C:\Users\bsmith\AppData\Local\Temp\Temp1_images_from_Tony.zip\book_open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479" y="2229725"/>
            <a:ext cx="904293" cy="790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678" y="1292112"/>
            <a:ext cx="1151391" cy="1892067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6679543" y="1465853"/>
            <a:ext cx="1299435" cy="2198723"/>
          </a:xfrm>
          <a:prstGeom prst="roundRect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67662" y="2909539"/>
            <a:ext cx="1041475" cy="707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Go to a party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8166491" y="1445324"/>
            <a:ext cx="1307189" cy="2198724"/>
          </a:xfrm>
          <a:prstGeom prst="roundRect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63468" y="1504979"/>
            <a:ext cx="1307189" cy="2198724"/>
          </a:xfrm>
          <a:prstGeom prst="roundRect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150116" y="2229725"/>
            <a:ext cx="600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Gill Sans MT" panose="020B0502020104020203" pitchFamily="34" charset="0"/>
              </a:rPr>
              <a:t>?</a:t>
            </a:r>
            <a:endParaRPr lang="en-GB" sz="4400" dirty="0"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73427" y="2204406"/>
            <a:ext cx="600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Gill Sans MT" panose="020B0502020104020203" pitchFamily="34" charset="0"/>
              </a:rPr>
              <a:t>?</a:t>
            </a:r>
            <a:endParaRPr lang="en-GB" sz="4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55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drinking a bottle of orange juice.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words to the bottles to order them.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84" y="2962258"/>
            <a:ext cx="1108315" cy="15657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916" y="2962258"/>
            <a:ext cx="1108315" cy="156577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348" y="2962258"/>
            <a:ext cx="1108315" cy="1565773"/>
          </a:xfrm>
          <a:prstGeom prst="rect">
            <a:avLst/>
          </a:prstGeom>
        </p:spPr>
      </p:pic>
      <p:sp>
        <p:nvSpPr>
          <p:cNvPr id="52" name="Rounded Rectangle 51"/>
          <p:cNvSpPr/>
          <p:nvPr/>
        </p:nvSpPr>
        <p:spPr>
          <a:xfrm>
            <a:off x="4376464" y="5015556"/>
            <a:ext cx="1245217" cy="529567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first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6302898" y="5015556"/>
            <a:ext cx="1245217" cy="529567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next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2315555" y="5015556"/>
            <a:ext cx="1379692" cy="529567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finally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022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is describing her day.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and label pictures to order Dora’s day.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74" y="914776"/>
            <a:ext cx="1532530" cy="2111322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3070710" y="1417995"/>
            <a:ext cx="5914940" cy="1992573"/>
          </a:xfrm>
          <a:prstGeom prst="wedgeRoundRectCallout">
            <a:avLst>
              <a:gd name="adj1" fmla="val -56877"/>
              <a:gd name="adj2" fmla="val 792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First, I went to the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park.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After lunch, I went to the cinema.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Before the cinema, I went to a café for lunch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94589" y="4364328"/>
            <a:ext cx="1515514" cy="13414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267369" y="4363191"/>
            <a:ext cx="1486841" cy="13414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411476" y="4363190"/>
            <a:ext cx="1486841" cy="13414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32089" y="5702723"/>
            <a:ext cx="1070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First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45907" y="5723150"/>
            <a:ext cx="1070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Next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88998" y="5702723"/>
            <a:ext cx="1070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671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pictures to show what could have happened before and after.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38233" y="2055731"/>
            <a:ext cx="1884919" cy="12311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55291" y="2409672"/>
            <a:ext cx="146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Before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4814" y="5263192"/>
            <a:ext cx="1104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After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22188" y="3565945"/>
            <a:ext cx="1884919" cy="12311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22188" y="5014998"/>
            <a:ext cx="1884919" cy="12311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78" y="3801973"/>
            <a:ext cx="661218" cy="716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159" y="3647673"/>
            <a:ext cx="1057993" cy="982422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500140" y="4038773"/>
            <a:ext cx="211787" cy="52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500140" y="4183540"/>
            <a:ext cx="166004" cy="288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485178" y="4329349"/>
            <a:ext cx="236955" cy="185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394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0" y="736900"/>
            <a:ext cx="859564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missing days of the week and complete the sentences.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2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Today is Wednesday, yesterday was ______.</a:t>
            </a:r>
          </a:p>
          <a:p>
            <a:pPr marL="1257300" lvl="2" indent="-342900">
              <a:buFont typeface="Arial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2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Yesterday was Monday, today is _______.</a:t>
            </a:r>
          </a:p>
          <a:p>
            <a:pPr marL="1257300" lvl="2" indent="-342900">
              <a:buFont typeface="Arial" charset="0"/>
              <a:buChar char="•"/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2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Today is Saturday, tomorrow is _______.</a:t>
            </a:r>
          </a:p>
          <a:p>
            <a:pPr marL="1257300" lvl="2" indent="-342900">
              <a:buFont typeface="Arial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2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Tomorrow is ________, today is Wednesday.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501" y="1896500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Sunday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0501" y="2540594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0501" y="3184688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Tuesday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0501" y="3828782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Wednesday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501" y="4472876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501" y="5116970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0501" y="5761065"/>
            <a:ext cx="1937983" cy="578882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Saturday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32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 calendar to look at the names of the months.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Discuss special dates in different children’s lives e.g. birthdays, celebrations, holidays.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89551" y="3869441"/>
            <a:ext cx="8056280" cy="1744253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My birthday is in _____________.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________, I went to ______________.</a:t>
            </a: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6284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is practising chanting the months of the year.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says,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is incorrect.  Correct her mistakes.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25" y="3230814"/>
            <a:ext cx="1359350" cy="20639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68643" y="2255642"/>
            <a:ext cx="5613089" cy="1532334"/>
          </a:xfrm>
          <a:prstGeom prst="wedgeRoundRectCallout">
            <a:avLst>
              <a:gd name="adj1" fmla="val -43541"/>
              <a:gd name="adj2" fmla="val 79356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January, February, May, April, March, July, June, August, September, November, October, December.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734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r>
              <a:rPr lang="en-GB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June is a Wednesday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day is the 10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th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June?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Sort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days of the week into school days or non-school days.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022893" y="1507440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Sunday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152852" y="2737267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Monday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22893" y="2728187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Tuesday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884198" y="2737269"/>
            <a:ext cx="1991650" cy="487469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Wednesday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93904" y="2112289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Thursday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52852" y="2105096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Friday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022893" y="2112289"/>
            <a:ext cx="1982914" cy="487471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Saturday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50769" y="3456729"/>
            <a:ext cx="2497174" cy="3063442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At school</a:t>
            </a: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51380" y="3456729"/>
            <a:ext cx="2497174" cy="3063442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Not at school</a:t>
            </a: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83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times to the clocks.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460562" y="1891826"/>
            <a:ext cx="2869682" cy="950182"/>
          </a:xfrm>
          <a:prstGeom prst="round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9 o’clock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60562" y="3363151"/>
            <a:ext cx="2869682" cy="950182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Two o’clock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460562" y="4829219"/>
            <a:ext cx="2869682" cy="950182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5 o’clock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1313102"/>
            <a:ext cx="1766691" cy="17527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2951534"/>
            <a:ext cx="1766691" cy="17527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4589966"/>
            <a:ext cx="1766691" cy="1752781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703674" y="1678675"/>
            <a:ext cx="0" cy="5108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703674" y="2175845"/>
            <a:ext cx="176004" cy="30804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703674" y="3319041"/>
            <a:ext cx="0" cy="5108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2347415" y="3807635"/>
            <a:ext cx="356259" cy="857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703674" y="4967915"/>
            <a:ext cx="0" cy="5108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703674" y="5272391"/>
            <a:ext cx="297309" cy="19269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677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times.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33632" y="3124825"/>
            <a:ext cx="219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___ o’clock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7263" y="3124825"/>
            <a:ext cx="219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___ o’clock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27" y="2710543"/>
            <a:ext cx="1766691" cy="17527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2710543"/>
            <a:ext cx="1766691" cy="175278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1771172" y="3076116"/>
            <a:ext cx="0" cy="5108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771172" y="3573286"/>
            <a:ext cx="0" cy="34241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084599" y="3078050"/>
            <a:ext cx="0" cy="5108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5906729" y="3575220"/>
            <a:ext cx="177871" cy="2741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566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the hour hand and minute hand on clock faces to show the times: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Eight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o’clock     	   1 o’clock	          Twelve o’clock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15" y="3084768"/>
            <a:ext cx="2744370" cy="27443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348" y="3084768"/>
            <a:ext cx="2744370" cy="2744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131" y="3084768"/>
            <a:ext cx="2744370" cy="274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53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Amir’s mistake?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626142" y="3682964"/>
            <a:ext cx="4262746" cy="611703"/>
          </a:xfrm>
          <a:prstGeom prst="wedgeRoundRectCallout">
            <a:avLst>
              <a:gd name="adj1" fmla="val 60707"/>
              <a:gd name="adj2" fmla="val 15168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3 o’clock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474" y="3020111"/>
            <a:ext cx="1815197" cy="132570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07602" y="4263986"/>
            <a:ext cx="922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878" y="736900"/>
            <a:ext cx="2454325" cy="243500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4732041" y="1954400"/>
            <a:ext cx="754359" cy="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4732041" y="1481328"/>
            <a:ext cx="0" cy="4730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73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Alex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491" y="2280369"/>
            <a:ext cx="1745345" cy="2466002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622807" y="3299324"/>
            <a:ext cx="3935044" cy="1195977"/>
          </a:xfrm>
          <a:prstGeom prst="wedgeRoundRectCallout">
            <a:avLst>
              <a:gd name="adj1" fmla="val 60192"/>
              <a:gd name="adj2" fmla="val 2544"/>
              <a:gd name="adj3" fmla="val 16667"/>
            </a:avLst>
          </a:prstGeom>
          <a:solidFill>
            <a:srgbClr val="0070C0">
              <a:alpha val="20000"/>
            </a:srgb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is 11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o’clock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both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hands point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559" y="1062868"/>
            <a:ext cx="2454325" cy="243500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11315721" y="4119275"/>
            <a:ext cx="754359" cy="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1315721" y="4273299"/>
            <a:ext cx="0" cy="4730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62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times to the clocks.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201254" y="1893960"/>
            <a:ext cx="2682648" cy="791004"/>
          </a:xfrm>
          <a:prstGeom prst="round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Half past twelve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11362" y="3474310"/>
            <a:ext cx="2662431" cy="791004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Half past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21472" y="5010910"/>
            <a:ext cx="2662430" cy="791004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Half past nine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1313102"/>
            <a:ext cx="1766691" cy="17527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2951534"/>
            <a:ext cx="1766691" cy="17527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29" y="4589966"/>
            <a:ext cx="1766691" cy="1752781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2703674" y="2163367"/>
            <a:ext cx="0" cy="49547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347415" y="2085174"/>
            <a:ext cx="356259" cy="9067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703674" y="3803733"/>
            <a:ext cx="0" cy="50285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703675" y="3474310"/>
            <a:ext cx="99346" cy="34190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703674" y="5465670"/>
            <a:ext cx="0" cy="46914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703674" y="5349667"/>
            <a:ext cx="321537" cy="11541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80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times.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91264" y="3202850"/>
            <a:ext cx="2209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91817" y="3202850"/>
            <a:ext cx="22880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___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27" y="2710543"/>
            <a:ext cx="1766691" cy="17527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2710543"/>
            <a:ext cx="1766691" cy="175278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1771172" y="3586934"/>
            <a:ext cx="0" cy="51955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673629" y="3573286"/>
            <a:ext cx="97544" cy="35032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084599" y="3575805"/>
            <a:ext cx="1" cy="51761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6014852" y="3282736"/>
            <a:ext cx="82812" cy="30554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55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the hour hand and the minute hand on clock faces to show these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times: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Half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past 1	  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 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	Half past four	         Half past 8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98" y="3009646"/>
            <a:ext cx="2744370" cy="27443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132" y="3009646"/>
            <a:ext cx="2744370" cy="2744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915" y="3009646"/>
            <a:ext cx="2744370" cy="274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52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Tommy’s mistake?</a:t>
            </a:r>
          </a:p>
        </p:txBody>
      </p:sp>
      <p:sp>
        <p:nvSpPr>
          <p:cNvPr id="4" name="Rounded Rectangular Callout 3"/>
          <p:cNvSpPr/>
          <p:nvPr/>
        </p:nvSpPr>
        <p:spPr>
          <a:xfrm flipH="1">
            <a:off x="4021787" y="3314700"/>
            <a:ext cx="3609097" cy="862227"/>
          </a:xfrm>
          <a:prstGeom prst="wedgeRoundRectCallout">
            <a:avLst>
              <a:gd name="adj1" fmla="val 69027"/>
              <a:gd name="adj2" fmla="val 2458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6 past 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35031" y="2824987"/>
            <a:ext cx="1682374" cy="14825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879" y="736900"/>
            <a:ext cx="2454325" cy="243500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4732042" y="1954402"/>
            <a:ext cx="0" cy="73799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732042" y="1587500"/>
            <a:ext cx="373358" cy="3669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68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Read the instructions and draw the hands on the clock.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minute hand is pointing at the six.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hour hand is half way between 10 and 11</a:t>
            </a:r>
          </a:p>
          <a:p>
            <a:pPr marL="342900" lvl="0" indent="-342900">
              <a:buFontTx/>
              <a:buAutoNum type="alphaLcParenR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lphaLcParenR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time is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879" y="2972100"/>
            <a:ext cx="2454325" cy="243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6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a stopwatch, record how many times you can do these activities in 20 seconds.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 jumps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your name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Hops on the spot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think of any activity which takes 20 seconds?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4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Would you measure the duration of the activities in seconds, minutes or hours? Sort the activities into three groups: seconds, minutes and hours.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33496" y="2962637"/>
            <a:ext cx="7066304" cy="2148932"/>
            <a:chOff x="5593162" y="4762960"/>
            <a:chExt cx="4319031" cy="840370"/>
          </a:xfrm>
        </p:grpSpPr>
        <p:sp>
          <p:nvSpPr>
            <p:cNvPr id="6" name="Rounded Rectangle 5"/>
            <p:cNvSpPr/>
            <p:nvPr/>
          </p:nvSpPr>
          <p:spPr>
            <a:xfrm>
              <a:off x="5593162" y="4762960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Brushing teeth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5603347" y="5228105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Holiday flight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7066117" y="4762960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Reading a book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8539071" y="4762960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Saying the alphabet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7071209" y="5228105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Playing outside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8539071" y="5228105"/>
              <a:ext cx="1373122" cy="375225"/>
            </a:xfrm>
            <a:prstGeom prst="roundRect">
              <a:avLst/>
            </a:prstGeom>
            <a:ln w="285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Sleeping at night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153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 using seconds, minutes or hours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Playtime is about 20 _________ long.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school day is about 6 _______ long. 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42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 units of time chosen sensible for these activities?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football match measured in seconds.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lap around the school playground measured in minutes.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birthday party measured in hours.</a:t>
            </a:r>
          </a:p>
          <a:p>
            <a:pPr marL="342900" lvl="0" indent="-342900">
              <a:buFontTx/>
              <a:buAutoNum type="alphaLcParenR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answers. 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64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a clock without an hour hand.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Dora?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07" y="3037716"/>
            <a:ext cx="1682494" cy="2377202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576996" y="3037716"/>
            <a:ext cx="5528903" cy="1954684"/>
          </a:xfrm>
          <a:prstGeom prst="wedgeRoundRectCallout">
            <a:avLst>
              <a:gd name="adj1" fmla="val -62037"/>
              <a:gd name="adj2" fmla="val 24345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measure how long it takes someone to run around the playground 10 times using my clock.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780" y="1210396"/>
            <a:ext cx="1841821" cy="182732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4922542" y="2106802"/>
            <a:ext cx="474958" cy="30619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19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Teddy, Mo and Whitney are running a race. Here are their times.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faster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or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slower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to complete each sentence.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is _________ than Mo.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is _________ than Whitney.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is _________ than Mo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write any more sentences to describe the race using the words slower and faster?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942" y="2094592"/>
            <a:ext cx="1340421" cy="9789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72" y="2116875"/>
            <a:ext cx="1129661" cy="8250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62027" y="2119444"/>
            <a:ext cx="1975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Teddy 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52 seconds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16469" y="2119444"/>
            <a:ext cx="1819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 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58 seconds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37642" y="2119444"/>
            <a:ext cx="19508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Whitney 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48 seconds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63" y="1771503"/>
            <a:ext cx="1310610" cy="185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71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planes are flying to Paris in the morning.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the times they arrive.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earlier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and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later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to complete the sentences.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Plane A is _________ than Plane B.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Plane B is _________ than Plane C.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Plane C is _________ than Plane A.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29" y="1768217"/>
            <a:ext cx="1766691" cy="17527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696" y="1754569"/>
            <a:ext cx="1766691" cy="17527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732" y="1768217"/>
            <a:ext cx="1766691" cy="175278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2297274" y="2108200"/>
            <a:ext cx="0" cy="53640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2032000" y="2413000"/>
            <a:ext cx="265275" cy="21796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723352" y="2620194"/>
            <a:ext cx="12701" cy="53609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4495800" y="2413000"/>
            <a:ext cx="236242" cy="20624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382077" y="2656984"/>
            <a:ext cx="0" cy="4993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150100" y="2643336"/>
            <a:ext cx="231977" cy="26496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987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705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sentences using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1 minute               1 hour    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30 seconds                3 hours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2 seconds                1 minute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70537"/>
              </a:xfrm>
              <a:prstGeom prst="rect">
                <a:avLst/>
              </a:prstGeom>
              <a:blipFill>
                <a:blip r:embed="rId3"/>
                <a:stretch>
                  <a:fillRect l="-1590" t="-14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411098" y="1127806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1098" y="1127806"/>
                <a:ext cx="666206" cy="7078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411098" y="3094424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1098" y="3094424"/>
                <a:ext cx="666206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411098" y="2135600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1098" y="2135600"/>
                <a:ext cx="666206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4287905" y="1835692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287905" y="4799551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287905" y="3278023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98127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in small groups.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following activities and record how long it takes each person.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Build a tower of ten bricks.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Run a lap of the playground.</a:t>
            </a:r>
          </a:p>
          <a:p>
            <a:pPr marL="342900" lvl="0" indent="-34290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your name five times.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three sentences about each activity using the words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slower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and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faster.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28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Five friends are going to a party.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work out when each friend arrived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arrived later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and Eva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arrived later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but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earlier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Ron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arrived the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earliest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656217" y="2749023"/>
            <a:ext cx="1278976" cy="82485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2nd</a:t>
            </a:r>
            <a:endParaRPr lang="en-GB" sz="32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656217" y="3678871"/>
            <a:ext cx="1278976" cy="82485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rPr>
              <a:t>3rd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6217" y="4608719"/>
            <a:ext cx="1278976" cy="82485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rPr>
              <a:t>4th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656217" y="5538567"/>
            <a:ext cx="1278976" cy="82485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rPr>
              <a:t>5th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56217" y="1819175"/>
            <a:ext cx="1278976" cy="82485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rPr>
              <a:t>1st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64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1847</TotalTime>
  <Words>941</Words>
  <Application>Microsoft Office PowerPoint</Application>
  <PresentationFormat>A4 Paper (210x297 mm)</PresentationFormat>
  <Paragraphs>383</Paragraphs>
  <Slides>30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80</cp:revision>
  <dcterms:created xsi:type="dcterms:W3CDTF">2019-02-04T08:17:32Z</dcterms:created>
  <dcterms:modified xsi:type="dcterms:W3CDTF">2020-03-18T15:27:30Z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