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9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1" r:id="rId17"/>
    <p:sldId id="420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2014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9534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6618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51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4446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4384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0107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149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448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27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3338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357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5557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1898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0185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0416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6189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814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7580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1949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411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2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Decimals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Who is correct? </a:t>
            </a: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r>
              <a:rPr lang="en-GB" sz="2800" dirty="0">
                <a:latin typeface="Gill Sans MT" panose="020B0502020104020203" pitchFamily="34" charset="0"/>
              </a:rPr>
              <a:t>Dora</a:t>
            </a: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Amir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3500846" y="1999199"/>
            <a:ext cx="3576728" cy="1371018"/>
          </a:xfrm>
          <a:prstGeom prst="wedgeRoundRectCallout">
            <a:avLst>
              <a:gd name="adj1" fmla="val 58262"/>
              <a:gd name="adj2" fmla="val 33482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5 hundredths is equivalent to 50 tenths.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2962846" y="3778877"/>
            <a:ext cx="3538391" cy="1345475"/>
          </a:xfrm>
          <a:prstGeom prst="wedgeRoundRectCallout">
            <a:avLst>
              <a:gd name="adj1" fmla="val -70894"/>
              <a:gd name="adj2" fmla="val 2748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50 hundredths is equivalent to 5 tenths.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 descr="C:\Users\smonaghan\Desktop\images\face_4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8394" y="3853541"/>
            <a:ext cx="1637626" cy="1196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:\Users\smonaghan\Desktop\images\girl_4.pn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5" t="28082" r="3871" b="24201"/>
          <a:stretch/>
        </p:blipFill>
        <p:spPr bwMode="auto">
          <a:xfrm flipH="1">
            <a:off x="7280475" y="2234331"/>
            <a:ext cx="1462455" cy="11358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Ron says he can partition tenths and hundredths in more than one way.</a:t>
            </a: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Use Ron’s method to partition 42 hundredths in more than one way.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1062" y="1336960"/>
            <a:ext cx="1684694" cy="1162983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3461014" y="1322984"/>
            <a:ext cx="2814609" cy="2819034"/>
            <a:chOff x="-2834985" y="-290551"/>
            <a:chExt cx="5605728" cy="5614541"/>
          </a:xfrm>
        </p:grpSpPr>
        <p:sp>
          <p:nvSpPr>
            <p:cNvPr id="9" name="Oval 8"/>
            <p:cNvSpPr/>
            <p:nvPr/>
          </p:nvSpPr>
          <p:spPr>
            <a:xfrm>
              <a:off x="-1198853" y="-290551"/>
              <a:ext cx="2397705" cy="239770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0" name="Oval 9"/>
            <p:cNvSpPr/>
            <p:nvPr/>
          </p:nvSpPr>
          <p:spPr>
            <a:xfrm>
              <a:off x="-2834983" y="2926286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1" name="Oval 10"/>
            <p:cNvSpPr/>
            <p:nvPr/>
          </p:nvSpPr>
          <p:spPr>
            <a:xfrm>
              <a:off x="373039" y="2911952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cxnSp>
          <p:nvCxnSpPr>
            <p:cNvPr id="12" name="Straight Connector 11"/>
            <p:cNvCxnSpPr>
              <a:stCxn id="9" idx="3"/>
              <a:endCxn id="10" idx="0"/>
            </p:cNvCxnSpPr>
            <p:nvPr/>
          </p:nvCxnSpPr>
          <p:spPr>
            <a:xfrm flipH="1">
              <a:off x="-1623431" y="1756017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9" idx="5"/>
              <a:endCxn id="11" idx="0"/>
            </p:cNvCxnSpPr>
            <p:nvPr/>
          </p:nvCxnSpPr>
          <p:spPr>
            <a:xfrm>
              <a:off x="847716" y="1756017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/>
                <p:cNvSpPr txBox="1"/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31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14" name="TextBox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Box 14"/>
                <p:cNvSpPr txBox="1"/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15" name="TextBox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/>
                <p:cNvSpPr txBox="1"/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16" name="TextBox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oup 18"/>
          <p:cNvGrpSpPr/>
          <p:nvPr/>
        </p:nvGrpSpPr>
        <p:grpSpPr>
          <a:xfrm>
            <a:off x="678742" y="2499943"/>
            <a:ext cx="2814609" cy="2819034"/>
            <a:chOff x="-2834985" y="-290551"/>
            <a:chExt cx="5605728" cy="5614541"/>
          </a:xfrm>
        </p:grpSpPr>
        <p:sp>
          <p:nvSpPr>
            <p:cNvPr id="20" name="Oval 19"/>
            <p:cNvSpPr/>
            <p:nvPr/>
          </p:nvSpPr>
          <p:spPr>
            <a:xfrm>
              <a:off x="-1198853" y="-290551"/>
              <a:ext cx="2397705" cy="239770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21" name="Oval 20"/>
            <p:cNvSpPr/>
            <p:nvPr/>
          </p:nvSpPr>
          <p:spPr>
            <a:xfrm>
              <a:off x="-2834983" y="2926286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22" name="Oval 21"/>
            <p:cNvSpPr/>
            <p:nvPr/>
          </p:nvSpPr>
          <p:spPr>
            <a:xfrm>
              <a:off x="373039" y="2911952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cxnSp>
          <p:nvCxnSpPr>
            <p:cNvPr id="23" name="Straight Connector 22"/>
            <p:cNvCxnSpPr>
              <a:stCxn id="20" idx="3"/>
              <a:endCxn id="21" idx="0"/>
            </p:cNvCxnSpPr>
            <p:nvPr/>
          </p:nvCxnSpPr>
          <p:spPr>
            <a:xfrm flipH="1">
              <a:off x="-1623431" y="1756017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20" idx="5"/>
              <a:endCxn id="22" idx="0"/>
            </p:cNvCxnSpPr>
            <p:nvPr/>
          </p:nvCxnSpPr>
          <p:spPr>
            <a:xfrm>
              <a:off x="847716" y="1756017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31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/>
                <p:cNvSpPr txBox="1"/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8" name="Group 27"/>
          <p:cNvGrpSpPr/>
          <p:nvPr/>
        </p:nvGrpSpPr>
        <p:grpSpPr>
          <a:xfrm>
            <a:off x="6289684" y="2511831"/>
            <a:ext cx="2814609" cy="2819034"/>
            <a:chOff x="-2834985" y="-290551"/>
            <a:chExt cx="5605728" cy="5614541"/>
          </a:xfrm>
        </p:grpSpPr>
        <p:sp>
          <p:nvSpPr>
            <p:cNvPr id="29" name="Oval 28"/>
            <p:cNvSpPr/>
            <p:nvPr/>
          </p:nvSpPr>
          <p:spPr>
            <a:xfrm>
              <a:off x="-1198853" y="-290551"/>
              <a:ext cx="2397705" cy="239770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30" name="Oval 29"/>
            <p:cNvSpPr/>
            <p:nvPr/>
          </p:nvSpPr>
          <p:spPr>
            <a:xfrm>
              <a:off x="-2834983" y="2926286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31" name="Oval 30"/>
            <p:cNvSpPr/>
            <p:nvPr/>
          </p:nvSpPr>
          <p:spPr>
            <a:xfrm>
              <a:off x="373039" y="2911952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cxnSp>
          <p:nvCxnSpPr>
            <p:cNvPr id="32" name="Straight Connector 31"/>
            <p:cNvCxnSpPr>
              <a:stCxn id="29" idx="3"/>
              <a:endCxn id="30" idx="0"/>
            </p:cNvCxnSpPr>
            <p:nvPr/>
          </p:nvCxnSpPr>
          <p:spPr>
            <a:xfrm flipH="1">
              <a:off x="-1623431" y="1756017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>
              <a:stCxn id="29" idx="5"/>
              <a:endCxn id="31" idx="0"/>
            </p:cNvCxnSpPr>
            <p:nvPr/>
          </p:nvCxnSpPr>
          <p:spPr>
            <a:xfrm>
              <a:off x="847716" y="1756017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31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TextBox 34"/>
                <p:cNvSpPr txBox="1"/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21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35" name="TextBox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76856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Who is correct? </a:t>
            </a:r>
          </a:p>
          <a:p>
            <a:pPr algn="r"/>
            <a:endParaRPr lang="en-GB" sz="2800" dirty="0" smtClean="0">
              <a:latin typeface="Gill Sans MT" panose="020B0502020104020203" pitchFamily="34" charset="0"/>
            </a:endParaRPr>
          </a:p>
          <a:p>
            <a:pPr algn="r"/>
            <a:r>
              <a:rPr lang="en-GB" sz="2800" dirty="0" smtClean="0">
                <a:latin typeface="Gill Sans MT" panose="020B0502020104020203" pitchFamily="34" charset="0"/>
              </a:rPr>
              <a:t>Annie</a:t>
            </a:r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Dexter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2508069" y="1758761"/>
            <a:ext cx="4059175" cy="1183534"/>
          </a:xfrm>
          <a:prstGeom prst="wedgeRoundRectCallout">
            <a:avLst>
              <a:gd name="adj1" fmla="val 58262"/>
              <a:gd name="adj2" fmla="val 33482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1.2 is equivalent to 1 whole and 2 tenths.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147864" y="3482270"/>
            <a:ext cx="4142878" cy="1224987"/>
          </a:xfrm>
          <a:prstGeom prst="wedgeRoundRectCallout">
            <a:avLst>
              <a:gd name="adj1" fmla="val -59080"/>
              <a:gd name="adj2" fmla="val 29430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1.2 is equivalent to 12 tenths. 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742" y="2117379"/>
            <a:ext cx="1655089" cy="11349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890" y="3579224"/>
            <a:ext cx="1691773" cy="116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the same? What’s different?</a:t>
            </a: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me.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le 3"/>
          <p:cNvSpPr>
            <a:spLocks noChangeAspect="1"/>
          </p:cNvSpPr>
          <p:nvPr/>
        </p:nvSpPr>
        <p:spPr>
          <a:xfrm>
            <a:off x="5525448" y="1370402"/>
            <a:ext cx="2376000" cy="1003140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Six tenths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2019500" y="1370402"/>
            <a:ext cx="2376000" cy="100314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Six tens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62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Which ten frame is the odd one out?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82" name="Table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159858"/>
              </p:ext>
            </p:extLst>
          </p:nvPr>
        </p:nvGraphicFramePr>
        <p:xfrm>
          <a:off x="2759738" y="1785960"/>
          <a:ext cx="966298" cy="24480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83149">
                  <a:extLst>
                    <a:ext uri="{9D8B030D-6E8A-4147-A177-3AD203B41FA5}">
                      <a16:colId xmlns:a16="http://schemas.microsoft.com/office/drawing/2014/main" val="2493400750"/>
                    </a:ext>
                  </a:extLst>
                </a:gridCol>
                <a:gridCol w="483149">
                  <a:extLst>
                    <a:ext uri="{9D8B030D-6E8A-4147-A177-3AD203B41FA5}">
                      <a16:colId xmlns:a16="http://schemas.microsoft.com/office/drawing/2014/main" val="1922905246"/>
                    </a:ext>
                  </a:extLst>
                </a:gridCol>
              </a:tblGrid>
              <a:tr h="489607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5158688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756368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290544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078775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144633"/>
                  </a:ext>
                </a:extLst>
              </a:tr>
            </a:tbl>
          </a:graphicData>
        </a:graphic>
      </p:graphicFrame>
      <p:pic>
        <p:nvPicPr>
          <p:cNvPr id="69" name="Picture 6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842" y="3248287"/>
            <a:ext cx="508353" cy="495832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004" y="1771268"/>
            <a:ext cx="508353" cy="495832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020" y="1785960"/>
            <a:ext cx="508353" cy="49583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004" y="2277839"/>
            <a:ext cx="508353" cy="495832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842" y="3732417"/>
            <a:ext cx="508353" cy="495832"/>
          </a:xfrm>
          <a:prstGeom prst="rect">
            <a:avLst/>
          </a:prstGeom>
        </p:spPr>
      </p:pic>
      <p:graphicFrame>
        <p:nvGraphicFramePr>
          <p:cNvPr id="88" name="Table 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1083494"/>
              </p:ext>
            </p:extLst>
          </p:nvPr>
        </p:nvGraphicFramePr>
        <p:xfrm>
          <a:off x="3939241" y="1789807"/>
          <a:ext cx="966298" cy="24480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83149">
                  <a:extLst>
                    <a:ext uri="{9D8B030D-6E8A-4147-A177-3AD203B41FA5}">
                      <a16:colId xmlns:a16="http://schemas.microsoft.com/office/drawing/2014/main" val="2493400750"/>
                    </a:ext>
                  </a:extLst>
                </a:gridCol>
                <a:gridCol w="483149">
                  <a:extLst>
                    <a:ext uri="{9D8B030D-6E8A-4147-A177-3AD203B41FA5}">
                      <a16:colId xmlns:a16="http://schemas.microsoft.com/office/drawing/2014/main" val="1922905246"/>
                    </a:ext>
                  </a:extLst>
                </a:gridCol>
              </a:tblGrid>
              <a:tr h="489607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5158688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756368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290544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078775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144633"/>
                  </a:ext>
                </a:extLst>
              </a:tr>
            </a:tbl>
          </a:graphicData>
        </a:graphic>
      </p:graphicFrame>
      <p:pic>
        <p:nvPicPr>
          <p:cNvPr id="89" name="Picture 8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345" y="3252134"/>
            <a:ext cx="508353" cy="49583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63" y="3732417"/>
            <a:ext cx="508353" cy="49583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992" y="2768466"/>
            <a:ext cx="508353" cy="49583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022" y="1782007"/>
            <a:ext cx="508353" cy="49583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344" y="1782007"/>
            <a:ext cx="508353" cy="495832"/>
          </a:xfrm>
          <a:prstGeom prst="rect">
            <a:avLst/>
          </a:prstGeom>
        </p:spPr>
      </p:pic>
      <p:graphicFrame>
        <p:nvGraphicFramePr>
          <p:cNvPr id="97" name="Table 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572338"/>
              </p:ext>
            </p:extLst>
          </p:nvPr>
        </p:nvGraphicFramePr>
        <p:xfrm>
          <a:off x="5146468" y="1789807"/>
          <a:ext cx="966298" cy="24480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83149">
                  <a:extLst>
                    <a:ext uri="{9D8B030D-6E8A-4147-A177-3AD203B41FA5}">
                      <a16:colId xmlns:a16="http://schemas.microsoft.com/office/drawing/2014/main" val="2493400750"/>
                    </a:ext>
                  </a:extLst>
                </a:gridCol>
                <a:gridCol w="483149">
                  <a:extLst>
                    <a:ext uri="{9D8B030D-6E8A-4147-A177-3AD203B41FA5}">
                      <a16:colId xmlns:a16="http://schemas.microsoft.com/office/drawing/2014/main" val="1922905246"/>
                    </a:ext>
                  </a:extLst>
                </a:gridCol>
              </a:tblGrid>
              <a:tr h="489607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5158688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756368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290544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078775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144633"/>
                  </a:ext>
                </a:extLst>
              </a:tr>
            </a:tbl>
          </a:graphicData>
        </a:graphic>
      </p:graphicFrame>
      <p:pic>
        <p:nvPicPr>
          <p:cNvPr id="99" name="Picture 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734" y="1775115"/>
            <a:ext cx="508353" cy="495832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750" y="1789807"/>
            <a:ext cx="508353" cy="495832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571" y="2281912"/>
            <a:ext cx="508353" cy="495832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195" y="2762061"/>
            <a:ext cx="508353" cy="49583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992" y="3252134"/>
            <a:ext cx="508353" cy="495832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67" y="3744119"/>
            <a:ext cx="508353" cy="495832"/>
          </a:xfrm>
          <a:prstGeom prst="rect">
            <a:avLst/>
          </a:prstGeom>
        </p:spPr>
      </p:pic>
      <p:graphicFrame>
        <p:nvGraphicFramePr>
          <p:cNvPr id="106" name="Table 1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516399"/>
              </p:ext>
            </p:extLst>
          </p:nvPr>
        </p:nvGraphicFramePr>
        <p:xfrm>
          <a:off x="6368354" y="1789807"/>
          <a:ext cx="966298" cy="24480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83149">
                  <a:extLst>
                    <a:ext uri="{9D8B030D-6E8A-4147-A177-3AD203B41FA5}">
                      <a16:colId xmlns:a16="http://schemas.microsoft.com/office/drawing/2014/main" val="2493400750"/>
                    </a:ext>
                  </a:extLst>
                </a:gridCol>
                <a:gridCol w="483149">
                  <a:extLst>
                    <a:ext uri="{9D8B030D-6E8A-4147-A177-3AD203B41FA5}">
                      <a16:colId xmlns:a16="http://schemas.microsoft.com/office/drawing/2014/main" val="1922905246"/>
                    </a:ext>
                  </a:extLst>
                </a:gridCol>
              </a:tblGrid>
              <a:tr h="489607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5158688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756368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290544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078775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144633"/>
                  </a:ext>
                </a:extLst>
              </a:tr>
            </a:tbl>
          </a:graphicData>
        </a:graphic>
      </p:graphicFrame>
      <p:pic>
        <p:nvPicPr>
          <p:cNvPr id="107" name="Picture 10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172" y="2285639"/>
            <a:ext cx="508353" cy="495832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695" y="2762061"/>
            <a:ext cx="508353" cy="495832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692" y="2261380"/>
            <a:ext cx="508353" cy="495832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135" y="1782007"/>
            <a:ext cx="508353" cy="495832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457" y="1782007"/>
            <a:ext cx="508353" cy="495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6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five counters and a place value grid.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Place all five counters in either the ones or the tenths column.</a:t>
                </a:r>
              </a:p>
              <a:p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many different numbers can you make?</a:t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Describe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numbers you have made by completing the stem sentences.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are  __ ones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and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 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tenths.</a:t>
                </a:r>
              </a:p>
              <a:p>
                <a:pPr algn="ctr"/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0" lvl="4" algn="ctr"/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  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ones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     tenths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:endParaRPr lang="en-GB" sz="2800" i="1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  <a:blipFill>
                <a:blip r:embed="rId3"/>
                <a:stretch>
                  <a:fillRect l="-1590" t="-1524" r="-1287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3866137" y="3670453"/>
            <a:ext cx="540000" cy="540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3035858" y="4567524"/>
            <a:ext cx="540000" cy="540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 noChangeAspect="1"/>
          </p:cNvSpPr>
          <p:nvPr/>
        </p:nvSpPr>
        <p:spPr>
          <a:xfrm>
            <a:off x="6802164" y="4606693"/>
            <a:ext cx="540000" cy="540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 noChangeAspect="1"/>
          </p:cNvSpPr>
          <p:nvPr/>
        </p:nvSpPr>
        <p:spPr>
          <a:xfrm>
            <a:off x="5850968" y="3670453"/>
            <a:ext cx="540000" cy="540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219" y="5355771"/>
            <a:ext cx="2172202" cy="963357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4909814" y="5683418"/>
            <a:ext cx="291440" cy="291440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4829884" y="4625775"/>
            <a:ext cx="540000" cy="48739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586322" y="6010660"/>
            <a:ext cx="291440" cy="291440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406137" y="5596124"/>
            <a:ext cx="291440" cy="291440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450734" y="5632242"/>
            <a:ext cx="291440" cy="291440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043488" y="5575636"/>
            <a:ext cx="291440" cy="291440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65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Two children are making eleven tenths.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has made it correctly?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058" y="1690899"/>
            <a:ext cx="2440140" cy="10162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200" y="2156392"/>
            <a:ext cx="537979" cy="492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4073" y="2120384"/>
            <a:ext cx="616606" cy="5647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132" y="1690899"/>
            <a:ext cx="2618628" cy="36849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8" y="3232888"/>
            <a:ext cx="517926" cy="5086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076" y="3205192"/>
            <a:ext cx="517926" cy="50861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507" y="3763719"/>
            <a:ext cx="517926" cy="50861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303" y="4228184"/>
            <a:ext cx="517926" cy="5086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208" y="4730651"/>
            <a:ext cx="517926" cy="5086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500" y="4243945"/>
            <a:ext cx="517926" cy="5086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699" y="3719568"/>
            <a:ext cx="517926" cy="5086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555" y="2709387"/>
            <a:ext cx="517926" cy="5086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885" y="2746208"/>
            <a:ext cx="517926" cy="5086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351" y="2215085"/>
            <a:ext cx="517926" cy="5086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886" y="2214827"/>
            <a:ext cx="517926" cy="508616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4590" y="2934481"/>
            <a:ext cx="1464577" cy="1045262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79" y="1095627"/>
            <a:ext cx="1597581" cy="2205793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7751956" y="3957573"/>
            <a:ext cx="1046567" cy="395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Amir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045494" y="2886406"/>
            <a:ext cx="1192556" cy="5421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Rosie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96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start and end numbers on the number line be?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52509"/>
          <a:stretch/>
        </p:blipFill>
        <p:spPr>
          <a:xfrm>
            <a:off x="1777577" y="2361064"/>
            <a:ext cx="6847354" cy="6277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57215" y="2924045"/>
            <a:ext cx="818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6.4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12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Place the decimals on the number line.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Which order did you place your numbers on the number line?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52466"/>
          <a:stretch/>
        </p:blipFill>
        <p:spPr>
          <a:xfrm>
            <a:off x="2109691" y="1853698"/>
            <a:ext cx="5616000" cy="507365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742462" y="3120339"/>
            <a:ext cx="4448372" cy="79334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2.7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2.3   1.9   2.5   2.9   3.2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408229" y="3744731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3.2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419792" y="3754899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2.9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1408229" y="2670669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2.5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0419792" y="2675753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1.9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1408229" y="1596607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2.7	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0419792" y="1596607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2.3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93497" y="2284712"/>
            <a:ext cx="818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2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987044" y="2284712"/>
            <a:ext cx="818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3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23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Choose a digit card from 1 </a:t>
            </a:r>
            <a:r>
              <a:rPr lang="mr-IN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–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9 and place a counter over the top of that number on the </a:t>
            </a: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Gattegno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chart.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Ron </a:t>
            </a:r>
            <a:r>
              <a:rPr lang="en-GB" sz="2800" dirty="0">
                <a:latin typeface="Gill Sans MT" panose="020B0502020104020203" pitchFamily="34" charset="0"/>
              </a:rPr>
              <a:t>says, </a:t>
            </a: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agree? Use the </a:t>
            </a:r>
            <a:r>
              <a:rPr lang="en-GB" sz="2800" dirty="0" err="1">
                <a:latin typeface="Gill Sans MT" panose="020B0502020104020203" pitchFamily="34" charset="0"/>
              </a:rPr>
              <a:t>Gattegno</a:t>
            </a:r>
            <a:r>
              <a:rPr lang="en-GB" sz="2800" dirty="0">
                <a:latin typeface="Gill Sans MT" panose="020B0502020104020203" pitchFamily="34" charset="0"/>
              </a:rPr>
              <a:t> chart to explain your reason.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581118"/>
              </p:ext>
            </p:extLst>
          </p:nvPr>
        </p:nvGraphicFramePr>
        <p:xfrm>
          <a:off x="889550" y="1825625"/>
          <a:ext cx="8056278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142">
                  <a:extLst>
                    <a:ext uri="{9D8B030D-6E8A-4147-A177-3AD203B41FA5}">
                      <a16:colId xmlns:a16="http://schemas.microsoft.com/office/drawing/2014/main" val="120379167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301994095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87841408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732304169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196280437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463073871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0143925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353175462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037743738"/>
                    </a:ext>
                  </a:extLst>
                </a:gridCol>
              </a:tblGrid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900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5059014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90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62798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853872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0.3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294254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0.03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558723"/>
                  </a:ext>
                </a:extLst>
              </a:tr>
            </a:tbl>
          </a:graphicData>
        </a:graphic>
      </p:graphicFrame>
      <p:sp>
        <p:nvSpPr>
          <p:cNvPr id="6" name="Rounded Rectangular Callout 5"/>
          <p:cNvSpPr/>
          <p:nvPr/>
        </p:nvSpPr>
        <p:spPr>
          <a:xfrm>
            <a:off x="4049486" y="4744803"/>
            <a:ext cx="4896342" cy="896827"/>
          </a:xfrm>
          <a:prstGeom prst="wedgeRoundRectCallout">
            <a:avLst>
              <a:gd name="adj1" fmla="val -62015"/>
              <a:gd name="adj2" fmla="val 19234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To divide by 10, you need to move the counters to the right.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19269" y="4744803"/>
            <a:ext cx="1299141" cy="896827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0276764" y="1050878"/>
            <a:ext cx="436728" cy="4367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55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662694"/>
              </p:ext>
            </p:extLst>
          </p:nvPr>
        </p:nvGraphicFramePr>
        <p:xfrm>
          <a:off x="938509" y="1642745"/>
          <a:ext cx="8056278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142">
                  <a:extLst>
                    <a:ext uri="{9D8B030D-6E8A-4147-A177-3AD203B41FA5}">
                      <a16:colId xmlns:a16="http://schemas.microsoft.com/office/drawing/2014/main" val="120379167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301994095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87841408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732304169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196280437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463073871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0143925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353175462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037743738"/>
                    </a:ext>
                  </a:extLst>
                </a:gridCol>
              </a:tblGrid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900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5059014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90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62798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853872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0.3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294254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0.03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5587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10276764" y="1050878"/>
            <a:ext cx="436728" cy="4367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91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Complete the number sentences.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_  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</a:t>
                </a:r>
              </a:p>
              <a:p>
                <a:pPr algn="ctr"/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__ 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</a:t>
                </a:r>
              </a:p>
              <a:p>
                <a:pPr algn="ctr"/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64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charset="0"/>
                        <a:cs typeface="Cambria Math" charset="0"/>
                      </a:rPr>
                      <m:t>   </m:t>
                    </m:r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32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  <a:blipFill>
                <a:blip r:embed="rId3"/>
                <a:stretch>
                  <a:fillRect l="-1590" t="-1897" b="-39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5390913" y="2923472"/>
            <a:ext cx="468000" cy="46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>
            <a:spLocks noChangeAspect="1"/>
          </p:cNvSpPr>
          <p:nvPr/>
        </p:nvSpPr>
        <p:spPr>
          <a:xfrm>
            <a:off x="3543496" y="3772330"/>
            <a:ext cx="504000" cy="50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 noChangeAspect="1"/>
          </p:cNvSpPr>
          <p:nvPr/>
        </p:nvSpPr>
        <p:spPr>
          <a:xfrm>
            <a:off x="5372913" y="2905472"/>
            <a:ext cx="504000" cy="50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 noChangeAspect="1"/>
          </p:cNvSpPr>
          <p:nvPr/>
        </p:nvSpPr>
        <p:spPr>
          <a:xfrm>
            <a:off x="5297483" y="2030358"/>
            <a:ext cx="504000" cy="50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1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has used a </a:t>
            </a: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Gattegno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chart to divide a 2-digit number by 10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has placed counters over the numbers in his answer.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was Jack’s original number?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you use the chart to help you?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9966503"/>
              </p:ext>
            </p:extLst>
          </p:nvPr>
        </p:nvGraphicFramePr>
        <p:xfrm>
          <a:off x="889551" y="2589269"/>
          <a:ext cx="8056278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142">
                  <a:extLst>
                    <a:ext uri="{9D8B030D-6E8A-4147-A177-3AD203B41FA5}">
                      <a16:colId xmlns:a16="http://schemas.microsoft.com/office/drawing/2014/main" val="2173981421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76974432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3053338079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543364255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385877315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3477508515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546775039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4160867680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477876806"/>
                    </a:ext>
                  </a:extLst>
                </a:gridCol>
              </a:tblGrid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900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4378923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90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6028398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511489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0.3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829646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0.03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0.09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693567"/>
                  </a:ext>
                </a:extLst>
              </a:tr>
            </a:tbl>
          </a:graphicData>
        </a:graphic>
      </p:graphicFrame>
      <p:sp>
        <p:nvSpPr>
          <p:cNvPr id="6" name="Oval 5"/>
          <p:cNvSpPr>
            <a:spLocks noChangeAspect="1"/>
          </p:cNvSpPr>
          <p:nvPr/>
        </p:nvSpPr>
        <p:spPr>
          <a:xfrm>
            <a:off x="2018326" y="3668669"/>
            <a:ext cx="432000" cy="432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>
            <a:spLocks noChangeAspect="1"/>
          </p:cNvSpPr>
          <p:nvPr/>
        </p:nvSpPr>
        <p:spPr>
          <a:xfrm>
            <a:off x="5606257" y="4186243"/>
            <a:ext cx="432000" cy="432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>
            <a:spLocks noChangeAspect="1"/>
          </p:cNvSpPr>
          <p:nvPr/>
        </p:nvSpPr>
        <p:spPr>
          <a:xfrm>
            <a:off x="10278650" y="356912"/>
            <a:ext cx="432000" cy="432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18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Dexter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Show that Dexter is incorrect.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3135086" y="1567543"/>
            <a:ext cx="5643155" cy="1841863"/>
          </a:xfrm>
          <a:prstGeom prst="wedgeRoundRectCallout">
            <a:avLst>
              <a:gd name="adj1" fmla="val -59080"/>
              <a:gd name="adj2" fmla="val 29430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When I divide a 2-digit number by 10, my answer will always have digits in the ones and tenths columns.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549" y="1715445"/>
            <a:ext cx="2085964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22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Here is a </a:t>
            </a:r>
            <a:r>
              <a:rPr lang="en-US" sz="2800" dirty="0" err="1">
                <a:latin typeface="Gill Sans MT" panose="020B0502020104020203" pitchFamily="34" charset="0"/>
                <a:ea typeface="Bariol" charset="0"/>
                <a:cs typeface="Bariol" charset="0"/>
              </a:rPr>
              <a:t>Rekenrek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made from 100 beads.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If the </a:t>
            </a:r>
            <a:r>
              <a:rPr lang="en-US" sz="2800" dirty="0" err="1">
                <a:latin typeface="Gill Sans MT" panose="020B0502020104020203" pitchFamily="34" charset="0"/>
                <a:ea typeface="Bariol" charset="0"/>
                <a:cs typeface="Bariol" charset="0"/>
              </a:rPr>
              <a:t>Rekenrek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represents one whole, what fractions have been made on the left and on the right?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Can you partition both of the fractions into tenths and hundredths?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927" y="2705102"/>
            <a:ext cx="3123527" cy="270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" r="69067" b="2"/>
          <a:stretch/>
        </p:blipFill>
        <p:spPr>
          <a:xfrm>
            <a:off x="10023591" y="3095589"/>
            <a:ext cx="779512" cy="2079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19"/>
          <a:stretch/>
        </p:blipFill>
        <p:spPr>
          <a:xfrm>
            <a:off x="10098530" y="2789978"/>
            <a:ext cx="674872" cy="2078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178"/>
          <a:stretch/>
        </p:blipFill>
        <p:spPr>
          <a:xfrm>
            <a:off x="10186861" y="2542488"/>
            <a:ext cx="575104" cy="2078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315"/>
          <a:stretch/>
        </p:blipFill>
        <p:spPr>
          <a:xfrm>
            <a:off x="10291103" y="2310823"/>
            <a:ext cx="470862" cy="2078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074"/>
          <a:stretch/>
        </p:blipFill>
        <p:spPr>
          <a:xfrm>
            <a:off x="10385821" y="2120134"/>
            <a:ext cx="376144" cy="2078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32" t="-1" b="5238"/>
          <a:stretch/>
        </p:blipFill>
        <p:spPr>
          <a:xfrm>
            <a:off x="10023591" y="878294"/>
            <a:ext cx="777874" cy="1969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96" t="10143"/>
          <a:stretch/>
        </p:blipFill>
        <p:spPr>
          <a:xfrm>
            <a:off x="10435966" y="1923938"/>
            <a:ext cx="365499" cy="1867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39" t="11899"/>
          <a:stretch/>
        </p:blipFill>
        <p:spPr>
          <a:xfrm>
            <a:off x="10346320" y="1643044"/>
            <a:ext cx="455146" cy="18313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26" t="-7101" r="237" b="2876"/>
          <a:stretch/>
        </p:blipFill>
        <p:spPr>
          <a:xfrm>
            <a:off x="10238575" y="1349716"/>
            <a:ext cx="562891" cy="2166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75" t="-3269"/>
          <a:stretch/>
        </p:blipFill>
        <p:spPr>
          <a:xfrm>
            <a:off x="10143120" y="1135045"/>
            <a:ext cx="658346" cy="21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46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Complete the statements</a:t>
                </a:r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.</a:t>
                </a:r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3 </a:t>
                </a:r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tenths and 2 hundredths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2 tenths and __ hundredths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14 hundredths and 3 tenths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4 tenths and __ hundredths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 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5 tenths and 1 hundredth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  <a:ea typeface="Bariol" charset="0"/>
                        <a:cs typeface="Bariol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5 tenths and __ </a:t>
                </a:r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hundredths</a:t>
                </a:r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 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5 tenths and 1 hundredth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  <a:ea typeface="Bariol" charset="0"/>
                        <a:cs typeface="Bariol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__ </a:t>
                </a:r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tenths </a:t>
                </a:r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and </a:t>
                </a:r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5 hundredths</a:t>
                </a:r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Can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you list all the possibilities?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7089079" y="1141841"/>
            <a:ext cx="500852" cy="5008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 noChangeAspect="1"/>
          </p:cNvSpPr>
          <p:nvPr/>
        </p:nvSpPr>
        <p:spPr>
          <a:xfrm>
            <a:off x="7263488" y="2429384"/>
            <a:ext cx="500852" cy="5008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>
            <a:spLocks noChangeAspect="1"/>
          </p:cNvSpPr>
          <p:nvPr/>
        </p:nvSpPr>
        <p:spPr>
          <a:xfrm>
            <a:off x="6959814" y="3703279"/>
            <a:ext cx="500852" cy="5008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>
            <a:spLocks noChangeAspect="1"/>
          </p:cNvSpPr>
          <p:nvPr/>
        </p:nvSpPr>
        <p:spPr>
          <a:xfrm>
            <a:off x="5076813" y="4994799"/>
            <a:ext cx="500852" cy="5008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91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3875575" y="1947501"/>
            <a:ext cx="3753135" cy="1200648"/>
          </a:xfrm>
          <a:prstGeom prst="wedgeRoundRectCallout">
            <a:avLst>
              <a:gd name="adj1" fmla="val -77875"/>
              <a:gd name="adj2" fmla="val 14198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17 hundredths is the same as 1,700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 descr="C:\Users\smonaghan\Desktop\images\girl_4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5" t="28082" r="3871" b="24201"/>
          <a:stretch/>
        </p:blipFill>
        <p:spPr bwMode="auto">
          <a:xfrm>
            <a:off x="1444549" y="1472728"/>
            <a:ext cx="1692000" cy="13141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9587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and Eva have been asked to write the decimal shaded on the 100 grid.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says the grid shows 0.70</a:t>
            </a: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Eva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says the grid shows 0.7</a:t>
            </a: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you agree with?</a:t>
            </a: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your answer.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6303"/>
              </p:ext>
            </p:extLst>
          </p:nvPr>
        </p:nvGraphicFramePr>
        <p:xfrm>
          <a:off x="3584438" y="1712825"/>
          <a:ext cx="2880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269554510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123994666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26131266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50090683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945144371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632828366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177669728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328728346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79368330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961999084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64531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209311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525952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264223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2856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017156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965997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511653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312566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2744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716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four counters and a place value grid.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Place all four counters in either the ones, tenths or hundredths column.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numbers can you make?</a:t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/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Describe the numbers you have made by completing the sentences.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ones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tenths and  _   hundredths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algn="ctr"/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0" lvl="4"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ones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  tenths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_   hundredths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2738847" y="4572517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4150748" y="4572517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>
            <a:spLocks noChangeAspect="1"/>
          </p:cNvSpPr>
          <p:nvPr/>
        </p:nvSpPr>
        <p:spPr>
          <a:xfrm>
            <a:off x="6313158" y="4546908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 noChangeAspect="1"/>
          </p:cNvSpPr>
          <p:nvPr/>
        </p:nvSpPr>
        <p:spPr>
          <a:xfrm>
            <a:off x="3296780" y="5417686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 noChangeAspect="1"/>
          </p:cNvSpPr>
          <p:nvPr/>
        </p:nvSpPr>
        <p:spPr>
          <a:xfrm>
            <a:off x="5187606" y="5417686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>
            <a:spLocks noChangeAspect="1"/>
          </p:cNvSpPr>
          <p:nvPr/>
        </p:nvSpPr>
        <p:spPr>
          <a:xfrm>
            <a:off x="7834320" y="5417686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38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Ron says he can partition 0.34 in more than one way.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Ron’s method to partition 0.45 in more than one way.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963240" y="1694968"/>
            <a:ext cx="2425419" cy="2429233"/>
            <a:chOff x="348242" y="81954"/>
            <a:chExt cx="5605726" cy="5614541"/>
          </a:xfrm>
        </p:grpSpPr>
        <p:sp>
          <p:nvSpPr>
            <p:cNvPr id="34" name="Oval 33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37" name="Straight Connector 36"/>
            <p:cNvCxnSpPr>
              <a:stCxn id="34" idx="3"/>
              <a:endCxn id="35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  <a:endCxn id="36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/>
          <p:cNvSpPr txBox="1"/>
          <p:nvPr/>
        </p:nvSpPr>
        <p:spPr>
          <a:xfrm>
            <a:off x="1671142" y="1952063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0.34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63240" y="3385047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0.3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grpSp>
        <p:nvGrpSpPr>
          <p:cNvPr id="40" name="Group 39"/>
          <p:cNvGrpSpPr/>
          <p:nvPr/>
        </p:nvGrpSpPr>
        <p:grpSpPr>
          <a:xfrm>
            <a:off x="3806552" y="1694968"/>
            <a:ext cx="2425419" cy="2429233"/>
            <a:chOff x="348242" y="81954"/>
            <a:chExt cx="5605726" cy="5614541"/>
          </a:xfrm>
        </p:grpSpPr>
        <p:sp>
          <p:nvSpPr>
            <p:cNvPr id="41" name="Oval 40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44" name="Straight Connector 43"/>
            <p:cNvCxnSpPr>
              <a:stCxn id="41" idx="3"/>
              <a:endCxn id="42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41" idx="5"/>
              <a:endCxn id="43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TextBox 45"/>
          <p:cNvSpPr txBox="1"/>
          <p:nvPr/>
        </p:nvSpPr>
        <p:spPr>
          <a:xfrm>
            <a:off x="4514454" y="1952063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0.34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194561" y="3384501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0.24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6649864" y="1694968"/>
            <a:ext cx="2425419" cy="2429233"/>
            <a:chOff x="348242" y="81954"/>
            <a:chExt cx="5605726" cy="5614541"/>
          </a:xfrm>
        </p:grpSpPr>
        <p:sp>
          <p:nvSpPr>
            <p:cNvPr id="49" name="Oval 48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52" name="Straight Connector 51"/>
            <p:cNvCxnSpPr>
              <a:stCxn id="49" idx="3"/>
              <a:endCxn id="50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49" idx="5"/>
              <a:endCxn id="51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TextBox 53"/>
          <p:cNvSpPr txBox="1"/>
          <p:nvPr/>
        </p:nvSpPr>
        <p:spPr>
          <a:xfrm>
            <a:off x="7357766" y="1952063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0.34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8037873" y="3384501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0.14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98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Describe the pattern.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7,000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mbria Math" charset="0"/>
                    <a:cs typeface="Cambria Math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70</a:t>
                </a: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0.7</a:t>
                </a: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0.07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complete the pattern starting with 5,300 divided by 100?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  <a:blipFill>
                <a:blip r:embed="rId3"/>
                <a:stretch>
                  <a:fillRect l="-1590" t="-1690" b="-33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560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Teddy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Mo says, 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is correct?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1907177" y="1460292"/>
            <a:ext cx="4111806" cy="1727046"/>
          </a:xfrm>
          <a:prstGeom prst="wedgeRoundRectCallout">
            <a:avLst>
              <a:gd name="adj1" fmla="val 75423"/>
              <a:gd name="adj2" fmla="val 18978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45 divided by 100 is 0.45 so I know 0.45 is 100 times smaller than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45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2233749" y="3910730"/>
            <a:ext cx="4506724" cy="1497293"/>
          </a:xfrm>
          <a:prstGeom prst="wedgeRoundRectCallout">
            <a:avLst>
              <a:gd name="adj1" fmla="val 61762"/>
              <a:gd name="adj2" fmla="val 25029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45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divided by 100 is 0.45 so I know 45 is 100 times bigger than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0.45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124" y="1319350"/>
            <a:ext cx="2061707" cy="1538668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124" y="3581409"/>
            <a:ext cx="2154494" cy="1553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99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www.w3.org/XML/1998/namespace"/>
    <ds:schemaRef ds:uri="http://purl.org/dc/elements/1.1/"/>
    <ds:schemaRef ds:uri="http://schemas.microsoft.com/office/2006/documentManagement/types"/>
    <ds:schemaRef ds:uri="http://purl.org/dc/terms/"/>
    <ds:schemaRef ds:uri="522d4c35-b548-4432-90ae-af4376e1c4b4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2759</TotalTime>
  <Words>795</Words>
  <Application>Microsoft Office PowerPoint</Application>
  <PresentationFormat>A4 Paper (210x297 mm)</PresentationFormat>
  <Paragraphs>429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Bariol</vt:lpstr>
      <vt:lpstr>Calibri</vt:lpstr>
      <vt:lpstr>Calibri Light</vt:lpstr>
      <vt:lpstr>Cambria Math</vt:lpstr>
      <vt:lpstr>Gill Sans MT</vt:lpstr>
      <vt:lpstr>Mangal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74</cp:revision>
  <dcterms:created xsi:type="dcterms:W3CDTF">2019-02-04T08:17:32Z</dcterms:created>
  <dcterms:modified xsi:type="dcterms:W3CDTF">2019-11-11T15:44:41Z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