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330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61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898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4387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660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26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108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90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597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08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1740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864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3667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566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431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275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6043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5437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6236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642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9766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9339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40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00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1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0.png"/><Relationship Id="rId3" Type="http://schemas.openxmlformats.org/officeDocument/2006/relationships/image" Target="../media/image300.png"/><Relationship Id="rId7" Type="http://schemas.openxmlformats.org/officeDocument/2006/relationships/image" Target="../media/image3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0.png"/><Relationship Id="rId11" Type="http://schemas.openxmlformats.org/officeDocument/2006/relationships/image" Target="../media/image38.png"/><Relationship Id="rId5" Type="http://schemas.openxmlformats.org/officeDocument/2006/relationships/image" Target="../media/image320.png"/><Relationship Id="rId10" Type="http://schemas.openxmlformats.org/officeDocument/2006/relationships/image" Target="../media/image39.png"/><Relationship Id="rId4" Type="http://schemas.openxmlformats.org/officeDocument/2006/relationships/image" Target="../media/image310.png"/><Relationship Id="rId9" Type="http://schemas.openxmlformats.org/officeDocument/2006/relationships/image" Target="../media/image36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40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one batch of muffins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bakes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11 batches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of muffins.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muffins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does he have altogether?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batch there are 3 strawberry, 3 vanilla, 4 chocolate and 2 toffee muffins.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of each type of muffin does Teddy have in 11 batches?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sells 5 batches of muffins.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muffins does he have left?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340" y="1104695"/>
            <a:ext cx="2476702" cy="19128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718" y="1104695"/>
            <a:ext cx="2571227" cy="17109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187" y="3833055"/>
            <a:ext cx="1084237" cy="9894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331" y="2815600"/>
            <a:ext cx="1065282" cy="989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7718" y="2882416"/>
            <a:ext cx="1171431" cy="88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845" y="4973644"/>
            <a:ext cx="1160058" cy="9174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845" y="3833055"/>
            <a:ext cx="1114565" cy="88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187" y="4901614"/>
            <a:ext cx="1114565" cy="989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uses a bar model to represent 88 divided by 11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Rosie’s mistake.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draw a bar model to represent 88 divided by 11 correctly?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505907"/>
              </p:ext>
            </p:extLst>
          </p:nvPr>
        </p:nvGraphicFramePr>
        <p:xfrm>
          <a:off x="889551" y="1733742"/>
          <a:ext cx="8056279" cy="11483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2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3238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52704">
                <a:tc gridSpan="11"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88</a:t>
                      </a:r>
                      <a:endParaRPr lang="en-GB" sz="2800" b="1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latin typeface="Bariol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00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11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139586" marR="139586" marT="69794" marB="69794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614" y="1361880"/>
            <a:ext cx="469433" cy="6950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047" y="509001"/>
            <a:ext cx="536494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3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Choose three digit cards.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Arrange them in the calculation.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calculations can you make using your three digit cards?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order do you find it the most efficient to calculate the product?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have you grouped the numbers?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842800" y="1964099"/>
            <a:ext cx="4392302" cy="973404"/>
            <a:chOff x="966274" y="2594308"/>
            <a:chExt cx="2454301" cy="543912"/>
          </a:xfrm>
        </p:grpSpPr>
        <p:sp>
          <p:nvSpPr>
            <p:cNvPr id="4" name="Rectangle 3"/>
            <p:cNvSpPr/>
            <p:nvPr/>
          </p:nvSpPr>
          <p:spPr>
            <a:xfrm>
              <a:off x="966274" y="2594308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Rectangle 5"/>
                <p:cNvSpPr/>
                <p:nvPr/>
              </p:nvSpPr>
              <p:spPr>
                <a:xfrm>
                  <a:off x="1344714" y="2605091"/>
                  <a:ext cx="1705621" cy="53312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        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         </a:t>
                  </a:r>
                  <a14:m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</a:t>
                  </a:r>
                </a:p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endParaRPr>
                </a:p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6" name="Rectangle 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44714" y="2605091"/>
                  <a:ext cx="1705621" cy="53312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" name="Rectangle 6"/>
            <p:cNvSpPr/>
            <p:nvPr/>
          </p:nvSpPr>
          <p:spPr>
            <a:xfrm>
              <a:off x="1637888" y="2594308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301655" y="2599096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3050335" y="2599097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190942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22394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53846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85298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16750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48203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9656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11108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42561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59489" y="551978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165" y="161260"/>
            <a:ext cx="1159829" cy="16385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165" y="1641174"/>
            <a:ext cx="1159829" cy="163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5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the target number of 84 using three of the digits below.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Multiply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remaining three digits together, what is the product of the three numbers?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product smaller or larger than 84?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complete this problem in more than one way?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416474"/>
              </p:ext>
            </p:extLst>
          </p:nvPr>
        </p:nvGraphicFramePr>
        <p:xfrm>
          <a:off x="1502228" y="1712806"/>
          <a:ext cx="6897192" cy="6254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9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5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254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7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5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3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4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6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D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2</a:t>
                      </a:r>
                      <a:endParaRPr lang="en-GB" sz="28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3224069" y="2746428"/>
            <a:ext cx="7043338" cy="2243573"/>
            <a:chOff x="5393349" y="3090883"/>
            <a:chExt cx="3922361" cy="1014735"/>
          </a:xfrm>
        </p:grpSpPr>
        <p:sp>
          <p:nvSpPr>
            <p:cNvPr id="6" name="Rectangle 5"/>
            <p:cNvSpPr/>
            <p:nvPr/>
          </p:nvSpPr>
          <p:spPr>
            <a:xfrm>
              <a:off x="5393349" y="3090883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ectangle 6"/>
                <p:cNvSpPr/>
                <p:nvPr/>
              </p:nvSpPr>
              <p:spPr>
                <a:xfrm>
                  <a:off x="5804812" y="3151511"/>
                  <a:ext cx="3510898" cy="95410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×          </a:t>
                  </a: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×</a:t>
                  </a: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         </a:t>
                  </a:r>
                  <a14:m>
                    <m:oMath xmlns:m="http://schemas.openxmlformats.org/officeDocument/2006/math">
                      <m:r>
                        <a:rPr kumimoji="0" lang="en-US" sz="28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84 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endParaRP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7" name="Rectangle 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04812" y="3151511"/>
                  <a:ext cx="3510898" cy="954107"/>
                </a:xfrm>
                <a:prstGeom prst="rect">
                  <a:avLst/>
                </a:prstGeom>
                <a:blipFill>
                  <a:blip r:embed="rId3"/>
                  <a:stretch>
                    <a:fillRect l="-1934" t="-346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Rectangle 7"/>
            <p:cNvSpPr/>
            <p:nvPr/>
          </p:nvSpPr>
          <p:spPr>
            <a:xfrm>
              <a:off x="6126583" y="3090883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6786163" y="3090883"/>
              <a:ext cx="370240" cy="37024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864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Tommy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arrays to explain your answer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1487452" y="1447350"/>
            <a:ext cx="5059623" cy="2376938"/>
            <a:chOff x="204954" y="2103622"/>
            <a:chExt cx="2997712" cy="140828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4954" y="2542938"/>
              <a:ext cx="1341648" cy="968966"/>
            </a:xfrm>
            <a:prstGeom prst="rect">
              <a:avLst/>
            </a:prstGeom>
          </p:spPr>
        </p:pic>
        <p:sp>
          <p:nvSpPr>
            <p:cNvPr id="6" name="Rounded Rectangular Callout 5"/>
            <p:cNvSpPr/>
            <p:nvPr/>
          </p:nvSpPr>
          <p:spPr>
            <a:xfrm>
              <a:off x="1573835" y="2103622"/>
              <a:ext cx="1628831" cy="1184850"/>
            </a:xfrm>
            <a:prstGeom prst="wedgeRoundRectCallout">
              <a:avLst>
                <a:gd name="adj1" fmla="val -65241"/>
                <a:gd name="adj2" fmla="val 39463"/>
                <a:gd name="adj3" fmla="val 16667"/>
              </a:avLst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The greater the number, the more factors it will have.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774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Some numbers are equal to the sum of all their factors (not including the number itself).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e.g. 6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has 4 factors, 1, 2, 3 and 6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Add up all the factors not including 6 itself.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is equal to the sum of its factors (not including the number itself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).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other numbers can you find that are equal to the sum of their factors?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numbers are less than the sum of their factors?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numbers are greater than the sum of their factors?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  <a:blipFill>
                <a:blip r:embed="rId3"/>
                <a:stretch>
                  <a:fillRect l="-1590" t="-1095" r="-23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940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has calculated 19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60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59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59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explain his mistake and correct the diagram?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1319457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707528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062407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450478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847151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235222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590101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978172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337203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725274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080153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68224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64897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252968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607847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995918" y="1792996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7368444" y="1786359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756515" y="1786359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111394" y="1786359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499465" y="1786359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319457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707528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062407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2450478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847151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235222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590101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978172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337203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725274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080153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468224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864897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252968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607847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6995918" y="2159217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7368444" y="2152580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756515" y="2152580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8111394" y="2152580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8499465" y="2152580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1319457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707528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2062407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450478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2847151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3235222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3590101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3978172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337203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725274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5080153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468224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5864897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6252968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6607847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6995918" y="2518801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7368444" y="2512164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7756515" y="2512164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8111394" y="2512164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8499465" y="2512164"/>
            <a:ext cx="313898" cy="3138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6" name="Straight Connector 65"/>
          <p:cNvCxnSpPr/>
          <p:nvPr/>
        </p:nvCxnSpPr>
        <p:spPr>
          <a:xfrm flipH="1">
            <a:off x="8513113" y="1786359"/>
            <a:ext cx="313898" cy="32053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504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number cards.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, Annie and Eva choose one of the number cards 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each. They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multiply their number by 5</a:t>
            </a: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Annie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Eva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number card did each child 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have? Would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you have used a different method to multiply the 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numbers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by 5?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3531691" y="1290913"/>
            <a:ext cx="2772000" cy="564615"/>
            <a:chOff x="5773431" y="2270630"/>
            <a:chExt cx="1788993" cy="364391"/>
          </a:xfrm>
        </p:grpSpPr>
        <p:sp>
          <p:nvSpPr>
            <p:cNvPr id="4" name="Rounded Rectangle 3"/>
            <p:cNvSpPr/>
            <p:nvPr/>
          </p:nvSpPr>
          <p:spPr>
            <a:xfrm>
              <a:off x="5773431" y="2270630"/>
              <a:ext cx="464499" cy="364391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21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35678" y="2270630"/>
              <a:ext cx="464499" cy="364391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42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7097925" y="2270630"/>
              <a:ext cx="464499" cy="364391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38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2284579" y="2411687"/>
            <a:ext cx="6376095" cy="1488662"/>
            <a:chOff x="5069122" y="3224764"/>
            <a:chExt cx="4428096" cy="82044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9122" y="3224764"/>
              <a:ext cx="631912" cy="82044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Rounded Rectangular Callout 8"/>
                <p:cNvSpPr/>
                <p:nvPr/>
              </p:nvSpPr>
              <p:spPr>
                <a:xfrm>
                  <a:off x="6000279" y="3406820"/>
                  <a:ext cx="3496939" cy="456335"/>
                </a:xfrm>
                <a:prstGeom prst="wedgeRoundRectCallout">
                  <a:avLst>
                    <a:gd name="adj1" fmla="val -60599"/>
                    <a:gd name="adj2" fmla="val 34792"/>
                    <a:gd name="adj3" fmla="val 16667"/>
                  </a:avLst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 w="28575">
                  <a:solidFill>
                    <a:schemeClr val="accent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4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I did 40 </a:t>
                  </a:r>
                  <a14:m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4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5 and then subtracted 2 lots of five.</a:t>
                  </a:r>
                  <a:endPara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9" name="Rounded Rectangular Callout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0279" y="3406820"/>
                  <a:ext cx="3496939" cy="456335"/>
                </a:xfrm>
                <a:prstGeom prst="wedgeRoundRectCallout">
                  <a:avLst>
                    <a:gd name="adj1" fmla="val -60599"/>
                    <a:gd name="adj2" fmla="val 34792"/>
                    <a:gd name="adj3" fmla="val 16667"/>
                  </a:avLst>
                </a:prstGeom>
                <a:blipFill>
                  <a:blip r:embed="rId4"/>
                  <a:stretch>
                    <a:fillRect t="-4255" b="-13475"/>
                  </a:stretch>
                </a:blipFill>
                <a:ln w="28575">
                  <a:solidFill>
                    <a:schemeClr val="accent5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" name="Group 12"/>
          <p:cNvGrpSpPr>
            <a:grpSpLocks noChangeAspect="1"/>
          </p:cNvGrpSpPr>
          <p:nvPr/>
        </p:nvGrpSpPr>
        <p:grpSpPr>
          <a:xfrm>
            <a:off x="964894" y="3778812"/>
            <a:ext cx="6573053" cy="841377"/>
            <a:chOff x="3741007" y="4380073"/>
            <a:chExt cx="4481349" cy="43573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3440" y="4403623"/>
              <a:ext cx="728916" cy="412180"/>
            </a:xfrm>
            <a:prstGeom prst="rect">
              <a:avLst/>
            </a:prstGeom>
          </p:spPr>
        </p:pic>
        <p:sp>
          <p:nvSpPr>
            <p:cNvPr id="12" name="Rounded Rectangular Callout 11"/>
            <p:cNvSpPr>
              <a:spLocks/>
            </p:cNvSpPr>
            <p:nvPr/>
          </p:nvSpPr>
          <p:spPr>
            <a:xfrm>
              <a:off x="3741007" y="4380073"/>
              <a:ext cx="3695079" cy="410159"/>
            </a:xfrm>
            <a:prstGeom prst="wedgeRoundRectCallout">
              <a:avLst>
                <a:gd name="adj1" fmla="val 53873"/>
                <a:gd name="adj2" fmla="val 18834"/>
                <a:gd name="adj3" fmla="val 16667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I multiplied my number by 10 and then divided 210 by 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6" name="Group 15"/>
          <p:cNvGrpSpPr>
            <a:grpSpLocks noChangeAspect="1"/>
          </p:cNvGrpSpPr>
          <p:nvPr/>
        </p:nvGrpSpPr>
        <p:grpSpPr>
          <a:xfrm>
            <a:off x="2284579" y="4456513"/>
            <a:ext cx="6788563" cy="1655999"/>
            <a:chOff x="5080974" y="4956118"/>
            <a:chExt cx="3761364" cy="750086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0974" y="4956118"/>
              <a:ext cx="530878" cy="750086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Rounded Rectangular Callout 14"/>
                <p:cNvSpPr/>
                <p:nvPr/>
              </p:nvSpPr>
              <p:spPr>
                <a:xfrm>
                  <a:off x="6000280" y="5074587"/>
                  <a:ext cx="2842058" cy="472881"/>
                </a:xfrm>
                <a:prstGeom prst="wedgeRoundRectCallout">
                  <a:avLst>
                    <a:gd name="adj1" fmla="val -59375"/>
                    <a:gd name="adj2" fmla="val 17335"/>
                    <a:gd name="adj3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28575">
                  <a:solidFill>
                    <a:schemeClr val="accent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4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I halved my 2-digit number and doubled 5 so I calculated 21 </a:t>
                  </a:r>
                  <a14:m>
                    <m:oMath xmlns:m="http://schemas.openxmlformats.org/officeDocument/2006/math">
                      <m:r>
                        <a:rPr kumimoji="0" lang="en-GB" sz="2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4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4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10</a:t>
                  </a:r>
                  <a:endPara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5" name="Rounded Rectangular Callout 1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0280" y="5074587"/>
                  <a:ext cx="2842058" cy="472881"/>
                </a:xfrm>
                <a:prstGeom prst="wedgeRoundRectCallout">
                  <a:avLst>
                    <a:gd name="adj1" fmla="val -59375"/>
                    <a:gd name="adj2" fmla="val 17335"/>
                    <a:gd name="adj3" fmla="val 16667"/>
                  </a:avLst>
                </a:prstGeom>
                <a:blipFill>
                  <a:blip r:embed="rId7"/>
                  <a:stretch>
                    <a:fillRect b="-1136"/>
                  </a:stretch>
                </a:blipFill>
                <a:ln w="28575">
                  <a:solidFill>
                    <a:schemeClr val="accent6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5116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6 multiplications.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 multiplications would you calculate mentally?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 multiplications would you use a written method for?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choices to a partner.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Did your partner choose the same methods as you?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2345649" y="1528542"/>
            <a:ext cx="5144084" cy="1440000"/>
            <a:chOff x="298081" y="2312314"/>
            <a:chExt cx="2702411" cy="75649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ounded Rectangle 3"/>
                <p:cNvSpPr/>
                <p:nvPr/>
              </p:nvSpPr>
              <p:spPr>
                <a:xfrm>
                  <a:off x="298081" y="2312314"/>
                  <a:ext cx="853070" cy="325184"/>
                </a:xfrm>
                <a:prstGeom prst="round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43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5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4" name="Rounded Rectangle 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8081" y="2312314"/>
                  <a:ext cx="853070" cy="325184"/>
                </a:xfrm>
                <a:prstGeom prst="roundRect">
                  <a:avLst/>
                </a:prstGeom>
                <a:blipFill>
                  <a:blip r:embed="rId3"/>
                  <a:stretch>
                    <a:fillRect b="-16038"/>
                  </a:stretch>
                </a:blipFill>
                <a:ln w="28575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Rounded Rectangle 5"/>
                <p:cNvSpPr/>
                <p:nvPr/>
              </p:nvSpPr>
              <p:spPr>
                <a:xfrm>
                  <a:off x="1222752" y="2312314"/>
                  <a:ext cx="853070" cy="325184"/>
                </a:xfrm>
                <a:prstGeom prst="round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54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</a:t>
                  </a: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6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6" name="Rounded Rectangle 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22752" y="2312314"/>
                  <a:ext cx="853070" cy="325184"/>
                </a:xfrm>
                <a:prstGeom prst="roundRect">
                  <a:avLst/>
                </a:prstGeom>
                <a:blipFill>
                  <a:blip r:embed="rId4"/>
                  <a:stretch>
                    <a:fillRect b="-16038"/>
                  </a:stretch>
                </a:blipFill>
                <a:ln w="28575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ounded Rectangle 6"/>
                <p:cNvSpPr/>
                <p:nvPr/>
              </p:nvSpPr>
              <p:spPr>
                <a:xfrm>
                  <a:off x="2147422" y="2312314"/>
                  <a:ext cx="853070" cy="325184"/>
                </a:xfrm>
                <a:prstGeom prst="round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38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</a:t>
                  </a: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6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7" name="Rounded Rectangle 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47422" y="2312314"/>
                  <a:ext cx="853070" cy="325184"/>
                </a:xfrm>
                <a:prstGeom prst="roundRect">
                  <a:avLst/>
                </a:prstGeom>
                <a:blipFill>
                  <a:blip r:embed="rId5"/>
                  <a:stretch>
                    <a:fillRect b="-16038"/>
                  </a:stretch>
                </a:blipFill>
                <a:ln w="28575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ounded Rectangle 7"/>
                <p:cNvSpPr/>
                <p:nvPr/>
              </p:nvSpPr>
              <p:spPr>
                <a:xfrm>
                  <a:off x="298081" y="2743624"/>
                  <a:ext cx="853070" cy="325184"/>
                </a:xfrm>
                <a:prstGeom prst="round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33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2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8" name="Rounded 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8081" y="2743624"/>
                  <a:ext cx="853070" cy="325184"/>
                </a:xfrm>
                <a:prstGeom prst="roundRect">
                  <a:avLst/>
                </a:prstGeom>
                <a:blipFill>
                  <a:blip r:embed="rId6"/>
                  <a:stretch>
                    <a:fillRect b="-15888"/>
                  </a:stretch>
                </a:blipFill>
                <a:ln w="28575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Rounded Rectangle 8"/>
                <p:cNvSpPr/>
                <p:nvPr/>
              </p:nvSpPr>
              <p:spPr>
                <a:xfrm>
                  <a:off x="1213617" y="2743624"/>
                  <a:ext cx="853070" cy="325184"/>
                </a:xfrm>
                <a:prstGeom prst="round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19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7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9" name="Rounded Rectangle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13617" y="2743624"/>
                  <a:ext cx="853070" cy="325184"/>
                </a:xfrm>
                <a:prstGeom prst="roundRect">
                  <a:avLst/>
                </a:prstGeom>
                <a:blipFill>
                  <a:blip r:embed="rId7"/>
                  <a:stretch>
                    <a:fillRect b="-15888"/>
                  </a:stretch>
                </a:blipFill>
                <a:ln w="28575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Rounded Rectangle 9"/>
                <p:cNvSpPr/>
                <p:nvPr/>
              </p:nvSpPr>
              <p:spPr>
                <a:xfrm>
                  <a:off x="2129153" y="2743624"/>
                  <a:ext cx="853070" cy="325184"/>
                </a:xfrm>
                <a:prstGeom prst="round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 w="28575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84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</a:rPr>
                    <a:t> 5</a:t>
                  </a:r>
                  <a:endPara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10" name="Rounded 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29153" y="2743624"/>
                  <a:ext cx="853070" cy="325184"/>
                </a:xfrm>
                <a:prstGeom prst="roundRect">
                  <a:avLst/>
                </a:prstGeom>
                <a:blipFill>
                  <a:blip r:embed="rId8"/>
                  <a:stretch>
                    <a:fillRect b="-15888"/>
                  </a:stretch>
                </a:blipFill>
                <a:ln w="28575">
                  <a:solidFill>
                    <a:schemeClr val="accent2"/>
                  </a:solidFill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629" y="736900"/>
            <a:ext cx="1507187" cy="15108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9221" y="2659045"/>
            <a:ext cx="281001" cy="4160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0201" y="2125078"/>
            <a:ext cx="321144" cy="161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6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is calculating 46 multiplied by 4 using the part-whole model.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explain Ron’s mistake?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77807" y="1328974"/>
            <a:ext cx="4493262" cy="4500328"/>
            <a:chOff x="7071017" y="819518"/>
            <a:chExt cx="5605726" cy="5614541"/>
          </a:xfrm>
        </p:grpSpPr>
        <p:sp>
          <p:nvSpPr>
            <p:cNvPr id="14" name="Oval 13"/>
            <p:cNvSpPr/>
            <p:nvPr/>
          </p:nvSpPr>
          <p:spPr>
            <a:xfrm>
              <a:off x="8707148" y="81951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7071017" y="403635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10279039" y="402202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>
              <a:stCxn id="14" idx="3"/>
              <a:endCxn id="15" idx="0"/>
            </p:cNvCxnSpPr>
            <p:nvPr/>
          </p:nvCxnSpPr>
          <p:spPr>
            <a:xfrm flipH="1">
              <a:off x="8282569" y="286608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4" idx="5"/>
              <a:endCxn id="16" idx="0"/>
            </p:cNvCxnSpPr>
            <p:nvPr/>
          </p:nvCxnSpPr>
          <p:spPr>
            <a:xfrm>
              <a:off x="10753716" y="286608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8707148" y="1483106"/>
                  <a:ext cx="2397704" cy="1065869"/>
                </a:xfrm>
                <a:prstGeom prst="rect">
                  <a:avLst/>
                </a:prstGeom>
                <a:noFill/>
              </p:spPr>
              <p:txBody>
                <a:bodyPr wrap="square" lIns="0" rIns="0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×4=1,624</m:t>
                        </m:r>
                      </m:oMath>
                    </m:oMathPara>
                  </a14:m>
                  <a:endParaRPr lang="en-GB" sz="1400" dirty="0"/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07148" y="1483106"/>
                  <a:ext cx="2397704" cy="1065869"/>
                </a:xfrm>
                <a:prstGeom prst="rect">
                  <a:avLst/>
                </a:prstGeom>
                <a:blipFill>
                  <a:blip r:embed="rId3"/>
                  <a:stretch>
                    <a:fillRect b="-142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7071017" y="4687939"/>
                  <a:ext cx="2397703" cy="1065869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GB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×4=1</m:t>
                        </m:r>
                        <m:r>
                          <a:rPr lang="en-GB" sz="32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60</m:t>
                        </m:r>
                      </m:oMath>
                    </m:oMathPara>
                  </a14:m>
                  <a:endParaRPr lang="en-GB" dirty="0"/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71017" y="4687939"/>
                  <a:ext cx="2397703" cy="106586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10279037" y="4942819"/>
                  <a:ext cx="2397705" cy="584775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3200" i="1">
                            <a:latin typeface="Cambria Math" panose="02040503050406030204" pitchFamily="18" charset="0"/>
                          </a:rPr>
                          <m:t>6 </m:t>
                        </m:r>
                        <m:r>
                          <a:rPr lang="en-GB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×4=24</m:t>
                        </m:r>
                      </m:oMath>
                    </m:oMathPara>
                  </a14:m>
                  <a:endParaRPr lang="en-GB" sz="1400" dirty="0"/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279037" y="4942819"/>
                  <a:ext cx="2397705" cy="584775"/>
                </a:xfrm>
                <a:prstGeom prst="rect">
                  <a:avLst/>
                </a:prstGeom>
                <a:blipFill>
                  <a:blip r:embed="rId5"/>
                  <a:stretch>
                    <a:fillRect t="-29870" b="-311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88235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incorrect multiplications.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Correct the multiplications.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569293"/>
                  </p:ext>
                </p:extLst>
              </p:nvPr>
            </p:nvGraphicFramePr>
            <p:xfrm>
              <a:off x="1824387" y="1638141"/>
              <a:ext cx="1515393" cy="231990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05131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05131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05131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58569293"/>
                  </p:ext>
                </p:extLst>
              </p:nvPr>
            </p:nvGraphicFramePr>
            <p:xfrm>
              <a:off x="1824387" y="1638141"/>
              <a:ext cx="1515393" cy="231990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05131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05131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05131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205" t="-204167" r="-203614" b="-1218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12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64569932"/>
                  </p:ext>
                </p:extLst>
              </p:nvPr>
            </p:nvGraphicFramePr>
            <p:xfrm>
              <a:off x="6526079" y="1638141"/>
              <a:ext cx="1720938" cy="231990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364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7364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73646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64569932"/>
                  </p:ext>
                </p:extLst>
              </p:nvPr>
            </p:nvGraphicFramePr>
            <p:xfrm>
              <a:off x="6526079" y="1638141"/>
              <a:ext cx="1720938" cy="231990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3646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73646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73646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64" t="-204167" r="-204255" b="-1218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997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00827768"/>
                  </p:ext>
                </p:extLst>
              </p:nvPr>
            </p:nvGraphicFramePr>
            <p:xfrm>
              <a:off x="4106030" y="3427078"/>
              <a:ext cx="1721235" cy="22422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3745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73745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73745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6055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6055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6055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605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00827768"/>
                  </p:ext>
                </p:extLst>
              </p:nvPr>
            </p:nvGraphicFramePr>
            <p:xfrm>
              <a:off x="4106030" y="3427078"/>
              <a:ext cx="1721235" cy="22422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3745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73745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573745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6055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6055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6055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64" t="-207609" r="-204255" b="-1271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6055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736900"/>
            <a:ext cx="1391627" cy="13573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2129988"/>
            <a:ext cx="1391627" cy="13573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3523076"/>
            <a:ext cx="1391627" cy="13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88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and Dexter have both completed the same multiplication.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US" sz="28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the correct answer?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has been made by one of the children?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337" y="2049620"/>
            <a:ext cx="1779228" cy="24284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516" y="2596019"/>
            <a:ext cx="1934025" cy="13356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62994526"/>
                  </p:ext>
                </p:extLst>
              </p:nvPr>
            </p:nvGraphicFramePr>
            <p:xfrm>
              <a:off x="6661541" y="2782571"/>
              <a:ext cx="1850960" cy="2304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6274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274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274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274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62994526"/>
                  </p:ext>
                </p:extLst>
              </p:nvPr>
            </p:nvGraphicFramePr>
            <p:xfrm>
              <a:off x="6661541" y="2782571"/>
              <a:ext cx="1850960" cy="2304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6274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274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274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274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576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316" t="-207447" r="-305263" b="-1255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6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88014" marR="88014" marT="44006" marB="44006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28671666"/>
                  </p:ext>
                </p:extLst>
              </p:nvPr>
            </p:nvGraphicFramePr>
            <p:xfrm>
              <a:off x="2876556" y="2782571"/>
              <a:ext cx="1854248" cy="229810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6356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356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356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3562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567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67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67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charset="0"/>
                                    <a:ea typeface="Cambria Math" charset="0"/>
                                    <a:cs typeface="Cambria Math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67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28671666"/>
                  </p:ext>
                </p:extLst>
              </p:nvPr>
            </p:nvGraphicFramePr>
            <p:xfrm>
              <a:off x="2876556" y="2782571"/>
              <a:ext cx="1854248" cy="229810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6356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63562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463562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463562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57452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7452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7452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299" t="-204211" r="-300000" b="-12315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57452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  <a:ea typeface="Bariol" charset="0"/>
                              <a:cs typeface="Bariol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  <a:ea typeface="Bariol" charset="0"/>
                            <a:cs typeface="Bariol" charset="0"/>
                          </a:endParaRPr>
                        </a:p>
                      </a:txBody>
                      <a:tcPr marL="147788" marR="147788" marT="73903" marB="73903" anchor="ctr">
                        <a:lnL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5" name="Rectangle 14"/>
          <p:cNvSpPr/>
          <p:nvPr/>
        </p:nvSpPr>
        <p:spPr>
          <a:xfrm>
            <a:off x="7459817" y="5080675"/>
            <a:ext cx="376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65652" y="5078546"/>
            <a:ext cx="376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086082" y="5086571"/>
            <a:ext cx="376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376755" y="5086571"/>
            <a:ext cx="3762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736900"/>
            <a:ext cx="1391627" cy="13573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2129988"/>
            <a:ext cx="1391627" cy="13573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3523076"/>
            <a:ext cx="1391627" cy="13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6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and his mum were having a reading competition.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one month, Teddy read 814 pages.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mum read 4 times as many pages as Teddy.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pages did they read altogether?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fewer pages did Teddy read?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bar model to help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100" y="1376103"/>
            <a:ext cx="2799182" cy="216000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265456"/>
              </p:ext>
            </p:extLst>
          </p:nvPr>
        </p:nvGraphicFramePr>
        <p:xfrm>
          <a:off x="2877194" y="5225088"/>
          <a:ext cx="128181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1812">
                  <a:extLst>
                    <a:ext uri="{9D8B030D-6E8A-4147-A177-3AD203B41FA5}">
                      <a16:colId xmlns:a16="http://schemas.microsoft.com/office/drawing/2014/main" val="1427756127"/>
                    </a:ext>
                  </a:extLst>
                </a:gridCol>
              </a:tblGrid>
              <a:tr h="50403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814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4399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02692"/>
              </p:ext>
            </p:extLst>
          </p:nvPr>
        </p:nvGraphicFramePr>
        <p:xfrm>
          <a:off x="2877194" y="5912606"/>
          <a:ext cx="128181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1812">
                  <a:extLst>
                    <a:ext uri="{9D8B030D-6E8A-4147-A177-3AD203B41FA5}">
                      <a16:colId xmlns:a16="http://schemas.microsoft.com/office/drawing/2014/main" val="1427756127"/>
                    </a:ext>
                  </a:extLst>
                </a:gridCol>
              </a:tblGrid>
              <a:tr h="50403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814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4399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193133"/>
              </p:ext>
            </p:extLst>
          </p:nvPr>
        </p:nvGraphicFramePr>
        <p:xfrm>
          <a:off x="4159006" y="5912606"/>
          <a:ext cx="128181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1812">
                  <a:extLst>
                    <a:ext uri="{9D8B030D-6E8A-4147-A177-3AD203B41FA5}">
                      <a16:colId xmlns:a16="http://schemas.microsoft.com/office/drawing/2014/main" val="1427756127"/>
                    </a:ext>
                  </a:extLst>
                </a:gridCol>
              </a:tblGrid>
              <a:tr h="50403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814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4399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526504"/>
              </p:ext>
            </p:extLst>
          </p:nvPr>
        </p:nvGraphicFramePr>
        <p:xfrm>
          <a:off x="5440818" y="5912606"/>
          <a:ext cx="128181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1812">
                  <a:extLst>
                    <a:ext uri="{9D8B030D-6E8A-4147-A177-3AD203B41FA5}">
                      <a16:colId xmlns:a16="http://schemas.microsoft.com/office/drawing/2014/main" val="1427756127"/>
                    </a:ext>
                  </a:extLst>
                </a:gridCol>
              </a:tblGrid>
              <a:tr h="50403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814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4399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886264"/>
              </p:ext>
            </p:extLst>
          </p:nvPr>
        </p:nvGraphicFramePr>
        <p:xfrm>
          <a:off x="6722630" y="5912606"/>
          <a:ext cx="1281812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1812">
                  <a:extLst>
                    <a:ext uri="{9D8B030D-6E8A-4147-A177-3AD203B41FA5}">
                      <a16:colId xmlns:a16="http://schemas.microsoft.com/office/drawing/2014/main" val="1427756127"/>
                    </a:ext>
                  </a:extLst>
                </a:gridCol>
              </a:tblGrid>
              <a:tr h="50403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814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843990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774211" y="5179752"/>
            <a:ext cx="1228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Teddy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74211" y="5872330"/>
            <a:ext cx="1228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Mum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8095995" y="5179753"/>
            <a:ext cx="297377" cy="125090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736900"/>
            <a:ext cx="1391627" cy="13573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2129988"/>
            <a:ext cx="1391627" cy="13573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3523076"/>
            <a:ext cx="1391627" cy="13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3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is calculating 72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Before she starts, she says the calculation will involve an exchange.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  <a:blipFill>
                <a:blip r:embed="rId3"/>
                <a:stretch>
                  <a:fillRect l="-1590" t="-2506" b="-54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2026656"/>
            <a:ext cx="1482408" cy="144589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642015"/>
            <a:ext cx="1482408" cy="144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26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 , &gt;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or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complete the statements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3242795" y="1889966"/>
            <a:ext cx="4142420" cy="3600000"/>
            <a:chOff x="775261" y="4868299"/>
            <a:chExt cx="1685543" cy="146483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ectangle 3"/>
                <p:cNvSpPr/>
                <p:nvPr/>
              </p:nvSpPr>
              <p:spPr>
                <a:xfrm>
                  <a:off x="775261" y="4916492"/>
                  <a:ext cx="620651" cy="27294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69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3</a:t>
                  </a: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4" name="Rectangle 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5261" y="4916492"/>
                  <a:ext cx="620651" cy="272946"/>
                </a:xfrm>
                <a:prstGeom prst="rect">
                  <a:avLst/>
                </a:prstGeom>
                <a:blipFill>
                  <a:blip r:embed="rId4"/>
                  <a:stretch>
                    <a:fillRect l="-8400" t="-9009" b="-180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Oval 5"/>
            <p:cNvSpPr/>
            <p:nvPr/>
          </p:nvSpPr>
          <p:spPr>
            <a:xfrm>
              <a:off x="1346087" y="4868299"/>
              <a:ext cx="384122" cy="369332"/>
            </a:xfrm>
            <a:prstGeom prst="ellipse">
              <a:avLst/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Rectangle 6"/>
                <p:cNvSpPr/>
                <p:nvPr/>
              </p:nvSpPr>
              <p:spPr>
                <a:xfrm>
                  <a:off x="1811408" y="4916492"/>
                  <a:ext cx="620651" cy="27294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96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3</a:t>
                  </a: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7" name="Rectangle 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11408" y="4916492"/>
                  <a:ext cx="620651" cy="272946"/>
                </a:xfrm>
                <a:prstGeom prst="rect">
                  <a:avLst/>
                </a:prstGeom>
                <a:blipFill>
                  <a:blip r:embed="rId5"/>
                  <a:stretch>
                    <a:fillRect l="-8400" t="-9009" b="-180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ectangle 7"/>
                <p:cNvSpPr/>
                <p:nvPr/>
              </p:nvSpPr>
              <p:spPr>
                <a:xfrm>
                  <a:off x="775261" y="5503801"/>
                  <a:ext cx="620651" cy="27294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9</a:t>
                  </a:r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6</a:t>
                  </a: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</a:t>
                  </a: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4</a:t>
                  </a: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8" name="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5261" y="5503801"/>
                  <a:ext cx="620651" cy="272946"/>
                </a:xfrm>
                <a:prstGeom prst="rect">
                  <a:avLst/>
                </a:prstGeom>
                <a:blipFill>
                  <a:blip r:embed="rId6"/>
                  <a:stretch>
                    <a:fillRect l="-8400" t="-9091" b="-272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Oval 8"/>
            <p:cNvSpPr/>
            <p:nvPr/>
          </p:nvSpPr>
          <p:spPr>
            <a:xfrm>
              <a:off x="1346087" y="5424764"/>
              <a:ext cx="384122" cy="369332"/>
            </a:xfrm>
            <a:prstGeom prst="ellipse">
              <a:avLst/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Rectangle 9"/>
                <p:cNvSpPr/>
                <p:nvPr/>
              </p:nvSpPr>
              <p:spPr>
                <a:xfrm>
                  <a:off x="1840153" y="5503801"/>
                  <a:ext cx="620651" cy="27294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96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3</a:t>
                  </a: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10" name="Rectangle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40153" y="5503801"/>
                  <a:ext cx="620651" cy="272946"/>
                </a:xfrm>
                <a:prstGeom prst="rect">
                  <a:avLst/>
                </a:prstGeom>
                <a:blipFill>
                  <a:blip r:embed="rId7"/>
                  <a:stretch>
                    <a:fillRect l="-8000" t="-9091" b="-272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Rectangle 10"/>
                <p:cNvSpPr/>
                <p:nvPr/>
              </p:nvSpPr>
              <p:spPr>
                <a:xfrm>
                  <a:off x="775261" y="6039160"/>
                  <a:ext cx="620651" cy="27294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91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7</a:t>
                  </a: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11" name="Rectangle 1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5261" y="6039160"/>
                  <a:ext cx="620651" cy="272946"/>
                </a:xfrm>
                <a:prstGeom prst="rect">
                  <a:avLst/>
                </a:prstGeom>
                <a:blipFill>
                  <a:blip r:embed="rId8"/>
                  <a:stretch>
                    <a:fillRect l="-8400" t="-9091" b="-272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Oval 11"/>
            <p:cNvSpPr/>
            <p:nvPr/>
          </p:nvSpPr>
          <p:spPr>
            <a:xfrm>
              <a:off x="1346087" y="5963802"/>
              <a:ext cx="384122" cy="369332"/>
            </a:xfrm>
            <a:prstGeom prst="ellipse">
              <a:avLst/>
            </a:pr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Rectangle 12"/>
                <p:cNvSpPr/>
                <p:nvPr/>
              </p:nvSpPr>
              <p:spPr>
                <a:xfrm>
                  <a:off x="1840153" y="6048662"/>
                  <a:ext cx="620651" cy="27294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84 </a:t>
                  </a:r>
                  <a14:m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kumimoji="0" lang="en-GB" sz="2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 </a:t>
                  </a:r>
                  <a:r>
                    <a:rPr kumimoji="0" lang="en-GB" sz="28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</a:rPr>
                    <a:t>6</a:t>
                  </a:r>
                  <a:endPara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endParaRPr>
                </a:p>
              </p:txBody>
            </p:sp>
          </mc:Choice>
          <mc:Fallback xmlns="">
            <p:sp>
              <p:nvSpPr>
                <p:cNvPr id="13" name="Rectangle 1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40153" y="6048662"/>
                  <a:ext cx="620651" cy="272946"/>
                </a:xfrm>
                <a:prstGeom prst="rect">
                  <a:avLst/>
                </a:prstGeom>
                <a:blipFill>
                  <a:blip r:embed="rId9"/>
                  <a:stretch>
                    <a:fillRect l="-8000" t="-10000" b="-272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2026656"/>
            <a:ext cx="1482408" cy="14458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642015"/>
            <a:ext cx="1482408" cy="144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96 sweets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shares them into equal groups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has no sweets left over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groups could Eva have shared her sweets into?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2026656"/>
            <a:ext cx="1482408" cy="14458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642015"/>
            <a:ext cx="1482408" cy="144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0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writes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28 r 1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says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85 must be 1 away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from a multiple of 3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  <a:blipFill>
                <a:blip r:embed="rId3"/>
                <a:stretch>
                  <a:fillRect l="-1590" t="-2506" b="-54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2026656"/>
            <a:ext cx="1482408" cy="14458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642015"/>
            <a:ext cx="1482408" cy="144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83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37 sweets are shared between 4 friends. How many sweets are left over?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attempt to solve this problem.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Alex says it’s 1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Mo says it’s 9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Eva says it’s 9 r 1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Jack says it’s 8 r 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who is correct and the mistakes other people have made?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2026656"/>
            <a:ext cx="1482408" cy="14458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642015"/>
            <a:ext cx="1482408" cy="144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is thinking of a 2-digit number that is less than 50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it is divided by 2, there is no remainder.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it is divided by 3, there is a remainder of 1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it is divided by 5, there is a remainder of 3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number is Whitney thinking of?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2026656"/>
            <a:ext cx="1482408" cy="14458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893" y="642015"/>
            <a:ext cx="1482408" cy="144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27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is calculating 184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8 using part-whole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models. 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you complete each model?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mbria Math" panose="02040503050406030204" pitchFamily="18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many part-whole models can you make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to calculate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132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÷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mbria Math" panose="02040503050406030204" pitchFamily="18" charset="0"/>
              </a:rPr>
              <a:t>4?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278350" y="2589709"/>
            <a:ext cx="3812115" cy="2878699"/>
            <a:chOff x="6789064" y="4966708"/>
            <a:chExt cx="1934400" cy="146075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89064" y="4966708"/>
              <a:ext cx="1797316" cy="146075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7418204" y="5082724"/>
                  <a:ext cx="652630" cy="3592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208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18204" y="5082724"/>
                  <a:ext cx="652630" cy="359206"/>
                </a:xfrm>
                <a:prstGeom prst="rect">
                  <a:avLst/>
                </a:prstGeom>
                <a:blipFill>
                  <a:blip r:embed="rId4"/>
                  <a:stretch>
                    <a:fillRect l="-4739" t="-517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Box 7"/>
                <p:cNvSpPr txBox="1"/>
                <p:nvPr/>
              </p:nvSpPr>
              <p:spPr>
                <a:xfrm>
                  <a:off x="6855276" y="5903033"/>
                  <a:ext cx="652630" cy="3592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80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8" name="TextBox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55276" y="5903033"/>
                  <a:ext cx="652630" cy="359206"/>
                </a:xfrm>
                <a:prstGeom prst="rect">
                  <a:avLst/>
                </a:prstGeom>
                <a:blipFill>
                  <a:blip r:embed="rId5"/>
                  <a:stretch>
                    <a:fillRect l="-4739" t="-6034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7465650" y="6004081"/>
                  <a:ext cx="652630" cy="3592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80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65650" y="6004081"/>
                  <a:ext cx="652630" cy="359206"/>
                </a:xfrm>
                <a:prstGeom prst="rect">
                  <a:avLst/>
                </a:prstGeom>
                <a:blipFill>
                  <a:blip r:embed="rId6"/>
                  <a:stretch>
                    <a:fillRect l="-4739" t="-517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/>
                <p:cNvSpPr txBox="1"/>
                <p:nvPr/>
              </p:nvSpPr>
              <p:spPr>
                <a:xfrm>
                  <a:off x="8070834" y="5868752"/>
                  <a:ext cx="652630" cy="3592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48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0" name="TextBox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70834" y="5868752"/>
                  <a:ext cx="652630" cy="359206"/>
                </a:xfrm>
                <a:prstGeom prst="rect">
                  <a:avLst/>
                </a:prstGeom>
                <a:blipFill>
                  <a:blip r:embed="rId7"/>
                  <a:stretch>
                    <a:fillRect l="-4739" t="-512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" name="Group 10"/>
          <p:cNvGrpSpPr>
            <a:grpSpLocks noChangeAspect="1"/>
          </p:cNvGrpSpPr>
          <p:nvPr/>
        </p:nvGrpSpPr>
        <p:grpSpPr>
          <a:xfrm>
            <a:off x="6147486" y="2589709"/>
            <a:ext cx="3966921" cy="2909415"/>
            <a:chOff x="6789064" y="4966708"/>
            <a:chExt cx="1991702" cy="146075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6789064" y="4966708"/>
              <a:ext cx="1797316" cy="146075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7418204" y="5090422"/>
                  <a:ext cx="652630" cy="35541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208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18204" y="5090422"/>
                  <a:ext cx="652630" cy="355414"/>
                </a:xfrm>
                <a:prstGeom prst="rect">
                  <a:avLst/>
                </a:prstGeom>
                <a:blipFill>
                  <a:blip r:embed="rId8"/>
                  <a:stretch>
                    <a:fillRect l="-4695" t="-517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/>
                <p:cNvSpPr txBox="1"/>
                <p:nvPr/>
              </p:nvSpPr>
              <p:spPr>
                <a:xfrm>
                  <a:off x="6801713" y="5891207"/>
                  <a:ext cx="65263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160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4" name="Text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01713" y="5891207"/>
                  <a:ext cx="652630" cy="369332"/>
                </a:xfrm>
                <a:prstGeom prst="rect">
                  <a:avLst/>
                </a:prstGeom>
                <a:blipFill>
                  <a:blip r:embed="rId9"/>
                  <a:stretch>
                    <a:fillRect l="-5164" t="-578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/>
                <p:cNvSpPr txBox="1"/>
                <p:nvPr/>
              </p:nvSpPr>
              <p:spPr>
                <a:xfrm>
                  <a:off x="7445479" y="5974239"/>
                  <a:ext cx="65263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40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5" name="TextBox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445479" y="5974239"/>
                  <a:ext cx="652630" cy="369332"/>
                </a:xfrm>
                <a:prstGeom prst="rect">
                  <a:avLst/>
                </a:prstGeom>
                <a:blipFill>
                  <a:blip r:embed="rId10"/>
                  <a:stretch>
                    <a:fillRect l="-5164" t="-495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8128136" y="5896629"/>
                  <a:ext cx="65263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28136" y="5896629"/>
                  <a:ext cx="652630" cy="369332"/>
                </a:xfrm>
                <a:prstGeom prst="rect">
                  <a:avLst/>
                </a:prstGeom>
                <a:blipFill>
                  <a:blip r:embed="rId11"/>
                  <a:stretch>
                    <a:fillRect l="-5164" t="-5833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7" name="Group 16"/>
          <p:cNvGrpSpPr>
            <a:grpSpLocks noChangeAspect="1"/>
          </p:cNvGrpSpPr>
          <p:nvPr/>
        </p:nvGrpSpPr>
        <p:grpSpPr>
          <a:xfrm>
            <a:off x="3538636" y="1640138"/>
            <a:ext cx="3185731" cy="2861624"/>
            <a:chOff x="352810" y="4994533"/>
            <a:chExt cx="1603584" cy="1440440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2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52810" y="4994533"/>
              <a:ext cx="1468753" cy="1440440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850539" y="5118325"/>
                  <a:ext cx="652630" cy="3563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208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kumimoji="0" lang="en-US" sz="20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+mn-cs"/>
                          </a:rPr>
                          <m:t>=</m:t>
                        </m:r>
                      </m:oMath>
                    </m:oMathPara>
                  </a14:m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0539" y="5118325"/>
                  <a:ext cx="652630" cy="356325"/>
                </a:xfrm>
                <a:prstGeom prst="rect">
                  <a:avLst/>
                </a:prstGeom>
                <a:blipFill>
                  <a:blip r:embed="rId13"/>
                  <a:stretch>
                    <a:fillRect l="-5189" t="-512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371687" y="6001578"/>
                  <a:ext cx="652630" cy="3563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160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1687" y="6001578"/>
                  <a:ext cx="652630" cy="356325"/>
                </a:xfrm>
                <a:prstGeom prst="rect">
                  <a:avLst/>
                </a:prstGeom>
                <a:blipFill>
                  <a:blip r:embed="rId14"/>
                  <a:stretch>
                    <a:fillRect l="-5189" t="-517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1303764" y="6017612"/>
                  <a:ext cx="652630" cy="3563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48 </a:t>
                  </a:r>
                  <a:r>
                    <a:rPr kumimoji="0" lang="en-US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÷</a:t>
                  </a:r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Cambria Math" panose="02040503050406030204" pitchFamily="18" charset="0"/>
                      <a:cs typeface="+mn-cs"/>
                    </a:rPr>
                    <a:t> </a:t>
                  </a:r>
                  <a:r>
                    <a:rPr kumimoji="0" lang="en-GB" sz="20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ea typeface="Cambria Math" panose="02040503050406030204" pitchFamily="18" charset="0"/>
                      <a:cs typeface="+mn-cs"/>
                    </a:rPr>
                    <a:t>8</a:t>
                  </a:r>
                </a:p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r>
                        <a:rPr kumimoji="0" lang="en-US" sz="2000" b="0" i="1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2000" b="0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Gill Sans MT" panose="020B0502020104020203" pitchFamily="34" charset="0"/>
                      <a:cs typeface="+mn-cs"/>
                    </a:rPr>
                    <a:t> </a:t>
                  </a:r>
                  <a:endPara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03764" y="6017612"/>
                  <a:ext cx="652630" cy="356325"/>
                </a:xfrm>
                <a:prstGeom prst="rect">
                  <a:avLst/>
                </a:prstGeom>
                <a:blipFill>
                  <a:blip r:embed="rId15"/>
                  <a:stretch>
                    <a:fillRect l="-4695" t="-512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736900"/>
            <a:ext cx="1391627" cy="13573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2129988"/>
            <a:ext cx="1391627" cy="13573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1689" y="3523076"/>
            <a:ext cx="1391627" cy="13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52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have 12 counters and the place value grid. You must use all 12 counters to complete the following.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a 3-digit number divisible by 2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a 3-digit number divisible by 3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a 3-digit number divisible by 4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a 3-digit number divisible by 5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 3-digit number divisible by 6, 7, 8 or 9?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664" y="2100769"/>
            <a:ext cx="416265" cy="4162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3009" y="2100769"/>
            <a:ext cx="416265" cy="4162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0355" y="2100769"/>
            <a:ext cx="416265" cy="4162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698" y="2100769"/>
            <a:ext cx="416265" cy="4162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664" y="2683189"/>
            <a:ext cx="416265" cy="4162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3009" y="2683189"/>
            <a:ext cx="416265" cy="4162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0355" y="2683189"/>
            <a:ext cx="416265" cy="4162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698" y="2683189"/>
            <a:ext cx="416265" cy="4162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5664" y="3265609"/>
            <a:ext cx="416265" cy="4162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3009" y="3265609"/>
            <a:ext cx="416265" cy="4162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0355" y="3265609"/>
            <a:ext cx="416265" cy="4162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698" y="3265609"/>
            <a:ext cx="416265" cy="416265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930190"/>
              </p:ext>
            </p:extLst>
          </p:nvPr>
        </p:nvGraphicFramePr>
        <p:xfrm>
          <a:off x="168093" y="1830326"/>
          <a:ext cx="6603999" cy="207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1333">
                  <a:extLst>
                    <a:ext uri="{9D8B030D-6E8A-4147-A177-3AD203B41FA5}">
                      <a16:colId xmlns:a16="http://schemas.microsoft.com/office/drawing/2014/main" val="1968715476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399034595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15537219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140915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6454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565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the meal choices in the school canteen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2 choices of starter, 4 choices of main and 3 choices of dessert.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meal combinations can you find? Can you use a systematic approach?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represent the combinations in a multiplication?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If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20 meal combinations, how many starters, mains and desserts might there be?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3746297"/>
              </p:ext>
            </p:extLst>
          </p:nvPr>
        </p:nvGraphicFramePr>
        <p:xfrm>
          <a:off x="3111320" y="1233097"/>
          <a:ext cx="3707493" cy="1709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2800">
                  <a:extLst>
                    <a:ext uri="{9D8B030D-6E8A-4147-A177-3AD203B41FA5}">
                      <a16:colId xmlns:a16="http://schemas.microsoft.com/office/drawing/2014/main" val="2106694763"/>
                    </a:ext>
                  </a:extLst>
                </a:gridCol>
                <a:gridCol w="1050466">
                  <a:extLst>
                    <a:ext uri="{9D8B030D-6E8A-4147-A177-3AD203B41FA5}">
                      <a16:colId xmlns:a16="http://schemas.microsoft.com/office/drawing/2014/main" val="2162223947"/>
                    </a:ext>
                  </a:extLst>
                </a:gridCol>
                <a:gridCol w="1204227">
                  <a:extLst>
                    <a:ext uri="{9D8B030D-6E8A-4147-A177-3AD203B41FA5}">
                      <a16:colId xmlns:a16="http://schemas.microsoft.com/office/drawing/2014/main" val="3826854326"/>
                    </a:ext>
                  </a:extLst>
                </a:gridCol>
              </a:tblGrid>
              <a:tr h="398711"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Starter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Main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Dessert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775703"/>
                  </a:ext>
                </a:extLst>
              </a:tr>
              <a:tr h="114200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Soup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Garlic</a:t>
                      </a:r>
                      <a:r>
                        <a:rPr lang="en-US" sz="2000" baseline="0" dirty="0" smtClean="0">
                          <a:latin typeface="Gill Sans MT" panose="020B0502020104020203" pitchFamily="34" charset="0"/>
                        </a:rPr>
                        <a:t> Bread</a:t>
                      </a:r>
                      <a:endParaRPr lang="en-US" sz="2000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Pasta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Chicken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Beef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Salad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Cake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Ice-cream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Gill Sans MT" panose="020B0502020104020203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4306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49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6 T-shirts and 4 pairs of shorts.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has 12 T-shirts and 2 pairs of shorts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the most combinations of T-shirts and shorts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 </a:t>
            </a:r>
          </a:p>
        </p:txBody>
      </p:sp>
    </p:spTree>
    <p:extLst>
      <p:ext uri="{BB962C8B-B14F-4D97-AF65-F5344CB8AC3E}">
        <p14:creationId xmlns:p14="http://schemas.microsoft.com/office/powerpoint/2010/main" val="255508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2356</TotalTime>
  <Words>1232</Words>
  <Application>Microsoft Office PowerPoint</Application>
  <PresentationFormat>A4 Paper (210x297 mm)</PresentationFormat>
  <Paragraphs>426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82</cp:revision>
  <dcterms:created xsi:type="dcterms:W3CDTF">2019-02-04T08:17:32Z</dcterms:created>
  <dcterms:modified xsi:type="dcterms:W3CDTF">2019-11-11T15:37:28Z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