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3"/>
  </p:notesMasterIdLst>
  <p:sldIdLst>
    <p:sldId id="271" r:id="rId6"/>
    <p:sldId id="416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387"/>
        <p:guide pos="3188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07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337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707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370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87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361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466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86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588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0222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0877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8721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3701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4639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10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25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25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28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9.png"/><Relationship Id="rId1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9.png"/><Relationship Id="rId12" Type="http://schemas.openxmlformats.org/officeDocument/2006/relationships/image" Target="../media/image28.png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32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33.jpe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www.google.co.uk/url?sa=i&amp;rct=j&amp;q=&amp;esrc=s&amp;source=images&amp;cd=&amp;cad=rja&amp;uact=8&amp;ved=0ahUKEwj55o372urWAhUBWhQKHZZxBXkQjRwIBw&amp;url=http://www.istockphoto.com/illustrations/piggy-bank-clipart&amp;psig=AOvVaw12V3ZGf0bODJ0fXB_1Nwdk&amp;ust=1507884828915211" TargetMode="External"/><Relationship Id="rId5" Type="http://schemas.openxmlformats.org/officeDocument/2006/relationships/image" Target="../media/image8.png"/><Relationship Id="rId15" Type="http://schemas.openxmlformats.org/officeDocument/2006/relationships/image" Target="../media/image3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40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63607" y="2578587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Summer - Block 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Money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84" y="2047850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Organise the coins on your table into pence and pounds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name each coin?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989" y="1824286"/>
            <a:ext cx="1359856" cy="12504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912" y="2492999"/>
            <a:ext cx="1359856" cy="11981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872" y="2000638"/>
            <a:ext cx="1359858" cy="13455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114" y="1940820"/>
            <a:ext cx="1526272" cy="17307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638" y="1559120"/>
            <a:ext cx="1293289" cy="12885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077" y="1579358"/>
            <a:ext cx="1526270" cy="13598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665" y="2278366"/>
            <a:ext cx="1526272" cy="15215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3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Write down the value of each coin.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99" y="2493077"/>
            <a:ext cx="1359856" cy="12504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419" y="2359666"/>
            <a:ext cx="1359856" cy="11981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408" y="2012850"/>
            <a:ext cx="1526272" cy="17307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362" y="2428273"/>
            <a:ext cx="1293289" cy="128853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651" y="2359666"/>
            <a:ext cx="1425746" cy="142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2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Match the cards with equal values.</a:t>
            </a: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977026" y="1682959"/>
            <a:ext cx="3755016" cy="2108978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5070949" y="3970602"/>
            <a:ext cx="3755016" cy="2108978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977026" y="3970602"/>
            <a:ext cx="3755016" cy="2108978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036842" y="1682959"/>
            <a:ext cx="3755016" cy="2108978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597" y="2152037"/>
            <a:ext cx="1202298" cy="13633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695" y="2309614"/>
            <a:ext cx="1071207" cy="107120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304" y="2117474"/>
            <a:ext cx="1202298" cy="136335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457" y="2011838"/>
            <a:ext cx="1071207" cy="98506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102" y="2008212"/>
            <a:ext cx="1071207" cy="98506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375" y="2720958"/>
            <a:ext cx="1071207" cy="98506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459" y="2743068"/>
            <a:ext cx="1071207" cy="98506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22" y="4137097"/>
            <a:ext cx="1202298" cy="119855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694" y="4881029"/>
            <a:ext cx="1202298" cy="119855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730" y="4910960"/>
            <a:ext cx="1202298" cy="119855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902" y="4067807"/>
            <a:ext cx="1202298" cy="119855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512" y="4117190"/>
            <a:ext cx="1202297" cy="107120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90" y="4974631"/>
            <a:ext cx="1202297" cy="107120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682" y="4123914"/>
            <a:ext cx="1071208" cy="105997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396" y="4980249"/>
            <a:ext cx="1071208" cy="105997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4186344" y="1752302"/>
            <a:ext cx="411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290049" y="4019859"/>
            <a:ext cx="411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D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252147" y="1724546"/>
            <a:ext cx="411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169041" y="4006867"/>
            <a:ext cx="411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57854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7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US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Dora says:</a:t>
            </a:r>
          </a:p>
          <a:p>
            <a:pPr fontAlgn="t">
              <a:spcBef>
                <a:spcPts val="700"/>
              </a:spcBef>
            </a:pPr>
            <a:endParaRPr lang="en-US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US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US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US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US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Do you agree with Dora?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Justify your answer.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sp>
        <p:nvSpPr>
          <p:cNvPr id="48" name="Rounded Rectangular Callout 47"/>
          <p:cNvSpPr/>
          <p:nvPr/>
        </p:nvSpPr>
        <p:spPr>
          <a:xfrm>
            <a:off x="4377478" y="1878487"/>
            <a:ext cx="4139505" cy="1065984"/>
          </a:xfrm>
          <a:prstGeom prst="wedgeRoundRectCallout">
            <a:avLst>
              <a:gd name="adj1" fmla="val -67839"/>
              <a:gd name="adj2" fmla="val 5376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00584" algn="ctr" fontAlgn="t">
              <a:spcBef>
                <a:spcPts val="700"/>
              </a:spcBef>
            </a:pPr>
            <a:r>
              <a:rPr lang="en-US" sz="32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All coins are round</a:t>
            </a:r>
            <a:r>
              <a:rPr lang="en-US" sz="14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.</a:t>
            </a:r>
            <a:endParaRPr lang="en-US" sz="14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215" y="1878487"/>
            <a:ext cx="1593548" cy="224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6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167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Which is the odd one out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?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 smtClean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 smtClean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 smtClean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Why?</a:t>
            </a: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192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958" y="2440741"/>
            <a:ext cx="814715" cy="72588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2482687"/>
            <a:ext cx="725884" cy="72588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1437916" y="2524632"/>
            <a:ext cx="992777" cy="7381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409559" y="2524633"/>
            <a:ext cx="992777" cy="7381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5428390" y="2524633"/>
            <a:ext cx="992777" cy="7381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7550616" y="2524634"/>
            <a:ext cx="992777" cy="7381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437916" y="2570522"/>
            <a:ext cx="11304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20 p 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3513297" y="2546579"/>
            <a:ext cx="9002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8 p </a:t>
            </a:r>
            <a:endParaRPr lang="en-GB" sz="3600" dirty="0"/>
          </a:p>
        </p:txBody>
      </p:sp>
      <p:sp>
        <p:nvSpPr>
          <p:cNvPr id="26" name="Rectangle 25"/>
          <p:cNvSpPr/>
          <p:nvPr/>
        </p:nvSpPr>
        <p:spPr>
          <a:xfrm>
            <a:off x="5412836" y="2570522"/>
            <a:ext cx="1002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36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10 p</a:t>
            </a:r>
            <a:endParaRPr lang="en-GB" sz="36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651245" y="2565390"/>
            <a:ext cx="9002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2 p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8984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The tooth fairy left some money for two children.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Jack has 50 pence.  Mo has one pound.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Jack thinks he has more money because his coin is physically bigger.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Explain why Jack is wrong.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412" y="2292671"/>
            <a:ext cx="1057613" cy="93188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439" y="2040607"/>
            <a:ext cx="1322630" cy="13185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685" y="1575819"/>
            <a:ext cx="1541214" cy="112404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867" y="1731886"/>
            <a:ext cx="1344217" cy="98498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000650" y="2699861"/>
            <a:ext cx="7543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Jack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6690093" y="2602115"/>
            <a:ext cx="6626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Mo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9010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of each note can you see?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					There are _____ 5 pound notes.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					There are _____ 10 pound notes.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					There are _____ 20 pound notes.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453">
            <a:off x="1089935" y="3034784"/>
            <a:ext cx="1367009" cy="7559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4" y="1950181"/>
            <a:ext cx="1340642" cy="75469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71339">
            <a:off x="427230" y="2436452"/>
            <a:ext cx="1353826" cy="6946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453">
            <a:off x="696626" y="2405806"/>
            <a:ext cx="1367009" cy="75596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453">
            <a:off x="1207301" y="2003712"/>
            <a:ext cx="1367009" cy="7559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90166">
            <a:off x="1909261" y="2331744"/>
            <a:ext cx="1353826" cy="6946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453">
            <a:off x="1583654" y="2498742"/>
            <a:ext cx="1367009" cy="75596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187">
            <a:off x="628397" y="2657191"/>
            <a:ext cx="1340642" cy="75469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067">
            <a:off x="897868" y="2535539"/>
            <a:ext cx="1340643" cy="75469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3354">
            <a:off x="1049975" y="2502282"/>
            <a:ext cx="1353823" cy="69467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187">
            <a:off x="1418462" y="2775956"/>
            <a:ext cx="1340642" cy="75469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298" y="954068"/>
            <a:ext cx="1340642" cy="75469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298" y="2933203"/>
            <a:ext cx="1353826" cy="6946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298" y="1941734"/>
            <a:ext cx="1367009" cy="75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1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What is the value of each note?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                       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</m:t>
                    </m:r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schemeClr val="bg1"/>
                    </a:solidFill>
                    <a:latin typeface="Gill Sans MT" panose="020B0502020104020203" pitchFamily="34" charset="0"/>
                  </a:rPr>
                  <a:t>_____</a:t>
                </a:r>
                <a:r>
                  <a:rPr lang="en-GB" sz="2800" dirty="0">
                    <a:latin typeface="Gill Sans MT" panose="020B0502020104020203" pitchFamily="34" charset="0"/>
                  </a:rPr>
                  <a:t>  </a:t>
                </a:r>
                <a:r>
                  <a:rPr lang="en-GB" sz="2800" dirty="0">
                    <a:solidFill>
                      <a:schemeClr val="bg1"/>
                    </a:solidFill>
                    <a:latin typeface="Gill Sans MT" panose="020B0502020104020203" pitchFamily="34" charset="0"/>
                  </a:rPr>
                  <a:t>	      </a:t>
                </a:r>
                <a:r>
                  <a:rPr lang="en-GB" sz="2800" dirty="0">
                    <a:latin typeface="Gill Sans MT" panose="020B0502020104020203" pitchFamily="34" charset="0"/>
                  </a:rPr>
                  <a:t>pounds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                   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                       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</m:t>
                    </m:r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bg1"/>
                    </a:solidFill>
                    <a:latin typeface="Gill Sans MT" panose="020B0502020104020203" pitchFamily="34" charset="0"/>
                  </a:rPr>
                  <a:t> ______   	  </a:t>
                </a:r>
                <a:r>
                  <a:rPr lang="en-GB" sz="2800" dirty="0">
                    <a:latin typeface="Gill Sans MT" panose="020B0502020104020203" pitchFamily="34" charset="0"/>
                  </a:rPr>
                  <a:t>pounds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                       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</m:t>
                    </m:r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bg1"/>
                    </a:solidFill>
                    <a:latin typeface="Gill Sans MT" panose="020B0502020104020203" pitchFamily="34" charset="0"/>
                  </a:rPr>
                  <a:t> ______   	  </a:t>
                </a:r>
                <a:r>
                  <a:rPr lang="en-GB" sz="2800" dirty="0">
                    <a:latin typeface="Gill Sans MT" panose="020B0502020104020203" pitchFamily="34" charset="0"/>
                  </a:rPr>
                  <a:t>pounds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509200"/>
              </a:xfrm>
              <a:prstGeom prst="rect">
                <a:avLst/>
              </a:prstGeom>
              <a:blipFill>
                <a:blip r:embed="rId3"/>
                <a:stretch>
                  <a:fillRect l="-1590" t="-1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4691098" y="1944013"/>
            <a:ext cx="937365" cy="68611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687766" y="3225215"/>
            <a:ext cx="937365" cy="68611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687766" y="4562757"/>
            <a:ext cx="937365" cy="68611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707" y="3119442"/>
            <a:ext cx="1859292" cy="10282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274" y="4464519"/>
            <a:ext cx="1823430" cy="10264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330" y="1801003"/>
            <a:ext cx="1841361" cy="94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96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470" y="2278092"/>
            <a:ext cx="1288998" cy="202651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14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Teddy is given one                 for Christmas. 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Eva is given two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			 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14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Who is correct?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Explain your reasoning.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457551" y="2494447"/>
            <a:ext cx="673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Eva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458952" y="3510491"/>
            <a:ext cx="1088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 Teddy</a:t>
            </a:r>
            <a:endParaRPr lang="en-GB" sz="2800" dirty="0"/>
          </a:p>
        </p:txBody>
      </p:sp>
      <p:sp>
        <p:nvSpPr>
          <p:cNvPr id="26" name="Rounded Rectangular Callout 25"/>
          <p:cNvSpPr/>
          <p:nvPr/>
        </p:nvSpPr>
        <p:spPr>
          <a:xfrm>
            <a:off x="1706017" y="4111293"/>
            <a:ext cx="5213138" cy="976701"/>
          </a:xfrm>
          <a:prstGeom prst="wedgeRoundRectCallout">
            <a:avLst>
              <a:gd name="adj1" fmla="val 56182"/>
              <a:gd name="adj2" fmla="val 1172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got more than you did because my number is bigger.</a:t>
            </a:r>
            <a:endParaRPr lang="en-US" sz="28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ular Callout 26"/>
          <p:cNvSpPr/>
          <p:nvPr/>
        </p:nvSpPr>
        <p:spPr>
          <a:xfrm>
            <a:off x="2700130" y="2858679"/>
            <a:ext cx="4169814" cy="984173"/>
          </a:xfrm>
          <a:prstGeom prst="wedgeRoundRectCallout">
            <a:avLst>
              <a:gd name="adj1" fmla="val -60892"/>
              <a:gd name="adj2" fmla="val 10712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got more than you did because I got two notes.</a:t>
            </a:r>
            <a:endParaRPr lang="en-US" sz="28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83" y="604396"/>
            <a:ext cx="1496371" cy="82750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46" y="1712076"/>
            <a:ext cx="1598085" cy="8200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25" y="1719447"/>
            <a:ext cx="1598085" cy="8200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30548" y="3935276"/>
            <a:ext cx="1221120" cy="9912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298" y="954068"/>
            <a:ext cx="1340642" cy="75469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298" y="2933203"/>
            <a:ext cx="1353826" cy="6946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298" y="1941734"/>
            <a:ext cx="1367009" cy="75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56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11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Jack, Rosie and Amir each have some money in their pockets.  Jack and Amir both have coins and Rosie has a note.</a:t>
            </a:r>
          </a:p>
          <a:p>
            <a:pPr fontAlgn="t">
              <a:spcBef>
                <a:spcPts val="700"/>
              </a:spcBef>
            </a:pPr>
            <a:endParaRPr lang="en-GB" sz="32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12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   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16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					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What note could Rosie have?</a:t>
            </a:r>
            <a:endParaRPr lang="en-GB" sz="600" b="1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643" y="2195509"/>
            <a:ext cx="1227772" cy="106116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8194" y="3142454"/>
            <a:ext cx="1383096" cy="1013476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956331" y="2428177"/>
            <a:ext cx="2965410" cy="946464"/>
          </a:xfrm>
          <a:prstGeom prst="wedgeRoundRectCallout">
            <a:avLst>
              <a:gd name="adj1" fmla="val 62728"/>
              <a:gd name="adj2" fmla="val 12810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have more money than Rosie</a:t>
            </a:r>
            <a:r>
              <a:rPr lang="en-GB" sz="14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4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ular Callout 28"/>
          <p:cNvSpPr/>
          <p:nvPr/>
        </p:nvSpPr>
        <p:spPr>
          <a:xfrm>
            <a:off x="5113312" y="3634666"/>
            <a:ext cx="2885604" cy="946464"/>
          </a:xfrm>
          <a:prstGeom prst="wedgeRoundRectCallout">
            <a:avLst>
              <a:gd name="adj1" fmla="val 62620"/>
              <a:gd name="adj2" fmla="val 6083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have less money than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Rosie.</a:t>
            </a:r>
            <a:endParaRPr lang="en-US" sz="28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38" y="3536824"/>
            <a:ext cx="709181" cy="62487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194" y="4608758"/>
            <a:ext cx="777750" cy="7753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723" y="3531057"/>
            <a:ext cx="709181" cy="62487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847" y="3536824"/>
            <a:ext cx="709181" cy="62487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267" y="3536824"/>
            <a:ext cx="709181" cy="62487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939" y="4098198"/>
            <a:ext cx="709181" cy="62487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134" y="4103965"/>
            <a:ext cx="709181" cy="62487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329" y="4107898"/>
            <a:ext cx="709181" cy="62487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983" y="4697348"/>
            <a:ext cx="709181" cy="62487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735" y="4697348"/>
            <a:ext cx="709181" cy="62487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8334429" y="4098198"/>
            <a:ext cx="6378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 Jack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4537314" y="3089276"/>
            <a:ext cx="656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Amir</a:t>
            </a:r>
          </a:p>
        </p:txBody>
      </p:sp>
    </p:spTree>
    <p:extLst>
      <p:ext uri="{BB962C8B-B14F-4D97-AF65-F5344CB8AC3E}">
        <p14:creationId xmlns:p14="http://schemas.microsoft.com/office/powerpoint/2010/main" val="195491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44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584" fontAlgn="t">
              <a:spcBef>
                <a:spcPts val="700"/>
              </a:spcBef>
            </a:pPr>
            <a:r>
              <a:rPr lang="en-GB" sz="3200" b="1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Always, </a:t>
            </a:r>
            <a:r>
              <a:rPr lang="en-GB" sz="3200" b="1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sometimes or never true? </a:t>
            </a:r>
            <a:endParaRPr lang="en-GB" sz="3200" b="1" spc="-5" dirty="0" smtClean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marL="100584"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lvl="0">
              <a:defRPr/>
            </a:pPr>
            <a:endParaRPr lang="en-GB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sp>
        <p:nvSpPr>
          <p:cNvPr id="42" name="Rounded Rectangle 41"/>
          <p:cNvSpPr/>
          <p:nvPr/>
        </p:nvSpPr>
        <p:spPr>
          <a:xfrm>
            <a:off x="2316651" y="2888324"/>
            <a:ext cx="5488597" cy="1724297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00584" algn="ctr"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Money in notes is worth more than money in coins. 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8832" y="4187720"/>
            <a:ext cx="1722438" cy="95252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5273063"/>
            <a:ext cx="1959873" cy="110327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169" y="3244619"/>
            <a:ext cx="1777761" cy="91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0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Using coins children make links to times tables. What do they notice?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072" y="4804301"/>
            <a:ext cx="1238649" cy="113903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33" y="3145521"/>
            <a:ext cx="1163685" cy="115148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072" y="2066014"/>
            <a:ext cx="1466124" cy="146073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637" y="2032566"/>
            <a:ext cx="1466124" cy="146073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87" y="2026034"/>
            <a:ext cx="1466124" cy="146073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655" y="3176191"/>
            <a:ext cx="1163685" cy="115148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221" y="3114851"/>
            <a:ext cx="1163685" cy="115148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067" y="3176191"/>
            <a:ext cx="1163685" cy="115148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938" y="3190858"/>
            <a:ext cx="1163685" cy="115148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214" y="4774968"/>
            <a:ext cx="1238649" cy="113903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138" y="4804301"/>
            <a:ext cx="1238649" cy="113903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105" y="4804301"/>
            <a:ext cx="1238649" cy="113903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39" y="4791238"/>
            <a:ext cx="1238649" cy="113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09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Use or draw coins to show the given amounts.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10p in 5p coins.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50p in 5p coins.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50p in 10p coins.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40p in 5p coins.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24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92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to compare the amounts.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92552"/>
              </a:xfrm>
              <a:prstGeom prst="rect">
                <a:avLst/>
              </a:prstGeom>
              <a:blipFill>
                <a:blip r:embed="rId3"/>
                <a:stretch>
                  <a:fillRect l="-1590" t="-75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120" y="1976943"/>
            <a:ext cx="919116" cy="8452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308" y="1976943"/>
            <a:ext cx="919116" cy="8452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415" y="1991553"/>
            <a:ext cx="919116" cy="845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603" y="1984248"/>
            <a:ext cx="919116" cy="8452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375" y="3153785"/>
            <a:ext cx="863491" cy="85443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548" y="3164572"/>
            <a:ext cx="863491" cy="8544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817" y="3164572"/>
            <a:ext cx="863491" cy="85443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653" y="4317253"/>
            <a:ext cx="1087910" cy="108391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962" y="4309948"/>
            <a:ext cx="1087910" cy="108391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548" y="4309948"/>
            <a:ext cx="1087910" cy="108391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234" y="4317253"/>
            <a:ext cx="1087910" cy="108391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555" y="1836820"/>
            <a:ext cx="1087910" cy="108391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056" y="2981474"/>
            <a:ext cx="1087910" cy="108391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137" y="4379618"/>
            <a:ext cx="986641" cy="87906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107" y="4375170"/>
            <a:ext cx="940531" cy="83798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074955" y="2005229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36" name="TextBox 35"/>
          <p:cNvSpPr txBox="1"/>
          <p:nvPr/>
        </p:nvSpPr>
        <p:spPr>
          <a:xfrm>
            <a:off x="5070922" y="4505265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37" name="TextBox 36"/>
          <p:cNvSpPr txBox="1"/>
          <p:nvPr/>
        </p:nvSpPr>
        <p:spPr>
          <a:xfrm>
            <a:off x="5074955" y="3227059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0769954" y="3434545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9954" y="3434545"/>
                <a:ext cx="666206" cy="7078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0769954" y="5401163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9954" y="5401163"/>
                <a:ext cx="666206" cy="7078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0769954" y="4442339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9954" y="4442339"/>
                <a:ext cx="666206" cy="70788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510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0" y="736900"/>
            <a:ext cx="8331289" cy="310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Tommy’s piggy bank is full of 2 pence pieces, 5 pence pieces and 10 pence pieces.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Using one type of coin at a time, how can he make 30 p?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44" name="Picture 5" descr="Image result for piggy bank clipart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4" t="33639" r="15092"/>
          <a:stretch/>
        </p:blipFill>
        <p:spPr bwMode="auto">
          <a:xfrm>
            <a:off x="6805577" y="4298717"/>
            <a:ext cx="1351056" cy="126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83" y="3190858"/>
            <a:ext cx="923208" cy="91352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626" y="4047606"/>
            <a:ext cx="1030348" cy="102656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834" y="3741979"/>
            <a:ext cx="1159052" cy="103267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64663" y="3681986"/>
            <a:ext cx="2018934" cy="221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3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0" y="736900"/>
            <a:ext cx="8331289" cy="5729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Alex has 2 silver coins.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Teddy has 5 bronze coins.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Amir has 1 silver coin.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They all have the same amount of money. 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Which coins do they each have?</a:t>
            </a: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Collect or draw the coins to prove it.</a:t>
            </a: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fontAlgn="t">
              <a:spcBef>
                <a:spcPts val="700"/>
              </a:spcBef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Are there any other amounts that this works for?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14" y="1225366"/>
            <a:ext cx="725884" cy="667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60" y="1885041"/>
            <a:ext cx="725884" cy="639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601" y="1174604"/>
            <a:ext cx="725885" cy="7182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71" y="2293887"/>
            <a:ext cx="814716" cy="9238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800" y="1836820"/>
            <a:ext cx="690351" cy="687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315" y="2438093"/>
            <a:ext cx="814715" cy="7258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160" y="1559120"/>
            <a:ext cx="814716" cy="8121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97" y="2464974"/>
            <a:ext cx="725884" cy="72588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13" y="4139882"/>
            <a:ext cx="1357338" cy="18345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598" y="4651217"/>
            <a:ext cx="1187669" cy="8589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840" y="4651217"/>
            <a:ext cx="1283107" cy="94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05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1663</TotalTime>
  <Words>415</Words>
  <Application>Microsoft Office PowerPoint</Application>
  <PresentationFormat>A4 Paper (210x297 mm)</PresentationFormat>
  <Paragraphs>163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70</cp:revision>
  <dcterms:created xsi:type="dcterms:W3CDTF">2019-02-04T08:17:32Z</dcterms:created>
  <dcterms:modified xsi:type="dcterms:W3CDTF">2020-03-18T15:24:39Z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