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9"/>
  </p:notesMasterIdLst>
  <p:sldIdLst>
    <p:sldId id="271" r:id="rId6"/>
    <p:sldId id="410" r:id="rId7"/>
    <p:sldId id="411" r:id="rId8"/>
    <p:sldId id="412" r:id="rId9"/>
    <p:sldId id="413" r:id="rId10"/>
    <p:sldId id="414" r:id="rId11"/>
    <p:sldId id="425" r:id="rId12"/>
    <p:sldId id="415" r:id="rId13"/>
    <p:sldId id="416" r:id="rId14"/>
    <p:sldId id="417" r:id="rId15"/>
    <p:sldId id="418" r:id="rId16"/>
    <p:sldId id="419" r:id="rId17"/>
    <p:sldId id="421" r:id="rId18"/>
    <p:sldId id="422" r:id="rId19"/>
    <p:sldId id="423" r:id="rId20"/>
    <p:sldId id="424" r:id="rId21"/>
    <p:sldId id="426" r:id="rId22"/>
    <p:sldId id="427" r:id="rId23"/>
    <p:sldId id="428" r:id="rId24"/>
    <p:sldId id="429" r:id="rId25"/>
    <p:sldId id="430" r:id="rId26"/>
    <p:sldId id="431" r:id="rId27"/>
    <p:sldId id="432" r:id="rId2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87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08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178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72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79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95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44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73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09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338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9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928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2705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9104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2589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163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938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7460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282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653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Spring - Block 5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Perimeter, Area</a:t>
            </a:r>
            <a:r>
              <a:rPr kumimoji="0" lang="en-GB" altLang="en-US" sz="4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&amp; Volume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364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and Dexter are drawing shapes with an area of 30cm</a:t>
            </a:r>
            <a:r>
              <a:rPr lang="en-GB" sz="2800" baseline="300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baseline="30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baseline="30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baseline="30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baseline="30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baseline="30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baseline="30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baseline="30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baseline="30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baseline="30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is correct?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reasoning.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36483" y="2384636"/>
            <a:ext cx="23453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Dexter’s shape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614490" y="3446402"/>
            <a:ext cx="797609" cy="16162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547012" y="2896320"/>
            <a:ext cx="1156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0.5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536951" y="3822969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60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49248" y="2315417"/>
            <a:ext cx="20936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Rosie’s shape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8" name="L-Shape 27"/>
          <p:cNvSpPr/>
          <p:nvPr/>
        </p:nvSpPr>
        <p:spPr>
          <a:xfrm>
            <a:off x="6507929" y="3339098"/>
            <a:ext cx="1454915" cy="1723514"/>
          </a:xfrm>
          <a:prstGeom prst="corner">
            <a:avLst>
              <a:gd name="adj1" fmla="val 68462"/>
              <a:gd name="adj2" fmla="val 50000"/>
            </a:avLst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33470" y="2837881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2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23572" y="3919374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10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49248" y="5010479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4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969662" y="4249990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5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10503" y="1117495"/>
            <a:ext cx="1148173" cy="161787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555" y="1559269"/>
            <a:ext cx="1372330" cy="947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Three children are given the same rectilinear shape to draw. 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Amir says, “The smallest length is 2 cm.” </a:t>
            </a: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Alex says, “The area is less than 30 cm².” </a:t>
            </a: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Annie says, “The perimeter is 22 cm.” 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What could the shape be?</a:t>
            </a: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How many possibilities can you find?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935286"/>
              </p:ext>
            </p:extLst>
          </p:nvPr>
        </p:nvGraphicFramePr>
        <p:xfrm>
          <a:off x="10255187" y="1277093"/>
          <a:ext cx="3960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292943146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15608336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85590941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373393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7978447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83678329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3986843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68139100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2944056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1055481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91884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225410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132085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007845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819639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58410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88881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196735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080890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77914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55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/>
            <a:r>
              <a:rPr lang="en-GB" sz="4000" b="1" dirty="0">
                <a:latin typeface="Gill Sans MT" panose="020B0502020104020203" pitchFamily="34" charset="0"/>
              </a:rPr>
              <a:t>Always, Sometimes, Never?</a:t>
            </a:r>
          </a:p>
          <a:p>
            <a:pPr marL="12700" marR="5080"/>
            <a:endParaRPr lang="en-GB" sz="4000" b="1" dirty="0">
              <a:latin typeface="Gill Sans MT" panose="020B0502020104020203" pitchFamily="34" charset="0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If the area of a rectangle is odd then all of the lengths are odd.</a:t>
            </a:r>
          </a:p>
        </p:txBody>
      </p:sp>
    </p:spTree>
    <p:extLst>
      <p:ext uri="{BB962C8B-B14F-4D97-AF65-F5344CB8AC3E}">
        <p14:creationId xmlns:p14="http://schemas.microsoft.com/office/powerpoint/2010/main" val="424574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3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40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True or </a:t>
            </a:r>
            <a:r>
              <a:rPr lang="en-US" sz="4000" b="1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False</a:t>
            </a:r>
            <a:r>
              <a:rPr lang="en-US" sz="40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 rectangles with the same perimeter can have different areas.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2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answer. </a:t>
            </a:r>
          </a:p>
        </p:txBody>
      </p:sp>
    </p:spTree>
    <p:extLst>
      <p:ext uri="{BB962C8B-B14F-4D97-AF65-F5344CB8AC3E}">
        <p14:creationId xmlns:p14="http://schemas.microsoft.com/office/powerpoint/2010/main" val="237350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A farmer has 60 </a:t>
            </a:r>
            <a:r>
              <a:rPr lang="en-US" sz="2800" dirty="0" err="1">
                <a:latin typeface="Gill Sans MT" panose="020B0502020104020203" pitchFamily="34" charset="0"/>
                <a:cs typeface="Bariol Regular"/>
              </a:rPr>
              <a:t>metres</a:t>
            </a:r>
            <a:r>
              <a:rPr lang="en-US" sz="2800" dirty="0">
                <a:latin typeface="Gill Sans MT" panose="020B0502020104020203" pitchFamily="34" charset="0"/>
                <a:cs typeface="Bariol Regular"/>
              </a:rPr>
              <a:t> of perimeter fencing.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For every 1 m² he can </a:t>
            </a: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keep 1 chicken. 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How can he arrange his fence so that the enclosed area gives him the greatest area?</a:t>
            </a:r>
          </a:p>
        </p:txBody>
      </p:sp>
      <p:pic>
        <p:nvPicPr>
          <p:cNvPr id="45" name="Picture 44" descr="C:\Users\User\images\chick_3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830" y="1287595"/>
            <a:ext cx="1927143" cy="14061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33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Gill Sans MT" panose="020B0502020104020203" pitchFamily="34" charset="0"/>
                  </a:rPr>
                  <a:t>Tommy has a 8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2 cm rectangle. He increases the length and width by 1 cm.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He </a:t>
                </a:r>
                <a:r>
                  <a:rPr lang="en-GB" sz="2800" dirty="0">
                    <a:latin typeface="Gill Sans MT" panose="020B0502020104020203" pitchFamily="34" charset="0"/>
                  </a:rPr>
                  <a:t>repeats with a 4 cm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6 cm rectangle.</a:t>
                </a: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endParaRPr lang="en-GB" sz="2800" dirty="0">
                  <a:latin typeface="Gill Sans MT" panose="020B0502020104020203" pitchFamily="34" charset="0"/>
                </a:endParaRP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What </a:t>
                </a:r>
                <a:r>
                  <a:rPr lang="en-GB" sz="2800" dirty="0">
                    <a:latin typeface="Gill Sans MT" panose="020B0502020104020203" pitchFamily="34" charset="0"/>
                  </a:rPr>
                  <a:t>do you notice happens to the areas?</a:t>
                </a: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Can </a:t>
                </a:r>
                <a:r>
                  <a:rPr lang="en-GB" sz="2800" dirty="0">
                    <a:latin typeface="Gill Sans MT" panose="020B0502020104020203" pitchFamily="34" charset="0"/>
                  </a:rPr>
                  <a:t>you find any other examples that follow this pattern?</a:t>
                </a:r>
              </a:p>
              <a:p>
                <a:r>
                  <a:rPr lang="en-GB" sz="2800" dirty="0" smtClean="0">
                    <a:latin typeface="Gill Sans MT" panose="020B0502020104020203" pitchFamily="34" charset="0"/>
                  </a:rPr>
                  <a:t>Are </a:t>
                </a:r>
                <a:r>
                  <a:rPr lang="en-GB" sz="2800" dirty="0">
                    <a:latin typeface="Gill Sans MT" panose="020B0502020104020203" pitchFamily="34" charset="0"/>
                  </a:rPr>
                  <a:t>there any examples that do not follow the pattern?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  <a:blipFill>
                <a:blip r:embed="rId3"/>
                <a:stretch>
                  <a:fillRect l="-1590" t="-1095" r="-1741" b="-17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098344"/>
              </p:ext>
            </p:extLst>
          </p:nvPr>
        </p:nvGraphicFramePr>
        <p:xfrm>
          <a:off x="3577847" y="1700654"/>
          <a:ext cx="3576714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92238">
                  <a:extLst>
                    <a:ext uri="{9D8B030D-6E8A-4147-A177-3AD203B41FA5}">
                      <a16:colId xmlns:a16="http://schemas.microsoft.com/office/drawing/2014/main" val="3519133995"/>
                    </a:ext>
                  </a:extLst>
                </a:gridCol>
                <a:gridCol w="1192238">
                  <a:extLst>
                    <a:ext uri="{9D8B030D-6E8A-4147-A177-3AD203B41FA5}">
                      <a16:colId xmlns:a16="http://schemas.microsoft.com/office/drawing/2014/main" val="2502297305"/>
                    </a:ext>
                  </a:extLst>
                </a:gridCol>
                <a:gridCol w="1192238">
                  <a:extLst>
                    <a:ext uri="{9D8B030D-6E8A-4147-A177-3AD203B41FA5}">
                      <a16:colId xmlns:a16="http://schemas.microsoft.com/office/drawing/2014/main" val="1699483650"/>
                    </a:ext>
                  </a:extLst>
                </a:gridCol>
              </a:tblGrid>
              <a:tr h="26596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Length 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Width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Area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6865916"/>
                  </a:ext>
                </a:extLst>
              </a:tr>
              <a:tr h="26596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787262"/>
                  </a:ext>
                </a:extLst>
              </a:tr>
              <a:tr h="26596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13508277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6780290"/>
              </p:ext>
            </p:extLst>
          </p:nvPr>
        </p:nvGraphicFramePr>
        <p:xfrm>
          <a:off x="3553132" y="3401894"/>
          <a:ext cx="3576714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92238">
                  <a:extLst>
                    <a:ext uri="{9D8B030D-6E8A-4147-A177-3AD203B41FA5}">
                      <a16:colId xmlns:a16="http://schemas.microsoft.com/office/drawing/2014/main" val="3519133995"/>
                    </a:ext>
                  </a:extLst>
                </a:gridCol>
                <a:gridCol w="1192238">
                  <a:extLst>
                    <a:ext uri="{9D8B030D-6E8A-4147-A177-3AD203B41FA5}">
                      <a16:colId xmlns:a16="http://schemas.microsoft.com/office/drawing/2014/main" val="2502297305"/>
                    </a:ext>
                  </a:extLst>
                </a:gridCol>
                <a:gridCol w="1192238">
                  <a:extLst>
                    <a:ext uri="{9D8B030D-6E8A-4147-A177-3AD203B41FA5}">
                      <a16:colId xmlns:a16="http://schemas.microsoft.com/office/drawing/2014/main" val="1699483650"/>
                    </a:ext>
                  </a:extLst>
                </a:gridCol>
              </a:tblGrid>
              <a:tr h="26596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Length 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Width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Area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6865916"/>
                  </a:ext>
                </a:extLst>
              </a:tr>
              <a:tr h="26596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787262"/>
                  </a:ext>
                </a:extLst>
              </a:tr>
              <a:tr h="26596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135082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232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673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 says the area of this triangle is 15cm²</a:t>
            </a:r>
          </a:p>
          <a:p>
            <a:pPr>
              <a:lnSpc>
                <a:spcPct val="107000"/>
              </a:lnSpc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Mo correct? If not, explain his mistake.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05673"/>
              </p:ext>
            </p:extLst>
          </p:nvPr>
        </p:nvGraphicFramePr>
        <p:xfrm>
          <a:off x="3638438" y="1362370"/>
          <a:ext cx="2772000" cy="27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8612500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362874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185845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557966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30220671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63839432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660305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407839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47325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79174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5832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49727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4228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218963"/>
                  </a:ext>
                </a:extLst>
              </a:tr>
            </a:tbl>
          </a:graphicData>
        </a:graphic>
      </p:graphicFrame>
      <p:sp>
        <p:nvSpPr>
          <p:cNvPr id="6" name="Right Triangle 5"/>
          <p:cNvSpPr/>
          <p:nvPr/>
        </p:nvSpPr>
        <p:spPr>
          <a:xfrm rot="5400000">
            <a:off x="4034481" y="1773196"/>
            <a:ext cx="1949782" cy="1942594"/>
          </a:xfrm>
          <a:prstGeom prst="rtTriangle">
            <a:avLst/>
          </a:prstGeom>
          <a:solidFill>
            <a:schemeClr val="accent1">
              <a:alpha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11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445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 of a triangle has been covered. </a:t>
            </a:r>
            <a:endParaRPr lang="en-US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US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Estimate </a:t>
            </a: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area of the whole triangle.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769583"/>
              </p:ext>
            </p:extLst>
          </p:nvPr>
        </p:nvGraphicFramePr>
        <p:xfrm>
          <a:off x="3346042" y="2696900"/>
          <a:ext cx="3744000" cy="23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86125008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823628747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51858458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75579669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30220671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63839432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86603053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746646198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407839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47325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791749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5832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497274"/>
                  </a:ext>
                </a:extLst>
              </a:tr>
            </a:tbl>
          </a:graphicData>
        </a:graphic>
      </p:graphicFrame>
      <p:sp>
        <p:nvSpPr>
          <p:cNvPr id="27" name="Right Triangle 26"/>
          <p:cNvSpPr/>
          <p:nvPr/>
        </p:nvSpPr>
        <p:spPr>
          <a:xfrm flipH="1">
            <a:off x="3855308" y="3175686"/>
            <a:ext cx="2752374" cy="1394458"/>
          </a:xfrm>
          <a:prstGeom prst="rtTriangle">
            <a:avLst/>
          </a:prstGeom>
          <a:solidFill>
            <a:schemeClr val="accent1">
              <a:alpha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414" y="3666016"/>
            <a:ext cx="176784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89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What is the same about these two triangles?</a:t>
            </a: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What is different?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 smtClean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Can you create a different right angled triangle with the same area?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282428"/>
              </p:ext>
            </p:extLst>
          </p:nvPr>
        </p:nvGraphicFramePr>
        <p:xfrm>
          <a:off x="2252438" y="1846462"/>
          <a:ext cx="5544000" cy="31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86125008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2362874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51858458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5579669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30220671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63839432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66030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6170451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6572198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63684843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905630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08208144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09108529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07805535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407839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47325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791749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5832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49727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4228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2189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99979"/>
                  </a:ext>
                </a:extLst>
              </a:tr>
            </a:tbl>
          </a:graphicData>
        </a:graphic>
      </p:graphicFrame>
      <p:sp>
        <p:nvSpPr>
          <p:cNvPr id="12" name="Right Triangle 11"/>
          <p:cNvSpPr/>
          <p:nvPr/>
        </p:nvSpPr>
        <p:spPr>
          <a:xfrm>
            <a:off x="2658517" y="2261286"/>
            <a:ext cx="1949782" cy="2350253"/>
          </a:xfrm>
          <a:prstGeom prst="rtTriangle">
            <a:avLst/>
          </a:prstGeom>
          <a:solidFill>
            <a:schemeClr val="accent4">
              <a:alpha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/>
          <p:cNvSpPr/>
          <p:nvPr/>
        </p:nvSpPr>
        <p:spPr>
          <a:xfrm>
            <a:off x="5436973" y="2261286"/>
            <a:ext cx="1940010" cy="2350253"/>
          </a:xfrm>
          <a:prstGeom prst="triangle">
            <a:avLst/>
          </a:prstGeom>
          <a:solidFill>
            <a:schemeClr val="accent6">
              <a:alpha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05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05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Annie is calculating the area of a right-angled triangle.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 with Annie? Explain your answer.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3792731" y="1754659"/>
            <a:ext cx="4992923" cy="1563407"/>
          </a:xfrm>
          <a:prstGeom prst="wedgeRoundRectCallout">
            <a:avLst>
              <a:gd name="adj1" fmla="val -60777"/>
              <a:gd name="adj2" fmla="val 25798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 only need to know the length 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of any </a:t>
            </a: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two sides to calculate the area of a triangle.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02115" y="2409567"/>
            <a:ext cx="1553942" cy="106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0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What could the length and the height of the triangle be?</a:t>
            </a:r>
          </a:p>
          <a:p>
            <a:pPr marL="12700" marR="5080"/>
            <a:endParaRPr lang="en-US" sz="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How many different integer possibilities can you find?</a:t>
            </a: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732042" y="1983059"/>
            <a:ext cx="2301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Area = 54 cm²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3410465" y="1158673"/>
            <a:ext cx="1126627" cy="1648771"/>
            <a:chOff x="810051" y="4553645"/>
            <a:chExt cx="573112" cy="838725"/>
          </a:xfrm>
        </p:grpSpPr>
        <p:sp>
          <p:nvSpPr>
            <p:cNvPr id="26" name="Right Triangle 25"/>
            <p:cNvSpPr/>
            <p:nvPr/>
          </p:nvSpPr>
          <p:spPr>
            <a:xfrm>
              <a:off x="810051" y="4553645"/>
              <a:ext cx="573112" cy="838725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810051" y="5237040"/>
              <a:ext cx="152057" cy="15205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endParaRPr lang="en-GB" sz="2800" i="1" dirty="0">
                <a:effectLst/>
                <a:latin typeface="Gill Sans MT" panose="020B0502020104020203" pitchFamily="34" charset="0"/>
                <a:ea typeface="Calibri"/>
                <a:cs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597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Calculate the area of the shaded triangle.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Mo says,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Do you agree with Mo?</a:t>
            </a: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If not, can you spot his mistake?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724" y="4574011"/>
            <a:ext cx="1284075" cy="943600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3683219" y="4015707"/>
            <a:ext cx="3236565" cy="1116607"/>
          </a:xfrm>
          <a:prstGeom prst="wedgeRoundRectCallout">
            <a:avLst>
              <a:gd name="adj1" fmla="val -64608"/>
              <a:gd name="adj2" fmla="val 32400"/>
              <a:gd name="adj3" fmla="val 16667"/>
            </a:avLst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I got an answer of 72 cm²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23715" y="1408663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24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10136" y="2449102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6</a:t>
            </a:r>
            <a:r>
              <a:rPr lang="en-GB" sz="2800" dirty="0" smtClean="0">
                <a:latin typeface="Gill Sans MT" panose="020B0502020104020203" pitchFamily="34" charset="0"/>
              </a:rPr>
              <a:t>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5" name="Right Triangle 14"/>
          <p:cNvSpPr/>
          <p:nvPr/>
        </p:nvSpPr>
        <p:spPr>
          <a:xfrm rot="5400000" flipH="1">
            <a:off x="2507662" y="1911880"/>
            <a:ext cx="1094869" cy="1602294"/>
          </a:xfrm>
          <a:prstGeom prst="rtTriangle">
            <a:avLst/>
          </a:prstGeom>
          <a:solidFill>
            <a:srgbClr val="7030A0">
              <a:alpha val="2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 flipH="1">
            <a:off x="2254705" y="2974603"/>
            <a:ext cx="290489" cy="2904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253948" y="1976585"/>
            <a:ext cx="4806887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7210136" y="2160963"/>
            <a:ext cx="0" cy="1099499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253948" y="2165592"/>
            <a:ext cx="1602296" cy="1099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856244" y="2165592"/>
            <a:ext cx="1602296" cy="1099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458539" y="2165592"/>
            <a:ext cx="1602296" cy="10994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3415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199858" cy="6189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Class 6 are calculating the area of this triangle.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4400" dirty="0">
              <a:latin typeface="Gill Sans MT" panose="020B0502020104020203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cs typeface="Times New Roman" panose="02020603050405020304" pitchFamily="18" charset="0"/>
              </a:rPr>
              <a:t>Here are some of their methods.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800" dirty="0">
              <a:latin typeface="Gill Sans MT" panose="020B0502020104020203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Gill Sans MT" panose="020B0502020104020203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cs typeface="Times New Roman" panose="02020603050405020304" pitchFamily="18" charset="0"/>
              </a:rPr>
              <a:t>Tick the correct methods.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Gill Sans MT" panose="020B0502020104020203" pitchFamily="34" charset="0"/>
                <a:cs typeface="Times New Roman" panose="02020603050405020304" pitchFamily="18" charset="0"/>
              </a:rPr>
              <a:t>Explain any mistakes.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1948432" y="3740393"/>
                <a:ext cx="3648589" cy="634875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16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÷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2</a:t>
                </a:r>
                <a:endParaRPr lang="en-GB" sz="2800" dirty="0">
                  <a:solidFill>
                    <a:schemeClr val="tx1"/>
                  </a:solidFill>
                  <a:effectLst/>
                  <a:latin typeface="Gill Sans MT" panose="020B0502020104020203" pitchFamily="34" charset="0"/>
                  <a:ea typeface="Calibri"/>
                  <a:cs typeface="Calibri"/>
                </a:endParaRPr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8432" y="3740393"/>
                <a:ext cx="3648589" cy="634875"/>
              </a:xfrm>
              <a:prstGeom prst="roundRect">
                <a:avLst/>
              </a:prstGeom>
              <a:blipFill>
                <a:blip r:embed="rId3"/>
                <a:stretch>
                  <a:fillRect t="-2804" b="-13084"/>
                </a:stretch>
              </a:blipFill>
              <a:ln w="1905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le 7"/>
              <p:cNvSpPr/>
              <p:nvPr/>
            </p:nvSpPr>
            <p:spPr>
              <a:xfrm>
                <a:off x="5870422" y="3740393"/>
                <a:ext cx="2252735" cy="634875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÷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2</a:t>
                </a:r>
                <a:endParaRPr lang="en-GB" sz="2800" dirty="0">
                  <a:solidFill>
                    <a:schemeClr val="tx1"/>
                  </a:solidFill>
                  <a:effectLst/>
                  <a:latin typeface="Gill Sans MT" panose="020B0502020104020203" pitchFamily="34" charset="0"/>
                  <a:ea typeface="Calibri"/>
                  <a:cs typeface="Calibri"/>
                </a:endParaRPr>
              </a:p>
            </p:txBody>
          </p:sp>
        </mc:Choice>
        <mc:Fallback xmlns=""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0422" y="3740393"/>
                <a:ext cx="2252735" cy="634875"/>
              </a:xfrm>
              <a:prstGeom prst="roundRect">
                <a:avLst/>
              </a:prstGeom>
              <a:blipFill>
                <a:blip r:embed="rId4"/>
                <a:stretch>
                  <a:fillRect t="-2804" b="-13084"/>
                </a:stretch>
              </a:blipFill>
              <a:ln w="1905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le 8"/>
              <p:cNvSpPr/>
              <p:nvPr/>
            </p:nvSpPr>
            <p:spPr>
              <a:xfrm>
                <a:off x="1948432" y="4446160"/>
                <a:ext cx="2837615" cy="634875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  <a:ea typeface="Calibri"/>
                    <a:cs typeface="Calibri"/>
                  </a:rPr>
                  <a:t>16</a:t>
                </a:r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÷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2</a:t>
                </a:r>
                <a:endParaRPr lang="en-GB" sz="2800" dirty="0">
                  <a:solidFill>
                    <a:schemeClr val="tx1"/>
                  </a:solidFill>
                  <a:effectLst/>
                  <a:latin typeface="Gill Sans MT" panose="020B0502020104020203" pitchFamily="34" charset="0"/>
                  <a:ea typeface="Calibri"/>
                  <a:cs typeface="Calibri"/>
                </a:endParaRPr>
              </a:p>
            </p:txBody>
          </p:sp>
        </mc:Choice>
        <mc:Fallback xmlns="">
          <p:sp>
            <p:nvSpPr>
              <p:cNvPr id="9" name="Rounded 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8432" y="4446160"/>
                <a:ext cx="2837615" cy="634875"/>
              </a:xfrm>
              <a:prstGeom prst="roundRect">
                <a:avLst/>
              </a:prstGeom>
              <a:blipFill>
                <a:blip r:embed="rId5"/>
                <a:stretch>
                  <a:fillRect t="-1852" b="-12037"/>
                </a:stretch>
              </a:blipFill>
              <a:ln w="1905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ounded Rectangle 9"/>
              <p:cNvSpPr/>
              <p:nvPr/>
            </p:nvSpPr>
            <p:spPr>
              <a:xfrm>
                <a:off x="5127559" y="4446160"/>
                <a:ext cx="2995598" cy="634875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  <a:ea typeface="Calibri"/>
                    <a:cs typeface="Calibri"/>
                  </a:rPr>
                  <a:t>16</a:t>
                </a:r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÷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2</a:t>
                </a:r>
                <a:endParaRPr lang="en-GB" sz="2800" dirty="0">
                  <a:solidFill>
                    <a:schemeClr val="tx1"/>
                  </a:solidFill>
                  <a:effectLst/>
                  <a:latin typeface="Gill Sans MT" panose="020B0502020104020203" pitchFamily="34" charset="0"/>
                  <a:ea typeface="Calibri"/>
                  <a:cs typeface="Calibri"/>
                </a:endParaRPr>
              </a:p>
            </p:txBody>
          </p:sp>
        </mc:Choice>
        <mc:Fallback xmlns="">
          <p:sp>
            <p:nvSpPr>
              <p:cNvPr id="10" name="Rounded 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7559" y="4446160"/>
                <a:ext cx="2995598" cy="634875"/>
              </a:xfrm>
              <a:prstGeom prst="roundRect">
                <a:avLst/>
              </a:prstGeom>
              <a:blipFill>
                <a:blip r:embed="rId6"/>
                <a:stretch>
                  <a:fillRect t="-1852" b="-12037"/>
                </a:stretch>
              </a:blipFill>
              <a:ln w="1905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1948432" y="5151926"/>
                <a:ext cx="3648589" cy="634875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  <a:ea typeface="Calibri"/>
                    <a:cs typeface="Calibri"/>
                  </a:rPr>
                  <a:t>16</a:t>
                </a:r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÷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2</a:t>
                </a:r>
                <a:endParaRPr lang="en-GB" sz="2800" dirty="0">
                  <a:solidFill>
                    <a:schemeClr val="tx1"/>
                  </a:solidFill>
                  <a:effectLst/>
                  <a:latin typeface="Gill Sans MT" panose="020B0502020104020203" pitchFamily="34" charset="0"/>
                  <a:ea typeface="Calibri"/>
                  <a:cs typeface="Calibri"/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8432" y="5151926"/>
                <a:ext cx="3648589" cy="634875"/>
              </a:xfrm>
              <a:prstGeom prst="roundRect">
                <a:avLst/>
              </a:prstGeom>
              <a:blipFill>
                <a:blip r:embed="rId7"/>
                <a:stretch>
                  <a:fillRect t="-1869" b="-13084"/>
                </a:stretch>
              </a:blipFill>
              <a:ln w="1905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le 11"/>
              <p:cNvSpPr/>
              <p:nvPr/>
            </p:nvSpPr>
            <p:spPr>
              <a:xfrm>
                <a:off x="5870422" y="5165727"/>
                <a:ext cx="2252735" cy="634875"/>
              </a:xfrm>
              <a:prstGeom prst="round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  <a:ea typeface="Calibri"/>
                    <a:cs typeface="Calibri"/>
                  </a:rPr>
                  <a:t>8</a:t>
                </a:r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effectLst/>
                    <a:latin typeface="Gill Sans MT" panose="020B0502020104020203" pitchFamily="34" charset="0"/>
                    <a:ea typeface="Calibri"/>
                    <a:cs typeface="Calibri"/>
                  </a:rPr>
                  <a:t> 1</a:t>
                </a:r>
                <a:endParaRPr lang="en-GB" sz="2800" dirty="0">
                  <a:solidFill>
                    <a:schemeClr val="tx1"/>
                  </a:solidFill>
                  <a:effectLst/>
                  <a:latin typeface="Gill Sans MT" panose="020B0502020104020203" pitchFamily="34" charset="0"/>
                  <a:ea typeface="Calibri"/>
                  <a:cs typeface="Calibri"/>
                </a:endParaRPr>
              </a:p>
            </p:txBody>
          </p:sp>
        </mc:Choice>
        <mc:Fallback xmlns="">
          <p:sp>
            <p:nvSpPr>
              <p:cNvPr id="12" name="Rounded 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0422" y="5165727"/>
                <a:ext cx="2252735" cy="634875"/>
              </a:xfrm>
              <a:prstGeom prst="roundRect">
                <a:avLst/>
              </a:prstGeom>
              <a:blipFill>
                <a:blip r:embed="rId8"/>
                <a:stretch>
                  <a:fillRect t="-1852" b="-12963"/>
                </a:stretch>
              </a:blipFill>
              <a:ln w="1905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4662484" y="2840633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16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87263" y="1732436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2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72669" y="1633338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4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Isosceles Triangle 12"/>
          <p:cNvSpPr/>
          <p:nvPr/>
        </p:nvSpPr>
        <p:spPr>
          <a:xfrm>
            <a:off x="3672376" y="1254448"/>
            <a:ext cx="2813691" cy="1552839"/>
          </a:xfrm>
          <a:prstGeom prst="triangle">
            <a:avLst>
              <a:gd name="adj" fmla="val 71698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665704" y="2905595"/>
            <a:ext cx="2820187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817214" y="1201030"/>
            <a:ext cx="808144" cy="1605686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673241" y="1280993"/>
            <a:ext cx="0" cy="152572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3712194" y="1996115"/>
            <a:ext cx="2364485" cy="797899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3666073" y="2607080"/>
            <a:ext cx="199636" cy="199636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24" name="Rectangle 23"/>
          <p:cNvSpPr/>
          <p:nvPr/>
        </p:nvSpPr>
        <p:spPr>
          <a:xfrm rot="3792886">
            <a:off x="5928663" y="2030388"/>
            <a:ext cx="199636" cy="199636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8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23221" y="1757747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8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9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The shape is made of three identical triangles.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 smtClean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What is the area of the shape?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987896" y="2051909"/>
            <a:ext cx="1133225" cy="1658427"/>
            <a:chOff x="810051" y="4553645"/>
            <a:chExt cx="573112" cy="838725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22" name="Right Triangle 21"/>
            <p:cNvSpPr/>
            <p:nvPr/>
          </p:nvSpPr>
          <p:spPr>
            <a:xfrm>
              <a:off x="810051" y="4553645"/>
              <a:ext cx="573112" cy="838725"/>
            </a:xfrm>
            <a:prstGeom prst="rt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810051" y="5237040"/>
              <a:ext cx="152057" cy="15205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endParaRPr lang="en-GB" sz="1100" i="1" dirty="0">
                <a:effectLst/>
                <a:latin typeface="Gill Sans MT" panose="020B0502020104020203" pitchFamily="34" charset="0"/>
                <a:ea typeface="Calibri"/>
                <a:cs typeface="Calibri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 rot="10800000">
            <a:off x="3856276" y="3699461"/>
            <a:ext cx="1133225" cy="1658427"/>
            <a:chOff x="810051" y="4553645"/>
            <a:chExt cx="573112" cy="838725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25" name="Right Triangle 24"/>
            <p:cNvSpPr/>
            <p:nvPr/>
          </p:nvSpPr>
          <p:spPr>
            <a:xfrm>
              <a:off x="810051" y="4553645"/>
              <a:ext cx="573112" cy="838725"/>
            </a:xfrm>
            <a:prstGeom prst="rt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10051" y="5237040"/>
              <a:ext cx="152057" cy="15205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endParaRPr lang="en-GB" sz="1100" i="1" dirty="0">
                <a:effectLst/>
                <a:latin typeface="Gill Sans MT" panose="020B0502020104020203" pitchFamily="34" charset="0"/>
                <a:ea typeface="Calibri"/>
                <a:cs typeface="Calibri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 flipH="1">
            <a:off x="3856276" y="2051909"/>
            <a:ext cx="1133225" cy="1658427"/>
            <a:chOff x="810051" y="4553645"/>
            <a:chExt cx="573112" cy="838725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30" name="Right Triangle 29"/>
            <p:cNvSpPr/>
            <p:nvPr/>
          </p:nvSpPr>
          <p:spPr>
            <a:xfrm>
              <a:off x="810051" y="4553645"/>
              <a:ext cx="573112" cy="838725"/>
            </a:xfrm>
            <a:prstGeom prst="rt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810051" y="5237040"/>
              <a:ext cx="152057" cy="152057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endParaRPr lang="en-GB" sz="1100" i="1" dirty="0">
                <a:effectLst/>
                <a:latin typeface="Gill Sans MT" panose="020B0502020104020203" pitchFamily="34" charset="0"/>
                <a:ea typeface="Calibri"/>
                <a:cs typeface="Calibri"/>
              </a:endParaRPr>
            </a:p>
          </p:txBody>
        </p:sp>
      </p:grpSp>
      <p:cxnSp>
        <p:nvCxnSpPr>
          <p:cNvPr id="32" name="Straight Arrow Connector 31"/>
          <p:cNvCxnSpPr/>
          <p:nvPr/>
        </p:nvCxnSpPr>
        <p:spPr>
          <a:xfrm flipV="1">
            <a:off x="3796889" y="1953346"/>
            <a:ext cx="2299731" cy="5742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6237619" y="2027948"/>
            <a:ext cx="14367" cy="3364775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485668" y="1438924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12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291700" y="3432703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22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42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112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Teddy has drawn a parallelogram.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area is greater than 44 m² but less than 48 m².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could the base length and the perpendicular height of Teddy’s parallelogram be?</a:t>
            </a:r>
          </a:p>
        </p:txBody>
      </p:sp>
    </p:spTree>
    <p:extLst>
      <p:ext uri="{BB962C8B-B14F-4D97-AF65-F5344CB8AC3E}">
        <p14:creationId xmlns:p14="http://schemas.microsoft.com/office/powerpoint/2010/main" val="122999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6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Dexter thinks the area of the parallelogram is 84 cm².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mistake has Dexter made?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correct area?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13129" y="1640779"/>
            <a:ext cx="10775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14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35858" y="3169762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6</a:t>
            </a:r>
            <a:r>
              <a:rPr lang="en-GB" sz="2800" dirty="0" smtClean="0">
                <a:latin typeface="Gill Sans MT" panose="020B0502020104020203" pitchFamily="34" charset="0"/>
              </a:rPr>
              <a:t>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" name="Parallelogram 3"/>
          <p:cNvSpPr/>
          <p:nvPr/>
        </p:nvSpPr>
        <p:spPr>
          <a:xfrm rot="5400000" flipH="1">
            <a:off x="4236024" y="1303278"/>
            <a:ext cx="2345253" cy="1491862"/>
          </a:xfrm>
          <a:prstGeom prst="parallelogram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662718" y="1640779"/>
            <a:ext cx="1491868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4662714" y="1646326"/>
            <a:ext cx="227229" cy="2272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4662714" y="3016448"/>
            <a:ext cx="1491868" cy="36866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337847" y="876581"/>
            <a:ext cx="0" cy="1960492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048490" y="1212006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4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6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Dora and Eva are creating a mosaic.</a:t>
            </a: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They are filling a sheet of paper this size.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 smtClean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Dora is using tiles that are rectangular.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Eva’s tiles are parallelograms.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Dora thinks that she will use fewer tiles than Eva to fill the page because her tiles are bigger.</a:t>
            </a: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Do you agree? Explain your answer.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3715879" y="1922290"/>
            <a:ext cx="3090594" cy="1574162"/>
            <a:chOff x="5716092" y="2636083"/>
            <a:chExt cx="2108088" cy="1073732"/>
          </a:xfrm>
        </p:grpSpPr>
        <p:sp>
          <p:nvSpPr>
            <p:cNvPr id="14" name="Rectangle 13"/>
            <p:cNvSpPr/>
            <p:nvPr/>
          </p:nvSpPr>
          <p:spPr>
            <a:xfrm>
              <a:off x="5716092" y="2636083"/>
              <a:ext cx="1479942" cy="76554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endParaRPr lang="en-GB" sz="1100" i="1" dirty="0">
                <a:effectLst/>
                <a:latin typeface="Gill Sans MT" panose="020B0502020104020203" pitchFamily="34" charset="0"/>
                <a:ea typeface="Calibri"/>
                <a:cs typeface="Calibri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180186" y="3400587"/>
              <a:ext cx="635098" cy="3092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latin typeface="Gill Sans MT" panose="020B0502020104020203" pitchFamily="34" charset="0"/>
                </a:rPr>
                <a:t>19 cm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189082" y="2880355"/>
              <a:ext cx="635098" cy="3092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latin typeface="Gill Sans MT" panose="020B0502020104020203" pitchFamily="34" charset="0"/>
                </a:rPr>
                <a:t>15 cm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987187" y="3320559"/>
            <a:ext cx="1421472" cy="766449"/>
            <a:chOff x="6281090" y="4074241"/>
            <a:chExt cx="1190144" cy="641718"/>
          </a:xfrm>
        </p:grpSpPr>
        <p:sp>
          <p:nvSpPr>
            <p:cNvPr id="18" name="Rectangle 17"/>
            <p:cNvSpPr/>
            <p:nvPr/>
          </p:nvSpPr>
          <p:spPr>
            <a:xfrm>
              <a:off x="6281090" y="4074241"/>
              <a:ext cx="645128" cy="33614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endParaRPr lang="en-GB" sz="1100" i="1" dirty="0">
                <a:effectLst/>
                <a:latin typeface="Gill Sans MT" panose="020B0502020104020203" pitchFamily="34" charset="0"/>
                <a:ea typeface="Calibri"/>
                <a:cs typeface="Calibri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932770" y="4100223"/>
              <a:ext cx="538464" cy="3092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latin typeface="Gill Sans MT" panose="020B0502020104020203" pitchFamily="34" charset="0"/>
                </a:rPr>
                <a:t>3 cm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349448" y="4406732"/>
              <a:ext cx="538464" cy="3092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latin typeface="Gill Sans MT" panose="020B0502020104020203" pitchFamily="34" charset="0"/>
                </a:rPr>
                <a:t>5 cm</a:t>
              </a:r>
              <a:endParaRPr lang="en-GB" dirty="0">
                <a:latin typeface="Gill Sans MT" panose="020B0502020104020203" pitchFamily="34" charset="0"/>
              </a:endParaRPr>
            </a:p>
          </p:txBody>
        </p:sp>
      </p:grpSp>
      <p:sp>
        <p:nvSpPr>
          <p:cNvPr id="22" name="Parallelogram 21"/>
          <p:cNvSpPr/>
          <p:nvPr/>
        </p:nvSpPr>
        <p:spPr>
          <a:xfrm>
            <a:off x="5351480" y="4160343"/>
            <a:ext cx="1324357" cy="690059"/>
          </a:xfrm>
          <a:prstGeom prst="parallelogram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85295" y="4156381"/>
            <a:ext cx="1105391" cy="6348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3 cm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27736" y="4842901"/>
            <a:ext cx="1105391" cy="6348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5 cm</a:t>
            </a:r>
            <a:endParaRPr lang="en-GB" dirty="0">
              <a:latin typeface="Gill Sans MT" panose="020B0502020104020203" pitchFamily="34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 flipV="1">
            <a:off x="5545711" y="4160343"/>
            <a:ext cx="0" cy="67423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5548688" y="4624812"/>
            <a:ext cx="222113" cy="2221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37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032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Amir says he will need 8 cm³ to build this shape.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 says she will need 10 cm³.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do you agree with?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 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288" y="2166005"/>
            <a:ext cx="3832300" cy="22206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790" y="924155"/>
            <a:ext cx="2526406" cy="235217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025" y="961226"/>
            <a:ext cx="2526406" cy="23521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6096" y="3098995"/>
            <a:ext cx="1104900" cy="163582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4881" y="3098995"/>
            <a:ext cx="1104900" cy="16358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4881" y="2532556"/>
            <a:ext cx="1104900" cy="163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86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Tommy is making cubes using multilink.</a:t>
            </a: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He has 64 multilink cubes altogether.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How many different sized cubes could he make?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He says, 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How many other combinations can Tommy make where he uses all the cubes?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060" y="4207347"/>
            <a:ext cx="1247835" cy="908350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618634" y="3255443"/>
            <a:ext cx="4870458" cy="1690723"/>
          </a:xfrm>
          <a:prstGeom prst="wedgeRoundRectCallout">
            <a:avLst>
              <a:gd name="adj1" fmla="val -59838"/>
              <a:gd name="adj2" fmla="val 41458"/>
              <a:gd name="adj3" fmla="val 16667"/>
            </a:avLst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If I use all of my multilink to make 8 larger cubes, then each of these will be 2 by 2 by 2.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91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59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says,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" name="Cube 5"/>
          <p:cNvSpPr/>
          <p:nvPr/>
        </p:nvSpPr>
        <p:spPr>
          <a:xfrm>
            <a:off x="4513299" y="3206727"/>
            <a:ext cx="1573945" cy="1573945"/>
          </a:xfrm>
          <a:prstGeom prst="cub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32042" y="4780672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2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030207" y="1128405"/>
            <a:ext cx="4656593" cy="1790571"/>
          </a:xfrm>
          <a:prstGeom prst="wedgeRoundRectCallout">
            <a:avLst>
              <a:gd name="adj1" fmla="val -58499"/>
              <a:gd name="adj2" fmla="val 24654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You can’t calculate the volume of the cube because you don’t know the width or the height.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211" y="1422614"/>
            <a:ext cx="1231312" cy="173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8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Calculate the volume of the shape.</a:t>
            </a:r>
          </a:p>
          <a:p>
            <a:pPr marL="12700" marR="5080"/>
            <a:endParaRPr lang="en-US" sz="2800" dirty="0">
              <a:latin typeface="Gill Sans MT" panose="020B0502020104020203" pitchFamily="34" charset="0"/>
              <a:cs typeface="Bariol Regular"/>
            </a:endParaRPr>
          </a:p>
        </p:txBody>
      </p:sp>
      <p:sp>
        <p:nvSpPr>
          <p:cNvPr id="3" name="Cube 2"/>
          <p:cNvSpPr/>
          <p:nvPr/>
        </p:nvSpPr>
        <p:spPr>
          <a:xfrm flipH="1">
            <a:off x="4774860" y="3559848"/>
            <a:ext cx="2231421" cy="1407919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ube 11"/>
          <p:cNvSpPr/>
          <p:nvPr/>
        </p:nvSpPr>
        <p:spPr>
          <a:xfrm rot="16200000">
            <a:off x="3008320" y="2842606"/>
            <a:ext cx="2842404" cy="1407920"/>
          </a:xfrm>
          <a:prstGeom prst="cub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599249" y="2125364"/>
            <a:ext cx="0" cy="249606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917691" y="2101467"/>
            <a:ext cx="347900" cy="349307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4017559" y="5100597"/>
            <a:ext cx="2988722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 flipV="1">
            <a:off x="5133482" y="3457492"/>
            <a:ext cx="1495918" cy="480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7133658" y="3911600"/>
            <a:ext cx="1" cy="1087466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733492" y="3023346"/>
            <a:ext cx="928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9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91641" y="1927554"/>
            <a:ext cx="928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  <a:r>
              <a:rPr lang="en-GB" sz="2800" dirty="0" smtClean="0">
                <a:latin typeface="Gill Sans MT" panose="020B0502020104020203" pitchFamily="34" charset="0"/>
              </a:rPr>
              <a:t>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426113" y="2970213"/>
            <a:ext cx="928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  <a:r>
              <a:rPr lang="en-GB" sz="2800" dirty="0" smtClean="0">
                <a:latin typeface="Gill Sans MT" panose="020B0502020104020203" pitchFamily="34" charset="0"/>
              </a:rPr>
              <a:t>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126665" y="4193723"/>
            <a:ext cx="928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94646" y="5100664"/>
            <a:ext cx="1221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12 cm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68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/>
            <a:r>
              <a:rPr lang="en-US" sz="2800" dirty="0">
                <a:latin typeface="Gill Sans MT" panose="020B0502020104020203" pitchFamily="34" charset="0"/>
                <a:cs typeface="Bariol Regular"/>
              </a:rPr>
              <a:t>How many different ways can you make a cuboid with a volume of 48 cm³?</a:t>
            </a:r>
          </a:p>
        </p:txBody>
      </p:sp>
      <p:sp>
        <p:nvSpPr>
          <p:cNvPr id="17" name="Cube 16"/>
          <p:cNvSpPr/>
          <p:nvPr/>
        </p:nvSpPr>
        <p:spPr>
          <a:xfrm flipH="1">
            <a:off x="3908727" y="3120328"/>
            <a:ext cx="2231421" cy="1407919"/>
          </a:xfrm>
          <a:prstGeom prst="cub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15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dcmitype/"/>
    <ds:schemaRef ds:uri="522d4c35-b548-4432-90ae-af4376e1c4b4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2156</TotalTime>
  <Words>840</Words>
  <Application>Microsoft Office PowerPoint</Application>
  <PresentationFormat>A4 Paper (210x297 mm)</PresentationFormat>
  <Paragraphs>277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98</cp:revision>
  <dcterms:created xsi:type="dcterms:W3CDTF">2019-02-04T08:17:32Z</dcterms:created>
  <dcterms:modified xsi:type="dcterms:W3CDTF">2019-11-11T16:01:13Z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