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3"/>
  </p:notesMasterIdLst>
  <p:sldIdLst>
    <p:sldId id="271" r:id="rId6"/>
    <p:sldId id="410" r:id="rId7"/>
    <p:sldId id="411" r:id="rId8"/>
    <p:sldId id="412" r:id="rId9"/>
    <p:sldId id="413" r:id="rId10"/>
    <p:sldId id="414" r:id="rId11"/>
    <p:sldId id="415" r:id="rId12"/>
    <p:sldId id="416" r:id="rId13"/>
    <p:sldId id="417" r:id="rId14"/>
    <p:sldId id="418" r:id="rId15"/>
    <p:sldId id="419" r:id="rId16"/>
    <p:sldId id="420" r:id="rId17"/>
    <p:sldId id="421" r:id="rId18"/>
    <p:sldId id="422" r:id="rId19"/>
    <p:sldId id="423" r:id="rId20"/>
    <p:sldId id="424" r:id="rId21"/>
    <p:sldId id="425" r:id="rId2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84489" autoAdjust="0"/>
  </p:normalViewPr>
  <p:slideViewPr>
    <p:cSldViewPr snapToGrid="0" showGuides="1">
      <p:cViewPr varScale="1">
        <p:scale>
          <a:sx n="70" d="100"/>
          <a:sy n="70" d="100"/>
        </p:scale>
        <p:origin x="1158" y="48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18/03/2020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26212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39115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1702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98508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511728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645824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92874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631599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2047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72821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624583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185544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31519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757430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F41FB06-1D9B-4317-BE37-4218AB7856FB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94899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643704" y="2552120"/>
            <a:ext cx="3930163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GB" altLang="en-US" sz="2400" b="0" i="0" u="none" strike="noStrike" kern="1200" cap="none" spc="0" normalizeH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240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altLang="en-US" sz="2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Summer</a:t>
            </a:r>
            <a:r>
              <a:rPr kumimoji="0" lang="en-GB" alt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 Block </a:t>
            </a:r>
            <a:r>
              <a:rPr lang="en-GB" altLang="en-US" sz="2400" noProof="0" dirty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kumimoji="0" lang="en-GB" altLang="en-US" sz="2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723914" y="3288325"/>
            <a:ext cx="6116406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Time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49720" y="395417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Dora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          Amir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Alex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Can you spot the mistake they’ve made?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9720" y="395417"/>
            <a:ext cx="1762388" cy="1762388"/>
          </a:xfrm>
          <a:prstGeom prst="rect">
            <a:avLst/>
          </a:prstGeom>
        </p:spPr>
      </p:pic>
      <p:cxnSp>
        <p:nvCxnSpPr>
          <p:cNvPr id="12" name="Straight Arrow Connector 11"/>
          <p:cNvCxnSpPr/>
          <p:nvPr/>
        </p:nvCxnSpPr>
        <p:spPr>
          <a:xfrm flipV="1">
            <a:off x="2721249" y="1202268"/>
            <a:ext cx="345653" cy="8091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H="1">
            <a:off x="2721249" y="1283183"/>
            <a:ext cx="1" cy="47048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3938431" y="799557"/>
            <a:ext cx="436415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Who is telling the time correctly?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0784" y="1817453"/>
            <a:ext cx="1092316" cy="1543338"/>
          </a:xfrm>
          <a:prstGeom prst="rect">
            <a:avLst/>
          </a:prstGeom>
        </p:spPr>
      </p:pic>
      <p:sp>
        <p:nvSpPr>
          <p:cNvPr id="23" name="Rounded Rectangular Callout 22"/>
          <p:cNvSpPr/>
          <p:nvPr/>
        </p:nvSpPr>
        <p:spPr>
          <a:xfrm>
            <a:off x="3262845" y="2381199"/>
            <a:ext cx="4555324" cy="577689"/>
          </a:xfrm>
          <a:prstGeom prst="wedgeRoundRectCallout">
            <a:avLst>
              <a:gd name="adj1" fmla="val -60150"/>
              <a:gd name="adj2" fmla="val 31208"/>
              <a:gd name="adj3" fmla="val 16667"/>
            </a:avLst>
          </a:prstGeom>
          <a:solidFill>
            <a:schemeClr val="accent6">
              <a:lumMod val="60000"/>
              <a:lumOff val="40000"/>
              <a:alpha val="35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time is half past 6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5" name="Picture 2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3900" y="3397601"/>
            <a:ext cx="1176227" cy="859042"/>
          </a:xfrm>
          <a:prstGeom prst="rect">
            <a:avLst/>
          </a:prstGeom>
        </p:spPr>
      </p:pic>
      <p:sp>
        <p:nvSpPr>
          <p:cNvPr id="26" name="Rounded Rectangular Callout 25"/>
          <p:cNvSpPr/>
          <p:nvPr/>
        </p:nvSpPr>
        <p:spPr>
          <a:xfrm>
            <a:off x="2078965" y="3562780"/>
            <a:ext cx="4555324" cy="664562"/>
          </a:xfrm>
          <a:prstGeom prst="wedgeRoundRectCallout">
            <a:avLst>
              <a:gd name="adj1" fmla="val 58348"/>
              <a:gd name="adj2" fmla="val 24889"/>
              <a:gd name="adj3" fmla="val 16667"/>
            </a:avLst>
          </a:prstGeom>
          <a:solidFill>
            <a:schemeClr val="accent2">
              <a:lumMod val="60000"/>
              <a:lumOff val="40000"/>
              <a:alpha val="34902"/>
            </a:schemeClr>
          </a:solidFill>
          <a:ln w="28575">
            <a:solidFill>
              <a:srgbClr val="99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time is half past 3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73772" y="4306736"/>
            <a:ext cx="1069328" cy="1510859"/>
          </a:xfrm>
          <a:prstGeom prst="rect">
            <a:avLst/>
          </a:prstGeom>
        </p:spPr>
      </p:pic>
      <p:sp>
        <p:nvSpPr>
          <p:cNvPr id="29" name="Rounded Rectangular Callout 28"/>
          <p:cNvSpPr/>
          <p:nvPr/>
        </p:nvSpPr>
        <p:spPr>
          <a:xfrm>
            <a:off x="3262845" y="4695356"/>
            <a:ext cx="4555324" cy="692151"/>
          </a:xfrm>
          <a:prstGeom prst="wedgeRoundRectCallout">
            <a:avLst>
              <a:gd name="adj1" fmla="val -60150"/>
              <a:gd name="adj2" fmla="val 31208"/>
              <a:gd name="adj3" fmla="val 16667"/>
            </a:avLst>
          </a:prstGeom>
          <a:solidFill>
            <a:schemeClr val="accent4">
              <a:lumMod val="60000"/>
              <a:lumOff val="40000"/>
              <a:alpha val="34902"/>
            </a:schemeClr>
          </a:solidFill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time is half past 2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Alex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Is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correct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reasoning</a:t>
            </a: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5421" y="345086"/>
            <a:ext cx="1383002" cy="1954046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2643186" y="967522"/>
            <a:ext cx="5415698" cy="1000460"/>
          </a:xfrm>
          <a:prstGeom prst="wedgeRoundRectCallout">
            <a:avLst>
              <a:gd name="adj1" fmla="val -61337"/>
              <a:gd name="adj2" fmla="val 21302"/>
              <a:gd name="adj3" fmla="val 16667"/>
            </a:avLst>
          </a:prstGeom>
          <a:solidFill>
            <a:schemeClr val="accent5">
              <a:lumMod val="40000"/>
              <a:lumOff val="60000"/>
              <a:alpha val="53000"/>
            </a:schemeClr>
          </a:solidFill>
          <a:ln w="285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It is half past 11 so the hour hand should be on the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11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01975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Oh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no! The minute hand has fallen off the classroom clock! </a:t>
            </a:r>
          </a:p>
          <a:p>
            <a:pPr lvl="0">
              <a:defRPr/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Lunchtime is at 12:00</a:t>
            </a:r>
          </a:p>
          <a:p>
            <a:pPr lvl="0">
              <a:defRPr/>
            </a:pPr>
            <a:endParaRPr lang="en-GB" sz="12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Have the children missed their lunchtime?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691" y="483912"/>
            <a:ext cx="3810000" cy="3810000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V="1">
            <a:off x="4917691" y="1734671"/>
            <a:ext cx="151850" cy="654241"/>
          </a:xfrm>
          <a:prstGeom prst="straightConnector1">
            <a:avLst/>
          </a:prstGeom>
          <a:ln w="476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253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agree with Teddy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/>
            </a:r>
            <a:b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</a:b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why.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41399" y="1502548"/>
            <a:ext cx="1231752" cy="899596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778454" y="1321091"/>
            <a:ext cx="5046198" cy="1081053"/>
          </a:xfrm>
          <a:prstGeom prst="wedgeRoundRectCallout">
            <a:avLst>
              <a:gd name="adj1" fmla="val -62743"/>
              <a:gd name="adj2" fmla="val 25751"/>
              <a:gd name="adj3" fmla="val 16667"/>
            </a:avLst>
          </a:prstGeom>
          <a:solidFill>
            <a:schemeClr val="accent2">
              <a:lumMod val="40000"/>
              <a:lumOff val="60000"/>
              <a:alpha val="41000"/>
            </a:schemeClr>
          </a:solidFill>
          <a:ln w="28575">
            <a:solidFill>
              <a:srgbClr val="D6009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Quarter past is always later than quarter to.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7697" y="2338572"/>
            <a:ext cx="1762388" cy="1762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754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How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many quarters of an hour are between 7 o’clock and 9 o’clock.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found the answer.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2383" y="2485474"/>
            <a:ext cx="1762388" cy="17623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72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train to Blackpool leaves at quarter past and quarter to every hour.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Make a list of the times of the trains Oliver can catch if he gets to the train station between 2 o’clock and half past 4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148" y="3763358"/>
            <a:ext cx="1858048" cy="1871872"/>
          </a:xfrm>
          <a:prstGeom prst="rect">
            <a:avLst/>
          </a:prstGeom>
        </p:spPr>
      </p:pic>
      <p:cxnSp>
        <p:nvCxnSpPr>
          <p:cNvPr id="10" name="Straight Arrow Connector 9"/>
          <p:cNvCxnSpPr/>
          <p:nvPr/>
        </p:nvCxnSpPr>
        <p:spPr>
          <a:xfrm flipV="1">
            <a:off x="4162172" y="4083639"/>
            <a:ext cx="0" cy="615655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V="1">
            <a:off x="4162172" y="4476032"/>
            <a:ext cx="422793" cy="230554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1254" y="3720287"/>
            <a:ext cx="1858048" cy="1871872"/>
          </a:xfrm>
          <a:prstGeom prst="rect">
            <a:avLst/>
          </a:prstGeom>
        </p:spPr>
      </p:pic>
      <p:cxnSp>
        <p:nvCxnSpPr>
          <p:cNvPr id="14" name="Straight Arrow Connector 13"/>
          <p:cNvCxnSpPr/>
          <p:nvPr/>
        </p:nvCxnSpPr>
        <p:spPr>
          <a:xfrm>
            <a:off x="6130278" y="4656223"/>
            <a:ext cx="0" cy="695981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/>
          <p:nvPr/>
        </p:nvCxnSpPr>
        <p:spPr>
          <a:xfrm>
            <a:off x="6130278" y="4656223"/>
            <a:ext cx="322115" cy="297640"/>
          </a:xfrm>
          <a:prstGeom prst="straightConnector1">
            <a:avLst/>
          </a:prstGeom>
          <a:ln w="127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5913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9865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Dora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                                       Amir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                    Alex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Who is correct? Explain your answer. 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51" y="736900"/>
            <a:ext cx="1599157" cy="1493200"/>
          </a:xfrm>
          <a:prstGeom prst="rect">
            <a:avLst/>
          </a:prstGeom>
        </p:spPr>
      </p:pic>
      <p:cxnSp>
        <p:nvCxnSpPr>
          <p:cNvPr id="9" name="Straight Arrow Connector 8"/>
          <p:cNvCxnSpPr/>
          <p:nvPr/>
        </p:nvCxnSpPr>
        <p:spPr>
          <a:xfrm flipH="1" flipV="1">
            <a:off x="1235036" y="1211527"/>
            <a:ext cx="457851" cy="284868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V="1">
            <a:off x="1689129" y="1268591"/>
            <a:ext cx="236523" cy="227805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6961" y="850854"/>
            <a:ext cx="1035693" cy="1379246"/>
          </a:xfrm>
          <a:prstGeom prst="rect">
            <a:avLst/>
          </a:prstGeom>
        </p:spPr>
      </p:pic>
      <p:sp>
        <p:nvSpPr>
          <p:cNvPr id="13" name="Rounded Rectangular Callout 12"/>
          <p:cNvSpPr/>
          <p:nvPr/>
        </p:nvSpPr>
        <p:spPr>
          <a:xfrm>
            <a:off x="3986408" y="963246"/>
            <a:ext cx="2723233" cy="631251"/>
          </a:xfrm>
          <a:prstGeom prst="wedgeRoundRectCallout">
            <a:avLst>
              <a:gd name="adj1" fmla="val -44629"/>
              <a:gd name="adj2" fmla="val 76374"/>
              <a:gd name="adj3" fmla="val 16667"/>
            </a:avLst>
          </a:prstGeom>
          <a:solidFill>
            <a:schemeClr val="accent6">
              <a:lumMod val="40000"/>
              <a:lumOff val="60000"/>
              <a:alpha val="35000"/>
            </a:schemeClr>
          </a:solidFill>
          <a:ln w="28575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It is ten to one.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9642" y="2601764"/>
            <a:ext cx="1064994" cy="777804"/>
          </a:xfrm>
          <a:prstGeom prst="rect">
            <a:avLst/>
          </a:prstGeom>
        </p:spPr>
      </p:pic>
      <p:sp>
        <p:nvSpPr>
          <p:cNvPr id="15" name="Rounded Rectangular Callout 14"/>
          <p:cNvSpPr/>
          <p:nvPr/>
        </p:nvSpPr>
        <p:spPr>
          <a:xfrm>
            <a:off x="3253244" y="2884615"/>
            <a:ext cx="2957595" cy="545767"/>
          </a:xfrm>
          <a:prstGeom prst="wedgeRoundRectCallout">
            <a:avLst>
              <a:gd name="adj1" fmla="val 62518"/>
              <a:gd name="adj2" fmla="val 6506"/>
              <a:gd name="adj3" fmla="val 16667"/>
            </a:avLst>
          </a:prstGeom>
          <a:solidFill>
            <a:schemeClr val="accent1">
              <a:lumMod val="40000"/>
              <a:lumOff val="60000"/>
              <a:alpha val="34902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It is ten past ten.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851457" y="3515145"/>
            <a:ext cx="1012127" cy="1430037"/>
          </a:xfrm>
          <a:prstGeom prst="rect">
            <a:avLst/>
          </a:prstGeom>
        </p:spPr>
      </p:pic>
      <p:sp>
        <p:nvSpPr>
          <p:cNvPr id="17" name="Rounded Rectangular Callout 16"/>
          <p:cNvSpPr/>
          <p:nvPr/>
        </p:nvSpPr>
        <p:spPr>
          <a:xfrm>
            <a:off x="4312804" y="4034083"/>
            <a:ext cx="2929335" cy="478431"/>
          </a:xfrm>
          <a:prstGeom prst="wedgeRoundRectCallout">
            <a:avLst>
              <a:gd name="adj1" fmla="val -60150"/>
              <a:gd name="adj2" fmla="val 31208"/>
              <a:gd name="adj3" fmla="val 16667"/>
            </a:avLst>
          </a:prstGeom>
          <a:solidFill>
            <a:schemeClr val="accent2">
              <a:lumMod val="60000"/>
              <a:lumOff val="40000"/>
              <a:alpha val="34902"/>
            </a:schemeClr>
          </a:solidFill>
          <a:ln w="28575">
            <a:solidFill>
              <a:schemeClr val="accent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</a:rPr>
              <a:t>It is ten to two.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2568" y="126372"/>
            <a:ext cx="3388773" cy="3388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025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agree with Rosie? Explain why.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                                                               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62" y="1586319"/>
            <a:ext cx="1287936" cy="1819730"/>
          </a:xfrm>
          <a:prstGeom prst="rect">
            <a:avLst/>
          </a:prstGeom>
        </p:spPr>
      </p:pic>
      <p:sp>
        <p:nvSpPr>
          <p:cNvPr id="21" name="Rounded Rectangular Callout 20"/>
          <p:cNvSpPr/>
          <p:nvPr/>
        </p:nvSpPr>
        <p:spPr>
          <a:xfrm>
            <a:off x="3373309" y="1724846"/>
            <a:ext cx="4203148" cy="1255292"/>
          </a:xfrm>
          <a:prstGeom prst="wedgeRoundRectCallout">
            <a:avLst>
              <a:gd name="adj1" fmla="val -68223"/>
              <a:gd name="adj2" fmla="val 19310"/>
              <a:gd name="adj3" fmla="val 16667"/>
            </a:avLst>
          </a:prstGeom>
          <a:solidFill>
            <a:schemeClr val="accent4">
              <a:lumMod val="40000"/>
              <a:lumOff val="60000"/>
              <a:alpha val="36078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Four lots of 5 </a:t>
            </a: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minutes is the same as </a:t>
            </a: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quarter of an hour.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6305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Sophia starts her Maths questions at 10 past 11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Each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question takes her 5 minutes to complete.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She completes 7 questions.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What time does Sophia finish her Maths questions?</a:t>
            </a: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how you found the answer.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9652" y="1452455"/>
            <a:ext cx="2544780" cy="2544780"/>
          </a:xfrm>
          <a:prstGeom prst="rect">
            <a:avLst/>
          </a:prstGeom>
        </p:spPr>
      </p:pic>
      <p:cxnSp>
        <p:nvCxnSpPr>
          <p:cNvPr id="25" name="Straight Arrow Connector 24"/>
          <p:cNvCxnSpPr/>
          <p:nvPr/>
        </p:nvCxnSpPr>
        <p:spPr>
          <a:xfrm flipH="1" flipV="1">
            <a:off x="4506686" y="2272937"/>
            <a:ext cx="220812" cy="451909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/>
          <p:nvPr/>
        </p:nvCxnSpPr>
        <p:spPr>
          <a:xfrm flipV="1">
            <a:off x="4717206" y="2272937"/>
            <a:ext cx="667655" cy="451908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6014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Tommy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Do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you agree with Tommy? Explain why.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0574" y="2076609"/>
            <a:ext cx="1144709" cy="836023"/>
          </a:xfrm>
          <a:prstGeom prst="rect">
            <a:avLst/>
          </a:prstGeom>
        </p:spPr>
      </p:pic>
      <p:sp>
        <p:nvSpPr>
          <p:cNvPr id="17" name="Rounded Rectangular Callout 16"/>
          <p:cNvSpPr/>
          <p:nvPr/>
        </p:nvSpPr>
        <p:spPr>
          <a:xfrm>
            <a:off x="2946222" y="1148762"/>
            <a:ext cx="5208670" cy="2107732"/>
          </a:xfrm>
          <a:prstGeom prst="wedgeRoundRectCallout">
            <a:avLst>
              <a:gd name="adj1" fmla="val -64409"/>
              <a:gd name="adj2" fmla="val 23918"/>
              <a:gd name="adj3" fmla="val 16667"/>
            </a:avLst>
          </a:prstGeom>
          <a:solidFill>
            <a:schemeClr val="accent4">
              <a:lumMod val="40000"/>
              <a:lumOff val="60000"/>
              <a:alpha val="36078"/>
            </a:schemeClr>
          </a:solidFill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There must be 12 hours in a day because we start from midnight and go up to 12 o’clock then start again from 1</a:t>
            </a:r>
          </a:p>
        </p:txBody>
      </p:sp>
    </p:spTree>
    <p:extLst>
      <p:ext uri="{BB962C8B-B14F-4D97-AF65-F5344CB8AC3E}">
        <p14:creationId xmlns:p14="http://schemas.microsoft.com/office/powerpoint/2010/main" val="241124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Rosie </a:t>
            </a: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Do you agree with Rosie? Prove it.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329" y="1599213"/>
            <a:ext cx="1078277" cy="1523501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817662" y="1320485"/>
            <a:ext cx="4767183" cy="2115045"/>
          </a:xfrm>
          <a:prstGeom prst="wedgeRoundRectCallout">
            <a:avLst>
              <a:gd name="adj1" fmla="val -69646"/>
              <a:gd name="adj2" fmla="val 3782"/>
              <a:gd name="adj3" fmla="val 16667"/>
            </a:avLst>
          </a:prstGeom>
          <a:solidFill>
            <a:schemeClr val="accent5">
              <a:lumMod val="40000"/>
              <a:lumOff val="60000"/>
              <a:alpha val="36078"/>
            </a:schemeClr>
          </a:solidFill>
          <a:ln w="2857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If you add three hours onto the current time,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amount of minutes to/past the hour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do not change.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4027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Here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are Eva’s calculations for working out how many hours there are in a day.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What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mistake has Eva made?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551" y="450071"/>
            <a:ext cx="1096003" cy="1548546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2652862" y="595619"/>
            <a:ext cx="4825188" cy="1295526"/>
          </a:xfrm>
          <a:prstGeom prst="wedgeRoundRectCallout">
            <a:avLst>
              <a:gd name="adj1" fmla="val -60666"/>
              <a:gd name="adj2" fmla="val 13359"/>
              <a:gd name="adj3" fmla="val 16667"/>
            </a:avLst>
          </a:prstGeom>
          <a:solidFill>
            <a:schemeClr val="accent2">
              <a:lumMod val="40000"/>
              <a:lumOff val="60000"/>
              <a:alpha val="25000"/>
            </a:schemeClr>
          </a:solidFill>
          <a:ln w="28575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The day starts at 12 o’clock and ends at 12 o’clock.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3508877" y="3045389"/>
            <a:ext cx="2817628" cy="1750404"/>
          </a:xfrm>
          <a:prstGeom prst="rect">
            <a:avLst/>
          </a:prstGeom>
          <a:pattFill prst="lgGrid">
            <a:fgClr>
              <a:schemeClr val="accent1">
                <a:lumMod val="40000"/>
                <a:lumOff val="60000"/>
              </a:schemeClr>
            </a:fgClr>
            <a:bgClr>
              <a:schemeClr val="bg1"/>
            </a:bgClr>
          </a:patt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numCol="5" rtlCol="0" anchor="t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12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1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2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3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4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5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6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7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8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9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11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12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1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2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3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4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5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6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7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8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9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10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11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Ink Free" panose="03080402000500000000" pitchFamily="66" charset="0"/>
                <a:ea typeface="+mn-ea"/>
                <a:cs typeface="+mn-cs"/>
              </a:rPr>
              <a:t>12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Ink Free" panose="03080402000500000000" pitchFamily="66" charset="0"/>
              <a:ea typeface="+mn-ea"/>
              <a:cs typeface="+mn-cs"/>
            </a:endParaRP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52991">
            <a:off x="7259034" y="4697529"/>
            <a:ext cx="1113604" cy="1572145"/>
          </a:xfrm>
          <a:prstGeom prst="rect">
            <a:avLst/>
          </a:prstGeom>
        </p:spPr>
      </p:pic>
      <p:sp>
        <p:nvSpPr>
          <p:cNvPr id="11" name="Rounded Rectangular Callout 10"/>
          <p:cNvSpPr/>
          <p:nvPr/>
        </p:nvSpPr>
        <p:spPr>
          <a:xfrm>
            <a:off x="2076994" y="4935456"/>
            <a:ext cx="4957305" cy="934928"/>
          </a:xfrm>
          <a:prstGeom prst="wedgeRoundRectCallout">
            <a:avLst>
              <a:gd name="adj1" fmla="val 53889"/>
              <a:gd name="adj2" fmla="val 26470"/>
              <a:gd name="adj3" fmla="val 16667"/>
            </a:avLst>
          </a:prstGeom>
          <a:solidFill>
            <a:schemeClr val="accent2">
              <a:lumMod val="40000"/>
              <a:lumOff val="60000"/>
              <a:alpha val="25000"/>
            </a:schemeClr>
          </a:solidFill>
          <a:ln w="28575"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I counted them up, and there are 25 hours in a day.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738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Oh no! The hour hand has fallen off the class clock!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          Start                    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   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End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clock shows the start and end time of a film. </a:t>
            </a:r>
          </a:p>
          <a:p>
            <a:pPr lvl="0">
              <a:defRPr/>
            </a:pPr>
            <a:endParaRPr lang="en-US" sz="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How long do you think the film lasted?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7489" y="1358537"/>
            <a:ext cx="2394669" cy="250229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3717" y="1358537"/>
            <a:ext cx="2394669" cy="2502295"/>
          </a:xfrm>
          <a:prstGeom prst="rect">
            <a:avLst/>
          </a:prstGeom>
        </p:spPr>
      </p:pic>
      <p:cxnSp>
        <p:nvCxnSpPr>
          <p:cNvPr id="7" name="Straight Arrow Connector 6"/>
          <p:cNvCxnSpPr/>
          <p:nvPr/>
        </p:nvCxnSpPr>
        <p:spPr>
          <a:xfrm flipV="1">
            <a:off x="2504823" y="2202053"/>
            <a:ext cx="677907" cy="454793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 flipV="1">
            <a:off x="4953201" y="2262664"/>
            <a:ext cx="564403" cy="360467"/>
          </a:xfrm>
          <a:prstGeom prst="straightConnector1">
            <a:avLst/>
          </a:prstGeom>
          <a:ln w="22225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40411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Aimee is planning her birthday. She wants to plan something to do from 9am to 5pm.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Here are the things she wants to do:</a:t>
            </a:r>
          </a:p>
          <a:p>
            <a:pPr marL="90488" lvl="0" indent="-90488">
              <a:buFont typeface="Arial" panose="020B0604020202020204" pitchFamily="34" charset="0"/>
              <a:buChar char="•"/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Visit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zoo (3 hours)</a:t>
            </a:r>
          </a:p>
          <a:p>
            <a:pPr marL="90488" lvl="0" indent="-90488">
              <a:buFont typeface="Arial" panose="020B0604020202020204" pitchFamily="34" charset="0"/>
              <a:buChar char="•"/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Go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to Pizza Palace  (1 hour and a half)</a:t>
            </a:r>
          </a:p>
          <a:p>
            <a:pPr marL="90488" lvl="0" indent="-90488">
              <a:buFont typeface="Arial" panose="020B0604020202020204" pitchFamily="34" charset="0"/>
              <a:buChar char="•"/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Have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breakfast (half an hour)</a:t>
            </a:r>
          </a:p>
          <a:p>
            <a:pPr marL="90488" lvl="0" indent="-90488">
              <a:buFont typeface="Arial" panose="020B0604020202020204" pitchFamily="34" charset="0"/>
              <a:buChar char="•"/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Play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party games (1 hour)</a:t>
            </a:r>
          </a:p>
          <a:p>
            <a:pPr marL="90488" lvl="0" indent="-90488">
              <a:buFont typeface="Arial" panose="020B0604020202020204" pitchFamily="34" charset="0"/>
              <a:buChar char="•"/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 Watch </a:t>
            </a: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a film (2 hours)</a:t>
            </a:r>
          </a:p>
          <a:p>
            <a:pPr marL="90488" lvl="0" indent="-90488">
              <a:buFont typeface="Arial" panose="020B0604020202020204" pitchFamily="34" charset="0"/>
              <a:buChar char="•"/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Create a timetable for Aimee’s day.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Compare it to your friends – is it the same?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02818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clocks show the start and end time of the film Super Dog.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The film Crazy Cat starts at quarter past 1 and ends at quarter to 3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Teddy says, 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endParaRPr lang="en-US" sz="800" dirty="0">
              <a:solidFill>
                <a:prstClr val="black"/>
              </a:solidFill>
              <a:latin typeface="Gill Sans MT" panose="020B0502020104020203" pitchFamily="34" charset="0"/>
              <a:ea typeface="Bariol" charset="0"/>
              <a:cs typeface="Bariol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Do you agree with Teddy?</a:t>
            </a: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  <a:ea typeface="Bariol" charset="0"/>
                <a:cs typeface="Bariol" charset="0"/>
              </a:rPr>
              <a:t>Explain why.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4307262" y="1823478"/>
            <a:ext cx="1068579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38523" y="4720375"/>
            <a:ext cx="1013094" cy="739900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3055924" y="4446383"/>
            <a:ext cx="5298382" cy="1013892"/>
          </a:xfrm>
          <a:prstGeom prst="wedgeRoundRectCallout">
            <a:avLst>
              <a:gd name="adj1" fmla="val -60692"/>
              <a:gd name="adj2" fmla="val 22933"/>
              <a:gd name="adj3" fmla="val 16667"/>
            </a:avLst>
          </a:prstGeom>
          <a:solidFill>
            <a:schemeClr val="accent4">
              <a:lumMod val="40000"/>
              <a:lumOff val="60000"/>
              <a:alpha val="33725"/>
            </a:schemeClr>
          </a:solidFill>
          <a:ln w="28575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Super Dog must be the longest film, because it ends the latest. 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267" y="1258371"/>
            <a:ext cx="1659184" cy="1733754"/>
          </a:xfrm>
          <a:prstGeom prst="rect">
            <a:avLst/>
          </a:prstGeom>
        </p:spPr>
      </p:pic>
      <p:cxnSp>
        <p:nvCxnSpPr>
          <p:cNvPr id="16" name="Straight Arrow Connector 15"/>
          <p:cNvCxnSpPr/>
          <p:nvPr/>
        </p:nvCxnSpPr>
        <p:spPr>
          <a:xfrm flipV="1">
            <a:off x="3391048" y="1850928"/>
            <a:ext cx="287382" cy="2351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H="1">
            <a:off x="2875221" y="2125248"/>
            <a:ext cx="476640" cy="33523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1652" y="1258371"/>
            <a:ext cx="1659184" cy="1733754"/>
          </a:xfrm>
          <a:prstGeom prst="rect">
            <a:avLst/>
          </a:prstGeom>
        </p:spPr>
      </p:pic>
      <p:cxnSp>
        <p:nvCxnSpPr>
          <p:cNvPr id="15" name="Straight Arrow Connector 14"/>
          <p:cNvCxnSpPr/>
          <p:nvPr/>
        </p:nvCxnSpPr>
        <p:spPr>
          <a:xfrm flipV="1">
            <a:off x="6370433" y="2125248"/>
            <a:ext cx="359384" cy="11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 flipV="1">
            <a:off x="6331246" y="1834909"/>
            <a:ext cx="506148" cy="29033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09880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63094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Rosie has an hour for her lunch break.</a:t>
            </a: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If she takes 10 minutes to eat her lunch, does she have enough time to complete all of the playground activities?</a:t>
            </a:r>
          </a:p>
          <a:p>
            <a:pPr lvl="0">
              <a:defRPr/>
            </a:pPr>
            <a:endParaRPr lang="en-GB" sz="2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6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do you know?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1552902"/>
              </p:ext>
            </p:extLst>
          </p:nvPr>
        </p:nvGraphicFramePr>
        <p:xfrm>
          <a:off x="2036273" y="2596210"/>
          <a:ext cx="5860750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30375">
                  <a:extLst>
                    <a:ext uri="{9D8B030D-6E8A-4147-A177-3AD203B41FA5}">
                      <a16:colId xmlns:a16="http://schemas.microsoft.com/office/drawing/2014/main" val="605485982"/>
                    </a:ext>
                  </a:extLst>
                </a:gridCol>
                <a:gridCol w="2930375">
                  <a:extLst>
                    <a:ext uri="{9D8B030D-6E8A-4147-A177-3AD203B41FA5}">
                      <a16:colId xmlns:a16="http://schemas.microsoft.com/office/drawing/2014/main" val="1073728647"/>
                    </a:ext>
                  </a:extLst>
                </a:gridCol>
              </a:tblGrid>
              <a:tr h="42963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Activity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Duration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3048160"/>
                  </a:ext>
                </a:extLst>
              </a:tr>
              <a:tr h="42963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Skipping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7 minutes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88542365"/>
                  </a:ext>
                </a:extLst>
              </a:tr>
              <a:tr h="42963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Ball</a:t>
                      </a:r>
                      <a:r>
                        <a:rPr lang="en-GB" sz="2800" baseline="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 skills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10 minutes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76159434"/>
                  </a:ext>
                </a:extLst>
              </a:tr>
              <a:tr h="42963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Treasure hunt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21 minutes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31333139"/>
                  </a:ext>
                </a:extLst>
              </a:tr>
              <a:tr h="429637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Trim trail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  <a:latin typeface="Gill Sans MT" panose="020B0502020104020203" pitchFamily="34" charset="0"/>
                        </a:rPr>
                        <a:t>19 minutes</a:t>
                      </a:r>
                      <a:endParaRPr lang="en-GB" sz="2800" dirty="0">
                        <a:solidFill>
                          <a:schemeClr val="tx1"/>
                        </a:solidFill>
                        <a:latin typeface="Gill Sans MT" panose="020B0502020104020203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8266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33C0BC-C241-46AF-963C-CBDED36083B0}">
  <ds:schemaRefs>
    <ds:schemaRef ds:uri="http://schemas.openxmlformats.org/package/2006/metadata/core-properties"/>
    <ds:schemaRef ds:uri="http://schemas.microsoft.com/office/2006/documentManagement/types"/>
    <ds:schemaRef ds:uri="http://purl.org/dc/terms/"/>
    <ds:schemaRef ds:uri="http://schemas.microsoft.com/office/2006/metadata/properties"/>
    <ds:schemaRef ds:uri="http://schemas.microsoft.com/office/infopath/2007/PartnerControls"/>
    <ds:schemaRef ds:uri="http://purl.org/dc/dcmitype/"/>
    <ds:schemaRef ds:uri="522d4c35-b548-4432-90ae-af4376e1c4b4"/>
    <ds:schemaRef ds:uri="http://www.w3.org/XML/1998/namespace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2057</TotalTime>
  <Words>673</Words>
  <Application>Microsoft Office PowerPoint</Application>
  <PresentationFormat>A4 Paper (210x297 mm)</PresentationFormat>
  <Paragraphs>255</Paragraphs>
  <Slides>17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26" baseType="lpstr">
      <vt:lpstr>Arial</vt:lpstr>
      <vt:lpstr>Bariol</vt:lpstr>
      <vt:lpstr>Calibri</vt:lpstr>
      <vt:lpstr>Calibri Light</vt:lpstr>
      <vt:lpstr>Gill Sans MT</vt:lpstr>
      <vt:lpstr>Ink Free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James Clegg</cp:lastModifiedBy>
  <cp:revision>112</cp:revision>
  <dcterms:created xsi:type="dcterms:W3CDTF">2019-02-04T08:17:32Z</dcterms:created>
  <dcterms:modified xsi:type="dcterms:W3CDTF">2020-03-18T15:29:58Z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