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7"/>
  </p:notesMasterIdLst>
  <p:sldIdLst>
    <p:sldId id="271" r:id="rId6"/>
    <p:sldId id="412" r:id="rId7"/>
    <p:sldId id="413" r:id="rId8"/>
    <p:sldId id="414" r:id="rId9"/>
    <p:sldId id="415" r:id="rId10"/>
    <p:sldId id="416" r:id="rId11"/>
    <p:sldId id="417" r:id="rId12"/>
    <p:sldId id="418" r:id="rId13"/>
    <p:sldId id="419" r:id="rId14"/>
    <p:sldId id="420" r:id="rId15"/>
    <p:sldId id="421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E080"/>
    <a:srgbClr val="ACFD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15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36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9743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700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252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4232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551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082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8004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474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88204" y="469136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0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Summer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Position &amp; Direction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do you agree with? Can you spot the mistake the other child has made?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614" y="473744"/>
            <a:ext cx="3245775" cy="3366736"/>
          </a:xfrm>
          <a:prstGeom prst="rect">
            <a:avLst/>
          </a:prstGeom>
        </p:spPr>
      </p:pic>
      <p:sp>
        <p:nvSpPr>
          <p:cNvPr id="39" name="Multiply 38"/>
          <p:cNvSpPr/>
          <p:nvPr/>
        </p:nvSpPr>
        <p:spPr>
          <a:xfrm>
            <a:off x="5342123" y="2520547"/>
            <a:ext cx="248194" cy="22206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7896" y="3550954"/>
            <a:ext cx="1097653" cy="806608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8220055" y="4292333"/>
            <a:ext cx="113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Mo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42" name="Rounded Rectangular Callout 41"/>
          <p:cNvSpPr/>
          <p:nvPr/>
        </p:nvSpPr>
        <p:spPr>
          <a:xfrm>
            <a:off x="4319371" y="3916969"/>
            <a:ext cx="3342446" cy="592122"/>
          </a:xfrm>
          <a:prstGeom prst="wedgeRoundRectCallout">
            <a:avLst>
              <a:gd name="adj1" fmla="val 64395"/>
              <a:gd name="adj2" fmla="val 11729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The point is at (8, 3)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70" y="3921859"/>
            <a:ext cx="1107227" cy="149648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480248" y="4912130"/>
            <a:ext cx="113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Alex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5" name="Rounded Rectangular Callout 44"/>
          <p:cNvSpPr/>
          <p:nvPr/>
        </p:nvSpPr>
        <p:spPr>
          <a:xfrm>
            <a:off x="1587475" y="4670102"/>
            <a:ext cx="3330216" cy="621985"/>
          </a:xfrm>
          <a:prstGeom prst="wedgeRoundRectCallout">
            <a:avLst>
              <a:gd name="adj1" fmla="val -58713"/>
              <a:gd name="adj2" fmla="val 15960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The point is at (3, 8)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8446" y="19999"/>
            <a:ext cx="5755448" cy="596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0856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 smtClean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Annie is finding co-ordinates where the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-coordinate and the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-coordinate add up to 8. 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For example: (3, 5)		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8</a:t>
                </a:r>
              </a:p>
              <a:p>
                <a:pPr>
                  <a:lnSpc>
                    <a:spcPct val="107000"/>
                  </a:lnSpc>
                </a:pPr>
                <a:endParaRPr lang="en-GB" sz="20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Find all of Annie’s coordinates and plot them on the grid.  What do you notice</a:t>
                </a: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Now do the same for a different total.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085640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462" y="262597"/>
            <a:ext cx="3208578" cy="332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52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50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 with Dora?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thinking.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86" y="1206911"/>
            <a:ext cx="1220288" cy="17241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1466" y="2469395"/>
            <a:ext cx="1342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Dora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2457652" y="1424431"/>
            <a:ext cx="5487203" cy="1289107"/>
          </a:xfrm>
          <a:prstGeom prst="wedgeRoundRectCallout">
            <a:avLst>
              <a:gd name="adj1" fmla="val -57367"/>
              <a:gd name="adj2" fmla="val 26461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When you reflect a shape, its dimensions change.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11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16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rectangle is pink and green.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rectangle is reflected in the mirror line.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would its reflection look like?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491" y="557541"/>
            <a:ext cx="3719102" cy="385770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718394" y="1387450"/>
            <a:ext cx="533132" cy="1902542"/>
          </a:xfrm>
          <a:prstGeom prst="rect">
            <a:avLst/>
          </a:prstGeom>
          <a:solidFill>
            <a:schemeClr val="accent2">
              <a:lumMod val="40000"/>
              <a:lumOff val="60000"/>
              <a:alpha val="86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251526" y="1387450"/>
            <a:ext cx="533132" cy="1902542"/>
          </a:xfrm>
          <a:prstGeom prst="rect">
            <a:avLst/>
          </a:prstGeom>
          <a:solidFill>
            <a:srgbClr val="85E08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265174" y="870155"/>
            <a:ext cx="0" cy="3001297"/>
          </a:xfrm>
          <a:prstGeom prst="line">
            <a:avLst/>
          </a:prstGeom>
          <a:ln w="317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565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reflects the shape in the mirror line.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thinks that the coordinates of the vertices for the reflected shape are: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Eva is correct?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729488" y="4976916"/>
            <a:ext cx="1109245" cy="68690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(5, 5)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465137" y="4976916"/>
            <a:ext cx="1109245" cy="68690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(2, 5)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200786" y="4976916"/>
            <a:ext cx="1109245" cy="68690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(2, </a:t>
            </a:r>
            <a:r>
              <a:rPr lang="en-GB" sz="2800" dirty="0">
                <a:latin typeface="Gill Sans MT" panose="020B0502020104020203" pitchFamily="34" charset="0"/>
              </a:rPr>
              <a:t>9</a:t>
            </a:r>
            <a:r>
              <a:rPr lang="en-GB" sz="2800" dirty="0" smtClean="0">
                <a:latin typeface="Gill Sans MT" panose="020B0502020104020203" pitchFamily="34" charset="0"/>
              </a:rPr>
              <a:t>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6074432"/>
              </p:ext>
            </p:extLst>
          </p:nvPr>
        </p:nvGraphicFramePr>
        <p:xfrm>
          <a:off x="3274082" y="321518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10" name="Straight Arrow Connector 9"/>
          <p:cNvCxnSpPr/>
          <p:nvPr/>
        </p:nvCxnSpPr>
        <p:spPr>
          <a:xfrm>
            <a:off x="3482782" y="2912355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682657" y="556729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864666" y="2671603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4666" y="2671603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482782" y="359243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2782" y="359243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524613" y="256027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24613" y="234384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24613" y="2127404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3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24613" y="191096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25775" y="169453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96288" y="287006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16635" y="287006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20506" y="287006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3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25514" y="287006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37623" y="287006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5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20397" y="146479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6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20397" y="124836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7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20397" y="103192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8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20397" y="81549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9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403683" y="599055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10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42394" y="287006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6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50384" y="287006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7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262493" y="287006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8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71620" y="287006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9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02171" y="2870061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10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03253" y="2866544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0</a:t>
            </a:r>
          </a:p>
        </p:txBody>
      </p:sp>
      <p:sp>
        <p:nvSpPr>
          <p:cNvPr id="35" name="Right Triangle 34"/>
          <p:cNvSpPr/>
          <p:nvPr/>
        </p:nvSpPr>
        <p:spPr>
          <a:xfrm rot="5400000" flipH="1">
            <a:off x="5023616" y="1096804"/>
            <a:ext cx="858397" cy="613775"/>
          </a:xfrm>
          <a:prstGeom prst="rtTriangl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/>
          <p:cNvCxnSpPr/>
          <p:nvPr/>
        </p:nvCxnSpPr>
        <p:spPr>
          <a:xfrm>
            <a:off x="4939132" y="737554"/>
            <a:ext cx="1" cy="2168363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452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a shape after it has been reflected.  This is called the image.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the grid and the marked mirror lines to show where the original object was positioned. 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there more than one possibility?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748295"/>
              </p:ext>
            </p:extLst>
          </p:nvPr>
        </p:nvGraphicFramePr>
        <p:xfrm>
          <a:off x="3110496" y="425190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3319196" y="3016027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3519071" y="660401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701080" y="2775275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1080" y="2775275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319196" y="462915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9196" y="462915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361027" y="266394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61027" y="244751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61027" y="223107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3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61027" y="201464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62189" y="1798204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32702" y="29737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049" y="29737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56920" y="29737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3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61928" y="29737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74037" y="29737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5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56811" y="156847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6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56811" y="135203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7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56811" y="113559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8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56811" y="91916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40097" y="702727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10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78808" y="29737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6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86798" y="29737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98907" y="29737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8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08034" y="29737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9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438585" y="2973733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10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339667" y="297021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0</a:t>
            </a:r>
          </a:p>
        </p:txBody>
      </p:sp>
      <p:cxnSp>
        <p:nvCxnSpPr>
          <p:cNvPr id="31" name="Straight Connector 30"/>
          <p:cNvCxnSpPr/>
          <p:nvPr/>
        </p:nvCxnSpPr>
        <p:spPr>
          <a:xfrm flipV="1">
            <a:off x="3523156" y="1940463"/>
            <a:ext cx="2105904" cy="151"/>
          </a:xfrm>
          <a:prstGeom prst="line">
            <a:avLst/>
          </a:prstGeom>
          <a:ln w="28575">
            <a:solidFill>
              <a:schemeClr val="accent6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Rectangle 66"/>
          <p:cNvSpPr/>
          <p:nvPr/>
        </p:nvSpPr>
        <p:spPr>
          <a:xfrm rot="5400000">
            <a:off x="3826239" y="2267092"/>
            <a:ext cx="641360" cy="412421"/>
          </a:xfrm>
          <a:custGeom>
            <a:avLst/>
            <a:gdLst>
              <a:gd name="connsiteX0" fmla="*/ 0 w 641360"/>
              <a:gd name="connsiteY0" fmla="*/ 0 h 412421"/>
              <a:gd name="connsiteX1" fmla="*/ 641360 w 641360"/>
              <a:gd name="connsiteY1" fmla="*/ 0 h 412421"/>
              <a:gd name="connsiteX2" fmla="*/ 641360 w 641360"/>
              <a:gd name="connsiteY2" fmla="*/ 412421 h 412421"/>
              <a:gd name="connsiteX3" fmla="*/ 0 w 641360"/>
              <a:gd name="connsiteY3" fmla="*/ 412421 h 412421"/>
              <a:gd name="connsiteX4" fmla="*/ 0 w 641360"/>
              <a:gd name="connsiteY4" fmla="*/ 0 h 412421"/>
              <a:gd name="connsiteX0" fmla="*/ 0 w 641360"/>
              <a:gd name="connsiteY0" fmla="*/ 0 h 412421"/>
              <a:gd name="connsiteX1" fmla="*/ 641360 w 641360"/>
              <a:gd name="connsiteY1" fmla="*/ 0 h 412421"/>
              <a:gd name="connsiteX2" fmla="*/ 641360 w 641360"/>
              <a:gd name="connsiteY2" fmla="*/ 412421 h 412421"/>
              <a:gd name="connsiteX3" fmla="*/ 211669 w 641360"/>
              <a:gd name="connsiteY3" fmla="*/ 412421 h 412421"/>
              <a:gd name="connsiteX4" fmla="*/ 0 w 641360"/>
              <a:gd name="connsiteY4" fmla="*/ 0 h 412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360" h="412421">
                <a:moveTo>
                  <a:pt x="0" y="0"/>
                </a:moveTo>
                <a:lnTo>
                  <a:pt x="641360" y="0"/>
                </a:lnTo>
                <a:lnTo>
                  <a:pt x="641360" y="412421"/>
                </a:lnTo>
                <a:lnTo>
                  <a:pt x="211669" y="41242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4771615" y="889376"/>
            <a:ext cx="6041" cy="2105903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272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Triangle ABC is translated so that point B translates to point D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Amir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 with Amir?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thinking.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256" y="4544704"/>
            <a:ext cx="1038519" cy="763869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899486" y="4787266"/>
            <a:ext cx="4028140" cy="589547"/>
          </a:xfrm>
          <a:prstGeom prst="wedgeRoundRectCallout">
            <a:avLst>
              <a:gd name="adj1" fmla="val 59554"/>
              <a:gd name="adj2" fmla="val 9383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It won’t fit on this grid!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206929"/>
              </p:ext>
            </p:extLst>
          </p:nvPr>
        </p:nvGraphicFramePr>
        <p:xfrm>
          <a:off x="3690642" y="901522"/>
          <a:ext cx="20828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>
          <a:xfrm flipV="1">
            <a:off x="3694224" y="2850073"/>
            <a:ext cx="2079218" cy="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3894100" y="901522"/>
            <a:ext cx="1" cy="2162786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571532" y="2807779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1532" y="2807779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632432" y="823160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2432" y="823160"/>
                <a:ext cx="198814" cy="276999"/>
              </a:xfrm>
              <a:prstGeom prst="rect">
                <a:avLst/>
              </a:prstGeom>
              <a:blipFill>
                <a:blip r:embed="rId5"/>
                <a:stretch>
                  <a:fillRect r="-18750" b="-22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3736055" y="249799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36055" y="228155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36055" y="206512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3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36055" y="184868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37217" y="163225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07730" y="28077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28077" y="28077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31948" y="28077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3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36956" y="28077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49065" y="28077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5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31839" y="140251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6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31839" y="118608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7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31839" y="96964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8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53836" y="28077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6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61826" y="28077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473935" y="28077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8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14695" y="280426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0</a:t>
            </a:r>
          </a:p>
        </p:txBody>
      </p:sp>
      <p:sp>
        <p:nvSpPr>
          <p:cNvPr id="29" name="Right Triangle 28"/>
          <p:cNvSpPr/>
          <p:nvPr/>
        </p:nvSpPr>
        <p:spPr>
          <a:xfrm>
            <a:off x="4324151" y="1350331"/>
            <a:ext cx="793521" cy="414675"/>
          </a:xfrm>
          <a:prstGeom prst="rtTriangl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4071487" y="1074321"/>
            <a:ext cx="348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A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071487" y="1610986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B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068286" y="1601430"/>
            <a:ext cx="286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C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48619" y="2329267"/>
            <a:ext cx="286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D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4" name="Multiply 33"/>
          <p:cNvSpPr/>
          <p:nvPr/>
        </p:nvSpPr>
        <p:spPr>
          <a:xfrm>
            <a:off x="4649966" y="2317287"/>
            <a:ext cx="164970" cy="204323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6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16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triangle is drawn on the grid.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translated so that point A translates to point B.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would be the coordinates of the other vertices of the translated triangle?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8342419"/>
              </p:ext>
            </p:extLst>
          </p:nvPr>
        </p:nvGraphicFramePr>
        <p:xfrm>
          <a:off x="3482362" y="1245464"/>
          <a:ext cx="2499360" cy="25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3691062" y="3409011"/>
            <a:ext cx="2183903" cy="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3889876" y="1373196"/>
            <a:ext cx="1061" cy="225004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723578" y="3367203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3578" y="3367203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49532" y="1220692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9532" y="1220692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732893" y="305693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32893" y="28404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32893" y="262406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3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32893" y="2407624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34055" y="219118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04568" y="336671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1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24915" y="336671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28786" y="336671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3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33794" y="336671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45903" y="336671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5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728677" y="1961454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6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28677" y="174501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7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28677" y="152858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8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50674" y="336671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6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58664" y="336671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470773" y="336671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Bariol Regular" panose="02000506040000020003" pitchFamily="2" charset="0"/>
              </a:rPr>
              <a:t>8</a:t>
            </a:r>
            <a:endParaRPr lang="en-GB" sz="1200" dirty="0">
              <a:latin typeface="Bariol Regular" panose="02000506040000020003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11533" y="336320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077973" y="1837352"/>
            <a:ext cx="348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A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138559" y="2252049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B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9" name="Multiply 28"/>
          <p:cNvSpPr/>
          <p:nvPr/>
        </p:nvSpPr>
        <p:spPr>
          <a:xfrm>
            <a:off x="5064926" y="2468187"/>
            <a:ext cx="164970" cy="204323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/>
          <p:cNvSpPr/>
          <p:nvPr/>
        </p:nvSpPr>
        <p:spPr>
          <a:xfrm>
            <a:off x="4109913" y="2138170"/>
            <a:ext cx="408879" cy="61295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76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three coordinates have all been translated in the same way.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work out the missing coordinates?</a:t>
            </a:r>
          </a:p>
          <a:p>
            <a:pPr>
              <a:lnSpc>
                <a:spcPct val="107000"/>
              </a:lnSpc>
            </a:pPr>
            <a:endParaRPr lang="en-GB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the translation.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830099" y="2189786"/>
            <a:ext cx="1414355" cy="580709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( _ , _ 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432841" y="2511188"/>
            <a:ext cx="926998" cy="3042"/>
          </a:xfrm>
          <a:prstGeom prst="straightConnector1">
            <a:avLst/>
          </a:prstGeom>
          <a:ln w="3492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5644171" y="2189786"/>
            <a:ext cx="1414355" cy="580709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( 3 , 1 )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830099" y="3161052"/>
            <a:ext cx="1414355" cy="580709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( _ , </a:t>
            </a:r>
            <a:r>
              <a:rPr lang="en-GB" sz="2800" dirty="0">
                <a:latin typeface="Gill Sans MT" panose="020B0502020104020203" pitchFamily="34" charset="0"/>
              </a:rPr>
              <a:t>5</a:t>
            </a:r>
            <a:r>
              <a:rPr lang="en-GB" sz="2800" dirty="0" smtClean="0">
                <a:latin typeface="Gill Sans MT" panose="020B0502020104020203" pitchFamily="34" charset="0"/>
              </a:rPr>
              <a:t>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432841" y="3482454"/>
            <a:ext cx="926998" cy="3042"/>
          </a:xfrm>
          <a:prstGeom prst="straightConnector1">
            <a:avLst/>
          </a:prstGeom>
          <a:ln w="3492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5644171" y="3161052"/>
            <a:ext cx="1414355" cy="580709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( </a:t>
            </a:r>
            <a:r>
              <a:rPr lang="en-GB" sz="2800" dirty="0">
                <a:latin typeface="Gill Sans MT" panose="020B0502020104020203" pitchFamily="34" charset="0"/>
              </a:rPr>
              <a:t>4</a:t>
            </a:r>
            <a:r>
              <a:rPr lang="en-GB" sz="2800" dirty="0" smtClean="0">
                <a:latin typeface="Gill Sans MT" panose="020B0502020104020203" pitchFamily="34" charset="0"/>
              </a:rPr>
              <a:t> , </a:t>
            </a:r>
            <a:r>
              <a:rPr lang="en-GB" sz="2800" dirty="0">
                <a:latin typeface="Gill Sans MT" panose="020B0502020104020203" pitchFamily="34" charset="0"/>
              </a:rPr>
              <a:t>3</a:t>
            </a:r>
            <a:r>
              <a:rPr lang="en-GB" sz="2800" dirty="0" smtClean="0">
                <a:latin typeface="Gill Sans MT" panose="020B0502020104020203" pitchFamily="34" charset="0"/>
              </a:rPr>
              <a:t> 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830099" y="4129276"/>
            <a:ext cx="1414355" cy="580709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( 4 , _ )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4432841" y="4450678"/>
            <a:ext cx="926998" cy="3042"/>
          </a:xfrm>
          <a:prstGeom prst="straightConnector1">
            <a:avLst/>
          </a:prstGeom>
          <a:ln w="3492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5644171" y="4129276"/>
            <a:ext cx="1414355" cy="580709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( </a:t>
            </a:r>
            <a:r>
              <a:rPr lang="en-GB" sz="2800" dirty="0">
                <a:latin typeface="Gill Sans MT" panose="020B0502020104020203" pitchFamily="34" charset="0"/>
              </a:rPr>
              <a:t>6</a:t>
            </a:r>
            <a:r>
              <a:rPr lang="en-GB" sz="2800" dirty="0" smtClean="0">
                <a:latin typeface="Gill Sans MT" panose="020B0502020104020203" pitchFamily="34" charset="0"/>
              </a:rPr>
              <a:t> , 1 )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18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24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rectangle is translated two to the left and 4 up.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of the coordinates of the translated rectangle are: (6, 8) (10, 14) and (10, 8).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the coordinates of the original rectangle?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83" y="177094"/>
            <a:ext cx="3526718" cy="365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4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522d4c35-b548-4432-90ae-af4376e1c4b4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1988</TotalTime>
  <Words>480</Words>
  <Application>Microsoft Office PowerPoint</Application>
  <PresentationFormat>A4 Paper (210x297 mm)</PresentationFormat>
  <Paragraphs>240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98</cp:revision>
  <dcterms:created xsi:type="dcterms:W3CDTF">2019-02-04T08:17:32Z</dcterms:created>
  <dcterms:modified xsi:type="dcterms:W3CDTF">2020-03-18T15:34:22Z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