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  <p:sldMasterId id="2147483677" r:id="rId5"/>
    <p:sldMasterId id="2147483679" r:id="rId6"/>
  </p:sldMasterIdLst>
  <p:notesMasterIdLst>
    <p:notesMasterId r:id="rId53"/>
  </p:notesMasterIdLst>
  <p:sldIdLst>
    <p:sldId id="271" r:id="rId7"/>
    <p:sldId id="410" r:id="rId8"/>
    <p:sldId id="416" r:id="rId9"/>
    <p:sldId id="417" r:id="rId10"/>
    <p:sldId id="418" r:id="rId11"/>
    <p:sldId id="419" r:id="rId12"/>
    <p:sldId id="420" r:id="rId13"/>
    <p:sldId id="421" r:id="rId14"/>
    <p:sldId id="422" r:id="rId15"/>
    <p:sldId id="423" r:id="rId16"/>
    <p:sldId id="424" r:id="rId17"/>
    <p:sldId id="425" r:id="rId18"/>
    <p:sldId id="426" r:id="rId19"/>
    <p:sldId id="427" r:id="rId20"/>
    <p:sldId id="428" r:id="rId21"/>
    <p:sldId id="429" r:id="rId22"/>
    <p:sldId id="430" r:id="rId23"/>
    <p:sldId id="431" r:id="rId24"/>
    <p:sldId id="432" r:id="rId25"/>
    <p:sldId id="433" r:id="rId26"/>
    <p:sldId id="434" r:id="rId27"/>
    <p:sldId id="435" r:id="rId28"/>
    <p:sldId id="436" r:id="rId29"/>
    <p:sldId id="437" r:id="rId30"/>
    <p:sldId id="438" r:id="rId31"/>
    <p:sldId id="439" r:id="rId32"/>
    <p:sldId id="440" r:id="rId33"/>
    <p:sldId id="441" r:id="rId34"/>
    <p:sldId id="442" r:id="rId35"/>
    <p:sldId id="443" r:id="rId36"/>
    <p:sldId id="444" r:id="rId37"/>
    <p:sldId id="445" r:id="rId38"/>
    <p:sldId id="446" r:id="rId39"/>
    <p:sldId id="447" r:id="rId40"/>
    <p:sldId id="448" r:id="rId41"/>
    <p:sldId id="449" r:id="rId42"/>
    <p:sldId id="450" r:id="rId43"/>
    <p:sldId id="451" r:id="rId44"/>
    <p:sldId id="452" r:id="rId45"/>
    <p:sldId id="453" r:id="rId46"/>
    <p:sldId id="454" r:id="rId47"/>
    <p:sldId id="455" r:id="rId48"/>
    <p:sldId id="456" r:id="rId49"/>
    <p:sldId id="457" r:id="rId50"/>
    <p:sldId id="458" r:id="rId51"/>
    <p:sldId id="459" r:id="rId52"/>
  </p:sldIdLst>
  <p:sldSz cx="9906000" cy="6858000" type="A4"/>
  <p:notesSz cx="6794500" cy="99314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409" userDrawn="1">
          <p15:clr>
            <a:srgbClr val="A4A3A4"/>
          </p15:clr>
        </p15:guide>
        <p15:guide id="2" pos="3165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84489" autoAdjust="0"/>
  </p:normalViewPr>
  <p:slideViewPr>
    <p:cSldViewPr snapToGrid="0" showGuides="1">
      <p:cViewPr varScale="1">
        <p:scale>
          <a:sx n="70" d="100"/>
          <a:sy n="70" d="100"/>
        </p:scale>
        <p:origin x="1158" y="54"/>
      </p:cViewPr>
      <p:guideLst>
        <p:guide orient="horz" pos="2409"/>
        <p:guide pos="3165"/>
      </p:guideLst>
    </p:cSldViewPr>
  </p:slideViewPr>
  <p:outlineViewPr>
    <p:cViewPr>
      <p:scale>
        <a:sx n="33" d="100"/>
        <a:sy n="33" d="100"/>
      </p:scale>
      <p:origin x="0" y="-1386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slide" Target="slides/slide20.xml"/><Relationship Id="rId39" Type="http://schemas.openxmlformats.org/officeDocument/2006/relationships/slide" Target="slides/slide33.xml"/><Relationship Id="rId21" Type="http://schemas.openxmlformats.org/officeDocument/2006/relationships/slide" Target="slides/slide15.xml"/><Relationship Id="rId34" Type="http://schemas.openxmlformats.org/officeDocument/2006/relationships/slide" Target="slides/slide28.xml"/><Relationship Id="rId42" Type="http://schemas.openxmlformats.org/officeDocument/2006/relationships/slide" Target="slides/slide36.xml"/><Relationship Id="rId47" Type="http://schemas.openxmlformats.org/officeDocument/2006/relationships/slide" Target="slides/slide41.xml"/><Relationship Id="rId50" Type="http://schemas.openxmlformats.org/officeDocument/2006/relationships/slide" Target="slides/slide44.xml"/><Relationship Id="rId55" Type="http://schemas.openxmlformats.org/officeDocument/2006/relationships/viewProps" Target="viewProps.xml"/><Relationship Id="rId7" Type="http://schemas.openxmlformats.org/officeDocument/2006/relationships/slide" Target="slides/slide1.xml"/><Relationship Id="rId2" Type="http://schemas.openxmlformats.org/officeDocument/2006/relationships/customXml" Target="../customXml/item2.xml"/><Relationship Id="rId16" Type="http://schemas.openxmlformats.org/officeDocument/2006/relationships/slide" Target="slides/slide10.xml"/><Relationship Id="rId29" Type="http://schemas.openxmlformats.org/officeDocument/2006/relationships/slide" Target="slides/slide23.xml"/><Relationship Id="rId11" Type="http://schemas.openxmlformats.org/officeDocument/2006/relationships/slide" Target="slides/slide5.xml"/><Relationship Id="rId24" Type="http://schemas.openxmlformats.org/officeDocument/2006/relationships/slide" Target="slides/slide18.xml"/><Relationship Id="rId32" Type="http://schemas.openxmlformats.org/officeDocument/2006/relationships/slide" Target="slides/slide26.xml"/><Relationship Id="rId37" Type="http://schemas.openxmlformats.org/officeDocument/2006/relationships/slide" Target="slides/slide31.xml"/><Relationship Id="rId40" Type="http://schemas.openxmlformats.org/officeDocument/2006/relationships/slide" Target="slides/slide34.xml"/><Relationship Id="rId45" Type="http://schemas.openxmlformats.org/officeDocument/2006/relationships/slide" Target="slides/slide39.xml"/><Relationship Id="rId53" Type="http://schemas.openxmlformats.org/officeDocument/2006/relationships/notesMaster" Target="notesMasters/notesMaster1.xml"/><Relationship Id="rId5" Type="http://schemas.openxmlformats.org/officeDocument/2006/relationships/slideMaster" Target="slideMasters/slideMaster2.xml"/><Relationship Id="rId19" Type="http://schemas.openxmlformats.org/officeDocument/2006/relationships/slide" Target="slides/slide13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slide" Target="slides/slide16.xml"/><Relationship Id="rId27" Type="http://schemas.openxmlformats.org/officeDocument/2006/relationships/slide" Target="slides/slide21.xml"/><Relationship Id="rId30" Type="http://schemas.openxmlformats.org/officeDocument/2006/relationships/slide" Target="slides/slide24.xml"/><Relationship Id="rId35" Type="http://schemas.openxmlformats.org/officeDocument/2006/relationships/slide" Target="slides/slide29.xml"/><Relationship Id="rId43" Type="http://schemas.openxmlformats.org/officeDocument/2006/relationships/slide" Target="slides/slide37.xml"/><Relationship Id="rId48" Type="http://schemas.openxmlformats.org/officeDocument/2006/relationships/slide" Target="slides/slide42.xml"/><Relationship Id="rId56" Type="http://schemas.openxmlformats.org/officeDocument/2006/relationships/theme" Target="theme/theme1.xml"/><Relationship Id="rId8" Type="http://schemas.openxmlformats.org/officeDocument/2006/relationships/slide" Target="slides/slide2.xml"/><Relationship Id="rId51" Type="http://schemas.openxmlformats.org/officeDocument/2006/relationships/slide" Target="slides/slide45.xml"/><Relationship Id="rId3" Type="http://schemas.openxmlformats.org/officeDocument/2006/relationships/customXml" Target="../customXml/item3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slide" Target="slides/slide19.xml"/><Relationship Id="rId33" Type="http://schemas.openxmlformats.org/officeDocument/2006/relationships/slide" Target="slides/slide27.xml"/><Relationship Id="rId38" Type="http://schemas.openxmlformats.org/officeDocument/2006/relationships/slide" Target="slides/slide32.xml"/><Relationship Id="rId46" Type="http://schemas.openxmlformats.org/officeDocument/2006/relationships/slide" Target="slides/slide40.xml"/><Relationship Id="rId20" Type="http://schemas.openxmlformats.org/officeDocument/2006/relationships/slide" Target="slides/slide14.xml"/><Relationship Id="rId41" Type="http://schemas.openxmlformats.org/officeDocument/2006/relationships/slide" Target="slides/slide35.xml"/><Relationship Id="rId54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5" Type="http://schemas.openxmlformats.org/officeDocument/2006/relationships/slide" Target="slides/slide9.xml"/><Relationship Id="rId23" Type="http://schemas.openxmlformats.org/officeDocument/2006/relationships/slide" Target="slides/slide17.xml"/><Relationship Id="rId28" Type="http://schemas.openxmlformats.org/officeDocument/2006/relationships/slide" Target="slides/slide22.xml"/><Relationship Id="rId36" Type="http://schemas.openxmlformats.org/officeDocument/2006/relationships/slide" Target="slides/slide30.xml"/><Relationship Id="rId49" Type="http://schemas.openxmlformats.org/officeDocument/2006/relationships/slide" Target="slides/slide43.xml"/><Relationship Id="rId57" Type="http://schemas.openxmlformats.org/officeDocument/2006/relationships/tableStyles" Target="tableStyles.xml"/><Relationship Id="rId10" Type="http://schemas.openxmlformats.org/officeDocument/2006/relationships/slide" Target="slides/slide4.xml"/><Relationship Id="rId31" Type="http://schemas.openxmlformats.org/officeDocument/2006/relationships/slide" Target="slides/slide25.xml"/><Relationship Id="rId44" Type="http://schemas.openxmlformats.org/officeDocument/2006/relationships/slide" Target="slides/slide38.xml"/><Relationship Id="rId52" Type="http://schemas.openxmlformats.org/officeDocument/2006/relationships/slide" Target="slides/slide4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4283" cy="49829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8645" y="0"/>
            <a:ext cx="2944283" cy="49829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28311AF-8457-4785-B190-D31CD4FDE7A1}" type="datetimeFigureOut">
              <a:rPr lang="en-GB" smtClean="0"/>
              <a:t>11/09/2019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7900" y="1241425"/>
            <a:ext cx="4838700" cy="33512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79486"/>
            <a:ext cx="5435600" cy="3910489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33107"/>
            <a:ext cx="2944283" cy="49829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8645" y="9433107"/>
            <a:ext cx="2944283" cy="49829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41FB06-1D9B-4317-BE37-4218AB7856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60555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532167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983636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774497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906445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931086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183509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948395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934243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082794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146164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197035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114237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614429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543402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319827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737325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939061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902999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930084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76412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049242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80932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7015190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1893353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9950082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1653886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6238287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7488481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30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7244955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31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7645614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32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4740293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33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5615135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34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994093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35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0433617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36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4442115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37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2713045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38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0266963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39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4262468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40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2187452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41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1019098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42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4608369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43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6237645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44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8569993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45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5952870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46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254480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04617" y="104674"/>
            <a:ext cx="958007" cy="958007"/>
          </a:xfrm>
          <a:prstGeom prst="rect">
            <a:avLst/>
          </a:prstGeom>
        </p:spPr>
      </p:pic>
      <p:sp>
        <p:nvSpPr>
          <p:cNvPr id="4" name="TextBox 3"/>
          <p:cNvSpPr txBox="1"/>
          <p:nvPr userDrawn="1"/>
        </p:nvSpPr>
        <p:spPr>
          <a:xfrm>
            <a:off x="8046053" y="6520171"/>
            <a:ext cx="247513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 smtClean="0"/>
              <a:t>© White</a:t>
            </a:r>
            <a:r>
              <a:rPr lang="en-GB" sz="1200" baseline="0" dirty="0" smtClean="0"/>
              <a:t> Rose Maths 2019</a:t>
            </a:r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343179431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2439186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28819412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1" pos="3120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04617" y="104674"/>
            <a:ext cx="958007" cy="9580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984483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3723906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theme" Target="../theme/theme3.xml"/><Relationship Id="rId2" Type="http://schemas.openxmlformats.org/officeDocument/2006/relationships/slideLayout" Target="../slideLayouts/slideLayout5.xml"/><Relationship Id="rId1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331190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ectangle 26"/>
          <p:cNvSpPr/>
          <p:nvPr userDrawn="1"/>
        </p:nvSpPr>
        <p:spPr>
          <a:xfrm>
            <a:off x="-1" y="0"/>
            <a:ext cx="9906001" cy="1695450"/>
          </a:xfrm>
          <a:prstGeom prst="rect">
            <a:avLst/>
          </a:prstGeom>
          <a:solidFill>
            <a:srgbClr val="00929F">
              <a:alpha val="12941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28" name="Freeform: Shape 24"/>
          <p:cNvSpPr/>
          <p:nvPr userDrawn="1"/>
        </p:nvSpPr>
        <p:spPr>
          <a:xfrm>
            <a:off x="-495301" y="1163488"/>
            <a:ext cx="10896600" cy="695325"/>
          </a:xfrm>
          <a:custGeom>
            <a:avLst/>
            <a:gdLst>
              <a:gd name="connsiteX0" fmla="*/ 0 w 10536072"/>
              <a:gd name="connsiteY0" fmla="*/ 122830 h 648269"/>
              <a:gd name="connsiteX1" fmla="*/ 10536072 w 10536072"/>
              <a:gd name="connsiteY1" fmla="*/ 0 h 648269"/>
              <a:gd name="connsiteX2" fmla="*/ 10522424 w 10536072"/>
              <a:gd name="connsiteY2" fmla="*/ 580030 h 648269"/>
              <a:gd name="connsiteX3" fmla="*/ 6824 w 10536072"/>
              <a:gd name="connsiteY3" fmla="*/ 648269 h 648269"/>
              <a:gd name="connsiteX4" fmla="*/ 0 w 10536072"/>
              <a:gd name="connsiteY4" fmla="*/ 122830 h 648269"/>
              <a:gd name="connsiteX0" fmla="*/ 88752 w 10529289"/>
              <a:gd name="connsiteY0" fmla="*/ 107912 h 648269"/>
              <a:gd name="connsiteX1" fmla="*/ 10529289 w 10529289"/>
              <a:gd name="connsiteY1" fmla="*/ 0 h 648269"/>
              <a:gd name="connsiteX2" fmla="*/ 10515641 w 10529289"/>
              <a:gd name="connsiteY2" fmla="*/ 580030 h 648269"/>
              <a:gd name="connsiteX3" fmla="*/ 41 w 10529289"/>
              <a:gd name="connsiteY3" fmla="*/ 648269 h 648269"/>
              <a:gd name="connsiteX4" fmla="*/ 88752 w 10529289"/>
              <a:gd name="connsiteY4" fmla="*/ 107912 h 648269"/>
              <a:gd name="connsiteX0" fmla="*/ 88752 w 10529289"/>
              <a:gd name="connsiteY0" fmla="*/ 70619 h 648269"/>
              <a:gd name="connsiteX1" fmla="*/ 10529289 w 10529289"/>
              <a:gd name="connsiteY1" fmla="*/ 0 h 648269"/>
              <a:gd name="connsiteX2" fmla="*/ 10515641 w 10529289"/>
              <a:gd name="connsiteY2" fmla="*/ 580030 h 648269"/>
              <a:gd name="connsiteX3" fmla="*/ 41 w 10529289"/>
              <a:gd name="connsiteY3" fmla="*/ 648269 h 648269"/>
              <a:gd name="connsiteX4" fmla="*/ 88752 w 10529289"/>
              <a:gd name="connsiteY4" fmla="*/ 70619 h 6482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529289" h="648269">
                <a:moveTo>
                  <a:pt x="88752" y="70619"/>
                </a:moveTo>
                <a:lnTo>
                  <a:pt x="10529289" y="0"/>
                </a:lnTo>
                <a:lnTo>
                  <a:pt x="10515641" y="580030"/>
                </a:lnTo>
                <a:lnTo>
                  <a:pt x="41" y="648269"/>
                </a:lnTo>
                <a:cubicBezTo>
                  <a:pt x="-2234" y="473123"/>
                  <a:pt x="91027" y="245765"/>
                  <a:pt x="88752" y="70619"/>
                </a:cubicBezTo>
                <a:close/>
              </a:path>
            </a:pathLst>
          </a:custGeom>
          <a:solidFill>
            <a:srgbClr val="1D3A6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29" name="Freeform: Shape 23"/>
          <p:cNvSpPr/>
          <p:nvPr userDrawn="1"/>
        </p:nvSpPr>
        <p:spPr>
          <a:xfrm>
            <a:off x="-495301" y="642767"/>
            <a:ext cx="5587365" cy="722630"/>
          </a:xfrm>
          <a:custGeom>
            <a:avLst/>
            <a:gdLst>
              <a:gd name="connsiteX0" fmla="*/ 27296 w 4189863"/>
              <a:gd name="connsiteY0" fmla="*/ 47767 h 689212"/>
              <a:gd name="connsiteX1" fmla="*/ 4060209 w 4189863"/>
              <a:gd name="connsiteY1" fmla="*/ 0 h 689212"/>
              <a:gd name="connsiteX2" fmla="*/ 4189863 w 4189863"/>
              <a:gd name="connsiteY2" fmla="*/ 689212 h 689212"/>
              <a:gd name="connsiteX3" fmla="*/ 0 w 4189863"/>
              <a:gd name="connsiteY3" fmla="*/ 627797 h 689212"/>
              <a:gd name="connsiteX4" fmla="*/ 27296 w 4189863"/>
              <a:gd name="connsiteY4" fmla="*/ 47767 h 6892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189863" h="689212">
                <a:moveTo>
                  <a:pt x="27296" y="47767"/>
                </a:moveTo>
                <a:lnTo>
                  <a:pt x="4060209" y="0"/>
                </a:lnTo>
                <a:lnTo>
                  <a:pt x="4189863" y="689212"/>
                </a:lnTo>
                <a:lnTo>
                  <a:pt x="0" y="627797"/>
                </a:lnTo>
                <a:lnTo>
                  <a:pt x="27296" y="47767"/>
                </a:lnTo>
                <a:close/>
              </a:path>
            </a:pathLst>
          </a:custGeom>
          <a:solidFill>
            <a:srgbClr val="00929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graphicFrame>
        <p:nvGraphicFramePr>
          <p:cNvPr id="3" name="Table 2"/>
          <p:cNvGraphicFramePr>
            <a:graphicFrameLocks noGrp="1"/>
          </p:cNvGraphicFramePr>
          <p:nvPr userDrawn="1">
            <p:extLst/>
          </p:nvPr>
        </p:nvGraphicFramePr>
        <p:xfrm>
          <a:off x="234324" y="1967040"/>
          <a:ext cx="4621012" cy="45894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01304">
                  <a:extLst>
                    <a:ext uri="{9D8B030D-6E8A-4147-A177-3AD203B41FA5}">
                      <a16:colId xmlns:a16="http://schemas.microsoft.com/office/drawing/2014/main" val="989632053"/>
                    </a:ext>
                  </a:extLst>
                </a:gridCol>
                <a:gridCol w="1519708">
                  <a:extLst>
                    <a:ext uri="{9D8B030D-6E8A-4147-A177-3AD203B41FA5}">
                      <a16:colId xmlns:a16="http://schemas.microsoft.com/office/drawing/2014/main" val="1592275581"/>
                    </a:ext>
                  </a:extLst>
                </a:gridCol>
              </a:tblGrid>
              <a:tr h="458941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29F">
                        <a:alpha val="7843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0467227"/>
                  </a:ext>
                </a:extLst>
              </a:tr>
            </a:tbl>
          </a:graphicData>
        </a:graphic>
      </p:graphicFrame>
      <p:sp>
        <p:nvSpPr>
          <p:cNvPr id="4" name="Rectangle 3"/>
          <p:cNvSpPr/>
          <p:nvPr userDrawn="1"/>
        </p:nvSpPr>
        <p:spPr>
          <a:xfrm>
            <a:off x="169929" y="1311240"/>
            <a:ext cx="4054636" cy="5170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2400" dirty="0" smtClean="0">
                <a:solidFill>
                  <a:srgbClr val="FFFFFF"/>
                </a:solidFill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Reasoning and Problem Solving</a:t>
            </a:r>
            <a:endParaRPr lang="en-US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12" name="Table 11"/>
          <p:cNvGraphicFramePr>
            <a:graphicFrameLocks noGrp="1"/>
          </p:cNvGraphicFramePr>
          <p:nvPr userDrawn="1">
            <p:extLst/>
          </p:nvPr>
        </p:nvGraphicFramePr>
        <p:xfrm>
          <a:off x="5092064" y="1967040"/>
          <a:ext cx="4621012" cy="45894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01304">
                  <a:extLst>
                    <a:ext uri="{9D8B030D-6E8A-4147-A177-3AD203B41FA5}">
                      <a16:colId xmlns:a16="http://schemas.microsoft.com/office/drawing/2014/main" val="989632053"/>
                    </a:ext>
                  </a:extLst>
                </a:gridCol>
                <a:gridCol w="1519708">
                  <a:extLst>
                    <a:ext uri="{9D8B030D-6E8A-4147-A177-3AD203B41FA5}">
                      <a16:colId xmlns:a16="http://schemas.microsoft.com/office/drawing/2014/main" val="1592275581"/>
                    </a:ext>
                  </a:extLst>
                </a:gridCol>
              </a:tblGrid>
              <a:tr h="458941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29F">
                        <a:alpha val="7843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0467227"/>
                  </a:ext>
                </a:extLst>
              </a:tr>
            </a:tbl>
          </a:graphicData>
        </a:graphic>
      </p:graphicFrame>
      <p:sp>
        <p:nvSpPr>
          <p:cNvPr id="8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68557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3120">
          <p15:clr>
            <a:srgbClr val="F26B43"/>
          </p15:clr>
        </p15:guide>
      </p15:sldGuideLst>
    </p:ext>
  </p:extLst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268795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13" Type="http://schemas.openxmlformats.org/officeDocument/2006/relationships/image" Target="../media/image20.png"/><Relationship Id="rId3" Type="http://schemas.openxmlformats.org/officeDocument/2006/relationships/image" Target="../media/image11.png"/><Relationship Id="rId7" Type="http://schemas.openxmlformats.org/officeDocument/2006/relationships/image" Target="../media/image14.png"/><Relationship Id="rId12" Type="http://schemas.openxmlformats.org/officeDocument/2006/relationships/image" Target="../media/image1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png"/><Relationship Id="rId11" Type="http://schemas.openxmlformats.org/officeDocument/2006/relationships/image" Target="../media/image18.png"/><Relationship Id="rId5" Type="http://schemas.openxmlformats.org/officeDocument/2006/relationships/image" Target="../media/image12.png"/><Relationship Id="rId15" Type="http://schemas.openxmlformats.org/officeDocument/2006/relationships/image" Target="../media/image22.png"/><Relationship Id="rId10" Type="http://schemas.openxmlformats.org/officeDocument/2006/relationships/image" Target="../media/image17.png"/><Relationship Id="rId4" Type="http://schemas.openxmlformats.org/officeDocument/2006/relationships/image" Target="../media/image10.png"/><Relationship Id="rId9" Type="http://schemas.openxmlformats.org/officeDocument/2006/relationships/image" Target="../media/image16.png"/><Relationship Id="rId14" Type="http://schemas.openxmlformats.org/officeDocument/2006/relationships/image" Target="../media/image2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180.png"/><Relationship Id="rId7" Type="http://schemas.openxmlformats.org/officeDocument/2006/relationships/image" Target="../media/image22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10.png"/><Relationship Id="rId5" Type="http://schemas.openxmlformats.org/officeDocument/2006/relationships/image" Target="../media/image200.png"/><Relationship Id="rId10" Type="http://schemas.openxmlformats.org/officeDocument/2006/relationships/image" Target="../media/image25.png"/><Relationship Id="rId4" Type="http://schemas.openxmlformats.org/officeDocument/2006/relationships/image" Target="../media/image190.png"/><Relationship Id="rId9" Type="http://schemas.openxmlformats.org/officeDocument/2006/relationships/image" Target="../media/image2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12" Type="http://schemas.openxmlformats.org/officeDocument/2006/relationships/image" Target="../media/image3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7.png"/><Relationship Id="rId11" Type="http://schemas.openxmlformats.org/officeDocument/2006/relationships/image" Target="../media/image22.png"/><Relationship Id="rId5" Type="http://schemas.openxmlformats.org/officeDocument/2006/relationships/image" Target="../media/image16.png"/><Relationship Id="rId10" Type="http://schemas.openxmlformats.org/officeDocument/2006/relationships/image" Target="../media/image21.png"/><Relationship Id="rId4" Type="http://schemas.openxmlformats.org/officeDocument/2006/relationships/image" Target="../media/image15.png"/><Relationship Id="rId9" Type="http://schemas.openxmlformats.org/officeDocument/2006/relationships/image" Target="../media/image20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3" Type="http://schemas.openxmlformats.org/officeDocument/2006/relationships/image" Target="../media/image32.png"/><Relationship Id="rId7" Type="http://schemas.openxmlformats.org/officeDocument/2006/relationships/image" Target="../media/image3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5.png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0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png"/><Relationship Id="rId13" Type="http://schemas.openxmlformats.org/officeDocument/2006/relationships/image" Target="../media/image48.png"/><Relationship Id="rId18" Type="http://schemas.openxmlformats.org/officeDocument/2006/relationships/image" Target="../media/image52.png"/><Relationship Id="rId3" Type="http://schemas.openxmlformats.org/officeDocument/2006/relationships/image" Target="../media/image38.png"/><Relationship Id="rId7" Type="http://schemas.openxmlformats.org/officeDocument/2006/relationships/image" Target="../media/image42.png"/><Relationship Id="rId12" Type="http://schemas.openxmlformats.org/officeDocument/2006/relationships/image" Target="../media/image47.png"/><Relationship Id="rId17" Type="http://schemas.openxmlformats.org/officeDocument/2006/relationships/image" Target="../media/image51.png"/><Relationship Id="rId2" Type="http://schemas.openxmlformats.org/officeDocument/2006/relationships/notesSlide" Target="../notesSlides/notesSlide17.xml"/><Relationship Id="rId16" Type="http://schemas.openxmlformats.org/officeDocument/2006/relationships/image" Target="../media/image50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1.png"/><Relationship Id="rId11" Type="http://schemas.openxmlformats.org/officeDocument/2006/relationships/image" Target="../media/image46.png"/><Relationship Id="rId5" Type="http://schemas.openxmlformats.org/officeDocument/2006/relationships/image" Target="../media/image40.png"/><Relationship Id="rId15" Type="http://schemas.openxmlformats.org/officeDocument/2006/relationships/image" Target="../media/image49.png"/><Relationship Id="rId10" Type="http://schemas.openxmlformats.org/officeDocument/2006/relationships/image" Target="../media/image45.png"/><Relationship Id="rId4" Type="http://schemas.openxmlformats.org/officeDocument/2006/relationships/image" Target="../media/image39.png"/><Relationship Id="rId9" Type="http://schemas.openxmlformats.org/officeDocument/2006/relationships/image" Target="../media/image44.png"/><Relationship Id="rId14" Type="http://schemas.openxmlformats.org/officeDocument/2006/relationships/image" Target="../media/image18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5.png"/><Relationship Id="rId4" Type="http://schemas.openxmlformats.org/officeDocument/2006/relationships/image" Target="../media/image54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7" Type="http://schemas.openxmlformats.org/officeDocument/2006/relationships/image" Target="../media/image59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8.png"/><Relationship Id="rId5" Type="http://schemas.microsoft.com/office/2007/relationships/hdphoto" Target="../media/hdphoto1.wdp"/><Relationship Id="rId4" Type="http://schemas.openxmlformats.org/officeDocument/2006/relationships/image" Target="../media/image57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4.png"/><Relationship Id="rId4" Type="http://schemas.openxmlformats.org/officeDocument/2006/relationships/image" Target="../media/image63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3" Type="http://schemas.openxmlformats.org/officeDocument/2006/relationships/image" Target="../media/image32.png"/><Relationship Id="rId7" Type="http://schemas.openxmlformats.org/officeDocument/2006/relationships/image" Target="../media/image36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5.png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7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0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4.png"/><Relationship Id="rId5" Type="http://schemas.openxmlformats.org/officeDocument/2006/relationships/image" Target="../media/image73.png"/><Relationship Id="rId4" Type="http://schemas.openxmlformats.org/officeDocument/2006/relationships/image" Target="../media/image72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5.png"/><Relationship Id="rId4" Type="http://schemas.openxmlformats.org/officeDocument/2006/relationships/image" Target="../media/image76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1.png"/><Relationship Id="rId4" Type="http://schemas.openxmlformats.org/officeDocument/2006/relationships/image" Target="../media/image79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2.png"/><Relationship Id="rId4" Type="http://schemas.openxmlformats.org/officeDocument/2006/relationships/image" Target="../media/image81.png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png"/><Relationship Id="rId7" Type="http://schemas.openxmlformats.org/officeDocument/2006/relationships/image" Target="../media/image87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6.png"/><Relationship Id="rId5" Type="http://schemas.openxmlformats.org/officeDocument/2006/relationships/image" Target="../media/image85.png"/><Relationship Id="rId4" Type="http://schemas.openxmlformats.org/officeDocument/2006/relationships/image" Target="../media/image84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pn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pn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1.png"/><Relationship Id="rId5" Type="http://schemas.openxmlformats.org/officeDocument/2006/relationships/image" Target="../media/image90.png"/><Relationship Id="rId4" Type="http://schemas.openxmlformats.org/officeDocument/2006/relationships/image" Target="../media/image27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3.pn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4.pn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2.pn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6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7.pn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588" t="20592" r="19588" b="20728"/>
          <a:stretch/>
        </p:blipFill>
        <p:spPr bwMode="auto">
          <a:xfrm>
            <a:off x="-21601" y="1"/>
            <a:ext cx="9927601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16028"/>
          <a:stretch/>
        </p:blipFill>
        <p:spPr>
          <a:xfrm>
            <a:off x="-21642" y="507002"/>
            <a:ext cx="9393978" cy="5919729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 rotWithShape="1">
          <a:blip r:embed="rId4"/>
          <a:srcRect l="24625"/>
          <a:stretch/>
        </p:blipFill>
        <p:spPr>
          <a:xfrm>
            <a:off x="815048" y="2516983"/>
            <a:ext cx="8105482" cy="1799955"/>
          </a:xfrm>
          <a:prstGeom prst="rect">
            <a:avLst/>
          </a:prstGeom>
        </p:spPr>
      </p:pic>
      <p:sp>
        <p:nvSpPr>
          <p:cNvPr id="11" name="Text Box 19"/>
          <p:cNvSpPr txBox="1">
            <a:spLocks noChangeArrowheads="1"/>
          </p:cNvSpPr>
          <p:nvPr/>
        </p:nvSpPr>
        <p:spPr bwMode="auto">
          <a:xfrm>
            <a:off x="2723914" y="2563703"/>
            <a:ext cx="3930163" cy="127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Year </a:t>
            </a:r>
            <a:r>
              <a:rPr kumimoji="0" lang="en-GB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1 - </a:t>
            </a:r>
            <a:r>
              <a:rPr kumimoji="0" lang="en-GB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Autumn - Block 2</a:t>
            </a:r>
            <a:endParaRPr kumimoji="0" lang="en-GB" altLang="en-US" sz="24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sp>
        <p:nvSpPr>
          <p:cNvPr id="12" name="Text Box 19"/>
          <p:cNvSpPr txBox="1">
            <a:spLocks noChangeArrowheads="1"/>
          </p:cNvSpPr>
          <p:nvPr/>
        </p:nvSpPr>
        <p:spPr bwMode="auto">
          <a:xfrm>
            <a:off x="2723914" y="3288325"/>
            <a:ext cx="6116406" cy="127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4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Addition </a:t>
            </a:r>
            <a:r>
              <a:rPr kumimoji="0" lang="en-GB" altLang="en-US" sz="4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&amp; </a:t>
            </a:r>
            <a:r>
              <a:rPr kumimoji="0" lang="en-GB" altLang="en-US" sz="4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Subtraction</a:t>
            </a:r>
            <a:endParaRPr kumimoji="0" lang="en-GB" altLang="en-US" sz="44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876" y="2105876"/>
            <a:ext cx="2520000" cy="25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2649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There are 6 animals.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How many different ways can you sort the animals?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Complete a part-whole model for each way.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Can you partition the animals into more than 2 groups?</a:t>
            </a:r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9884" y="1389370"/>
            <a:ext cx="1435783" cy="1432255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2280" y="1521663"/>
            <a:ext cx="1296741" cy="1167668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3219" y="1629051"/>
            <a:ext cx="1304729" cy="952892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5634" y="1500295"/>
            <a:ext cx="1060972" cy="1210405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04561" y="1521663"/>
            <a:ext cx="1296741" cy="1167668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07915" y="1629051"/>
            <a:ext cx="1304729" cy="952892"/>
          </a:xfrm>
          <a:prstGeom prst="rect">
            <a:avLst/>
          </a:prstGeom>
        </p:spPr>
      </p:pic>
      <p:grpSp>
        <p:nvGrpSpPr>
          <p:cNvPr id="12" name="Group 11"/>
          <p:cNvGrpSpPr/>
          <p:nvPr/>
        </p:nvGrpSpPr>
        <p:grpSpPr>
          <a:xfrm>
            <a:off x="10063786" y="890880"/>
            <a:ext cx="2425419" cy="2429233"/>
            <a:chOff x="348242" y="81954"/>
            <a:chExt cx="5605726" cy="5614541"/>
          </a:xfrm>
        </p:grpSpPr>
        <p:sp>
          <p:nvSpPr>
            <p:cNvPr id="13" name="Oval 12"/>
            <p:cNvSpPr/>
            <p:nvPr/>
          </p:nvSpPr>
          <p:spPr>
            <a:xfrm>
              <a:off x="1984373" y="81954"/>
              <a:ext cx="2397704" cy="2397704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800" dirty="0">
                <a:solidFill>
                  <a:schemeClr val="tx1"/>
                </a:solidFill>
                <a:latin typeface="Gill Sans MT" panose="020B0502020104020203" pitchFamily="34" charset="0"/>
              </a:endParaRPr>
            </a:p>
          </p:txBody>
        </p:sp>
        <p:sp>
          <p:nvSpPr>
            <p:cNvPr id="14" name="Oval 13"/>
            <p:cNvSpPr/>
            <p:nvPr/>
          </p:nvSpPr>
          <p:spPr>
            <a:xfrm>
              <a:off x="348242" y="3298791"/>
              <a:ext cx="2397704" cy="2397704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800" dirty="0">
                <a:solidFill>
                  <a:schemeClr val="tx1"/>
                </a:solidFill>
                <a:latin typeface="Gill Sans MT" panose="020B0502020104020203" pitchFamily="34" charset="0"/>
              </a:endParaRPr>
            </a:p>
          </p:txBody>
        </p:sp>
        <p:sp>
          <p:nvSpPr>
            <p:cNvPr id="15" name="Oval 14"/>
            <p:cNvSpPr/>
            <p:nvPr/>
          </p:nvSpPr>
          <p:spPr>
            <a:xfrm>
              <a:off x="3556264" y="3284457"/>
              <a:ext cx="2397704" cy="2397704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800" dirty="0">
                <a:solidFill>
                  <a:schemeClr val="tx1"/>
                </a:solidFill>
                <a:latin typeface="Gill Sans MT" panose="020B0502020104020203" pitchFamily="34" charset="0"/>
              </a:endParaRPr>
            </a:p>
          </p:txBody>
        </p:sp>
        <p:cxnSp>
          <p:nvCxnSpPr>
            <p:cNvPr id="16" name="Straight Connector 15"/>
            <p:cNvCxnSpPr>
              <a:stCxn id="13" idx="3"/>
              <a:endCxn id="14" idx="0"/>
            </p:cNvCxnSpPr>
            <p:nvPr/>
          </p:nvCxnSpPr>
          <p:spPr>
            <a:xfrm flipH="1">
              <a:off x="1547094" y="2128522"/>
              <a:ext cx="788415" cy="1170269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>
              <a:stCxn id="13" idx="5"/>
              <a:endCxn id="15" idx="0"/>
            </p:cNvCxnSpPr>
            <p:nvPr/>
          </p:nvCxnSpPr>
          <p:spPr>
            <a:xfrm>
              <a:off x="4030941" y="2128522"/>
              <a:ext cx="724175" cy="1155935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Group 17"/>
          <p:cNvGrpSpPr/>
          <p:nvPr/>
        </p:nvGrpSpPr>
        <p:grpSpPr>
          <a:xfrm>
            <a:off x="10063786" y="3583645"/>
            <a:ext cx="2710457" cy="2466938"/>
            <a:chOff x="4039822" y="481192"/>
            <a:chExt cx="2710457" cy="2466938"/>
          </a:xfrm>
        </p:grpSpPr>
        <p:grpSp>
          <p:nvGrpSpPr>
            <p:cNvPr id="19" name="Group 18"/>
            <p:cNvGrpSpPr/>
            <p:nvPr/>
          </p:nvGrpSpPr>
          <p:grpSpPr>
            <a:xfrm>
              <a:off x="4039822" y="481192"/>
              <a:ext cx="2611730" cy="2466938"/>
              <a:chOff x="7126772" y="1"/>
              <a:chExt cx="5934741" cy="5605726"/>
            </a:xfrm>
          </p:grpSpPr>
          <p:grpSp>
            <p:nvGrpSpPr>
              <p:cNvPr id="27" name="Group 26"/>
              <p:cNvGrpSpPr/>
              <p:nvPr/>
            </p:nvGrpSpPr>
            <p:grpSpPr>
              <a:xfrm rot="16200000">
                <a:off x="7131180" y="-4407"/>
                <a:ext cx="5605726" cy="5614541"/>
                <a:chOff x="3282511" y="219118"/>
                <a:chExt cx="5605726" cy="5614541"/>
              </a:xfrm>
            </p:grpSpPr>
            <p:sp>
              <p:nvSpPr>
                <p:cNvPr id="30" name="Oval 29"/>
                <p:cNvSpPr/>
                <p:nvPr/>
              </p:nvSpPr>
              <p:spPr>
                <a:xfrm>
                  <a:off x="4918642" y="219118"/>
                  <a:ext cx="2397704" cy="2397704"/>
                </a:xfrm>
                <a:prstGeom prst="ellipse">
                  <a:avLst/>
                </a:prstGeom>
                <a:solidFill>
                  <a:schemeClr val="bg1"/>
                </a:solidFill>
                <a:ln w="381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1" name="Oval 30"/>
                <p:cNvSpPr/>
                <p:nvPr/>
              </p:nvSpPr>
              <p:spPr>
                <a:xfrm>
                  <a:off x="3282511" y="3435955"/>
                  <a:ext cx="2397704" cy="2397704"/>
                </a:xfrm>
                <a:prstGeom prst="ellipse">
                  <a:avLst/>
                </a:prstGeom>
                <a:solidFill>
                  <a:schemeClr val="bg1"/>
                </a:solidFill>
                <a:ln w="381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2" name="Oval 31"/>
                <p:cNvSpPr/>
                <p:nvPr/>
              </p:nvSpPr>
              <p:spPr>
                <a:xfrm>
                  <a:off x="6490533" y="3421621"/>
                  <a:ext cx="2397704" cy="2397704"/>
                </a:xfrm>
                <a:prstGeom prst="ellipse">
                  <a:avLst/>
                </a:prstGeom>
                <a:solidFill>
                  <a:schemeClr val="bg1"/>
                </a:solidFill>
                <a:ln w="381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cxnSp>
              <p:nvCxnSpPr>
                <p:cNvPr id="33" name="Straight Connector 32"/>
                <p:cNvCxnSpPr>
                  <a:stCxn id="30" idx="3"/>
                  <a:endCxn id="31" idx="0"/>
                </p:cNvCxnSpPr>
                <p:nvPr/>
              </p:nvCxnSpPr>
              <p:spPr>
                <a:xfrm flipH="1">
                  <a:off x="4494063" y="2265686"/>
                  <a:ext cx="775715" cy="1170269"/>
                </a:xfrm>
                <a:prstGeom prst="line">
                  <a:avLst/>
                </a:prstGeom>
                <a:ln w="381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4" name="Straight Connector 33"/>
                <p:cNvCxnSpPr>
                  <a:stCxn id="30" idx="5"/>
                  <a:endCxn id="32" idx="0"/>
                </p:cNvCxnSpPr>
                <p:nvPr/>
              </p:nvCxnSpPr>
              <p:spPr>
                <a:xfrm>
                  <a:off x="6965210" y="2265686"/>
                  <a:ext cx="724175" cy="1155935"/>
                </a:xfrm>
                <a:prstGeom prst="line">
                  <a:avLst/>
                </a:prstGeom>
                <a:ln w="381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28" name="TextBox 27"/>
              <p:cNvSpPr txBox="1"/>
              <p:nvPr/>
            </p:nvSpPr>
            <p:spPr>
              <a:xfrm>
                <a:off x="7816107" y="2140870"/>
                <a:ext cx="1019034" cy="1188935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algn="ctr"/>
                <a:endParaRPr lang="en-GB" sz="2800" dirty="0">
                  <a:latin typeface="Gill Sans MT" panose="020B0502020104020203" pitchFamily="34" charset="0"/>
                </a:endParaRPr>
              </a:p>
            </p:txBody>
          </p:sp>
          <p:sp>
            <p:nvSpPr>
              <p:cNvPr id="29" name="TextBox 28"/>
              <p:cNvSpPr txBox="1"/>
              <p:nvPr/>
            </p:nvSpPr>
            <p:spPr>
              <a:xfrm>
                <a:off x="10350056" y="604385"/>
                <a:ext cx="2711457" cy="1188935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endParaRPr lang="en-GB" sz="2800" dirty="0">
                  <a:latin typeface="Gill Sans MT" panose="020B0502020104020203" pitchFamily="34" charset="0"/>
                </a:endParaRPr>
              </a:p>
            </p:txBody>
          </p:sp>
        </p:grpSp>
        <p:sp>
          <p:nvSpPr>
            <p:cNvPr id="26" name="TextBox 25"/>
            <p:cNvSpPr txBox="1"/>
            <p:nvPr/>
          </p:nvSpPr>
          <p:spPr>
            <a:xfrm>
              <a:off x="5557035" y="2161613"/>
              <a:ext cx="1193244" cy="523220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endParaRPr lang="en-GB" sz="2800" dirty="0">
                <a:latin typeface="Gill Sans MT" panose="020B0502020104020203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488253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4 is the whole.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How many </a:t>
            </a:r>
            <a:r>
              <a:rPr lang="en-GB" sz="2800" b="1" dirty="0">
                <a:solidFill>
                  <a:prstClr val="black"/>
                </a:solidFill>
                <a:latin typeface="Gill Sans MT" panose="020B0502020104020203" pitchFamily="34" charset="0"/>
              </a:rPr>
              <a:t>different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part-whole models can you draw to show this?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Use different numbers for the parts every time.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Are any the same? Why?</a:t>
            </a:r>
          </a:p>
        </p:txBody>
      </p:sp>
      <p:grpSp>
        <p:nvGrpSpPr>
          <p:cNvPr id="6" name="Group 5"/>
          <p:cNvGrpSpPr/>
          <p:nvPr/>
        </p:nvGrpSpPr>
        <p:grpSpPr>
          <a:xfrm>
            <a:off x="2027256" y="3439518"/>
            <a:ext cx="2425419" cy="2429233"/>
            <a:chOff x="348242" y="81954"/>
            <a:chExt cx="5605726" cy="5614541"/>
          </a:xfrm>
        </p:grpSpPr>
        <p:sp>
          <p:nvSpPr>
            <p:cNvPr id="7" name="Oval 6"/>
            <p:cNvSpPr/>
            <p:nvPr/>
          </p:nvSpPr>
          <p:spPr>
            <a:xfrm>
              <a:off x="1984373" y="81954"/>
              <a:ext cx="2397704" cy="2397704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800" dirty="0">
                <a:solidFill>
                  <a:schemeClr val="tx1"/>
                </a:solidFill>
                <a:latin typeface="Gill Sans MT" panose="020B0502020104020203" pitchFamily="34" charset="0"/>
              </a:endParaRPr>
            </a:p>
          </p:txBody>
        </p:sp>
        <p:sp>
          <p:nvSpPr>
            <p:cNvPr id="8" name="Oval 7"/>
            <p:cNvSpPr/>
            <p:nvPr/>
          </p:nvSpPr>
          <p:spPr>
            <a:xfrm>
              <a:off x="348242" y="3298791"/>
              <a:ext cx="2397704" cy="2397704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800" dirty="0">
                <a:solidFill>
                  <a:schemeClr val="tx1"/>
                </a:solidFill>
                <a:latin typeface="Gill Sans MT" panose="020B0502020104020203" pitchFamily="34" charset="0"/>
              </a:endParaRPr>
            </a:p>
          </p:txBody>
        </p:sp>
        <p:sp>
          <p:nvSpPr>
            <p:cNvPr id="9" name="Oval 8"/>
            <p:cNvSpPr/>
            <p:nvPr/>
          </p:nvSpPr>
          <p:spPr>
            <a:xfrm>
              <a:off x="3556264" y="3284457"/>
              <a:ext cx="2397704" cy="2397704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800" dirty="0">
                <a:solidFill>
                  <a:schemeClr val="tx1"/>
                </a:solidFill>
                <a:latin typeface="Gill Sans MT" panose="020B0502020104020203" pitchFamily="34" charset="0"/>
              </a:endParaRPr>
            </a:p>
          </p:txBody>
        </p:sp>
        <p:cxnSp>
          <p:nvCxnSpPr>
            <p:cNvPr id="12" name="Straight Connector 11"/>
            <p:cNvCxnSpPr>
              <a:stCxn id="7" idx="3"/>
              <a:endCxn id="8" idx="0"/>
            </p:cNvCxnSpPr>
            <p:nvPr/>
          </p:nvCxnSpPr>
          <p:spPr>
            <a:xfrm flipH="1">
              <a:off x="1547094" y="2128522"/>
              <a:ext cx="788415" cy="1170269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>
              <a:stCxn id="7" idx="5"/>
              <a:endCxn id="9" idx="0"/>
            </p:cNvCxnSpPr>
            <p:nvPr/>
          </p:nvCxnSpPr>
          <p:spPr>
            <a:xfrm>
              <a:off x="4030941" y="2128522"/>
              <a:ext cx="724175" cy="1155935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4" name="Group 13"/>
          <p:cNvGrpSpPr/>
          <p:nvPr/>
        </p:nvGrpSpPr>
        <p:grpSpPr>
          <a:xfrm>
            <a:off x="5186234" y="3401813"/>
            <a:ext cx="2710457" cy="2466938"/>
            <a:chOff x="4039822" y="481192"/>
            <a:chExt cx="2710457" cy="2466938"/>
          </a:xfrm>
        </p:grpSpPr>
        <p:grpSp>
          <p:nvGrpSpPr>
            <p:cNvPr id="15" name="Group 14"/>
            <p:cNvGrpSpPr/>
            <p:nvPr/>
          </p:nvGrpSpPr>
          <p:grpSpPr>
            <a:xfrm>
              <a:off x="4039822" y="481192"/>
              <a:ext cx="2611730" cy="2466938"/>
              <a:chOff x="7126772" y="1"/>
              <a:chExt cx="5934741" cy="5605726"/>
            </a:xfrm>
          </p:grpSpPr>
          <p:grpSp>
            <p:nvGrpSpPr>
              <p:cNvPr id="17" name="Group 16"/>
              <p:cNvGrpSpPr/>
              <p:nvPr/>
            </p:nvGrpSpPr>
            <p:grpSpPr>
              <a:xfrm rot="16200000">
                <a:off x="7131180" y="-4407"/>
                <a:ext cx="5605726" cy="5614541"/>
                <a:chOff x="3282511" y="219118"/>
                <a:chExt cx="5605726" cy="5614541"/>
              </a:xfrm>
            </p:grpSpPr>
            <p:sp>
              <p:nvSpPr>
                <p:cNvPr id="20" name="Oval 19"/>
                <p:cNvSpPr/>
                <p:nvPr/>
              </p:nvSpPr>
              <p:spPr>
                <a:xfrm>
                  <a:off x="4918642" y="219118"/>
                  <a:ext cx="2397704" cy="2397704"/>
                </a:xfrm>
                <a:prstGeom prst="ellipse">
                  <a:avLst/>
                </a:prstGeom>
                <a:solidFill>
                  <a:schemeClr val="bg1"/>
                </a:solidFill>
                <a:ln w="381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1" name="Oval 20"/>
                <p:cNvSpPr/>
                <p:nvPr/>
              </p:nvSpPr>
              <p:spPr>
                <a:xfrm>
                  <a:off x="3282511" y="3435955"/>
                  <a:ext cx="2397704" cy="2397704"/>
                </a:xfrm>
                <a:prstGeom prst="ellipse">
                  <a:avLst/>
                </a:prstGeom>
                <a:solidFill>
                  <a:schemeClr val="bg1"/>
                </a:solidFill>
                <a:ln w="381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2" name="Oval 21"/>
                <p:cNvSpPr/>
                <p:nvPr/>
              </p:nvSpPr>
              <p:spPr>
                <a:xfrm>
                  <a:off x="6490533" y="3421621"/>
                  <a:ext cx="2397704" cy="2397704"/>
                </a:xfrm>
                <a:prstGeom prst="ellipse">
                  <a:avLst/>
                </a:prstGeom>
                <a:solidFill>
                  <a:schemeClr val="bg1"/>
                </a:solidFill>
                <a:ln w="381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cxnSp>
              <p:nvCxnSpPr>
                <p:cNvPr id="23" name="Straight Connector 22"/>
                <p:cNvCxnSpPr>
                  <a:stCxn id="20" idx="3"/>
                  <a:endCxn id="21" idx="0"/>
                </p:cNvCxnSpPr>
                <p:nvPr/>
              </p:nvCxnSpPr>
              <p:spPr>
                <a:xfrm flipH="1">
                  <a:off x="4494063" y="2265686"/>
                  <a:ext cx="775715" cy="1170269"/>
                </a:xfrm>
                <a:prstGeom prst="line">
                  <a:avLst/>
                </a:prstGeom>
                <a:ln w="381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4" name="Straight Connector 23"/>
                <p:cNvCxnSpPr>
                  <a:stCxn id="20" idx="5"/>
                  <a:endCxn id="22" idx="0"/>
                </p:cNvCxnSpPr>
                <p:nvPr/>
              </p:nvCxnSpPr>
              <p:spPr>
                <a:xfrm>
                  <a:off x="6965210" y="2265686"/>
                  <a:ext cx="724175" cy="1155935"/>
                </a:xfrm>
                <a:prstGeom prst="line">
                  <a:avLst/>
                </a:prstGeom>
                <a:ln w="381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18" name="TextBox 17"/>
              <p:cNvSpPr txBox="1"/>
              <p:nvPr/>
            </p:nvSpPr>
            <p:spPr>
              <a:xfrm>
                <a:off x="7816107" y="2140870"/>
                <a:ext cx="1019034" cy="1188935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algn="ctr"/>
                <a:endParaRPr lang="en-GB" sz="2800" dirty="0">
                  <a:latin typeface="Gill Sans MT" panose="020B0502020104020203" pitchFamily="34" charset="0"/>
                </a:endParaRPr>
              </a:p>
            </p:txBody>
          </p:sp>
          <p:sp>
            <p:nvSpPr>
              <p:cNvPr id="19" name="TextBox 18"/>
              <p:cNvSpPr txBox="1"/>
              <p:nvPr/>
            </p:nvSpPr>
            <p:spPr>
              <a:xfrm>
                <a:off x="10350056" y="604385"/>
                <a:ext cx="2711457" cy="1188935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endParaRPr lang="en-GB" sz="2800" dirty="0">
                  <a:latin typeface="Gill Sans MT" panose="020B0502020104020203" pitchFamily="34" charset="0"/>
                </a:endParaRPr>
              </a:p>
            </p:txBody>
          </p:sp>
        </p:grpSp>
        <p:sp>
          <p:nvSpPr>
            <p:cNvPr id="16" name="TextBox 15"/>
            <p:cNvSpPr txBox="1"/>
            <p:nvPr/>
          </p:nvSpPr>
          <p:spPr>
            <a:xfrm>
              <a:off x="5557035" y="2161613"/>
              <a:ext cx="1193244" cy="523220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endParaRPr lang="en-GB" sz="2800" dirty="0">
                <a:latin typeface="Gill Sans MT" panose="020B0502020104020203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811709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Work in groups of up to 8 children.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Can you split yourselves into different groups?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Think of different ways to group yourselves: hair colour, eye colour, gender, shoe size etc.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Complete a part-whole model for each way.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Can you partition into more than 2 groups?</a:t>
            </a:r>
          </a:p>
        </p:txBody>
      </p:sp>
      <p:grpSp>
        <p:nvGrpSpPr>
          <p:cNvPr id="24" name="Group 23"/>
          <p:cNvGrpSpPr/>
          <p:nvPr/>
        </p:nvGrpSpPr>
        <p:grpSpPr>
          <a:xfrm>
            <a:off x="10063786" y="890880"/>
            <a:ext cx="2425419" cy="2429233"/>
            <a:chOff x="348242" y="81954"/>
            <a:chExt cx="5605726" cy="5614541"/>
          </a:xfrm>
        </p:grpSpPr>
        <p:sp>
          <p:nvSpPr>
            <p:cNvPr id="25" name="Oval 24"/>
            <p:cNvSpPr/>
            <p:nvPr/>
          </p:nvSpPr>
          <p:spPr>
            <a:xfrm>
              <a:off x="1984373" y="81954"/>
              <a:ext cx="2397704" cy="2397704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800" dirty="0">
                <a:solidFill>
                  <a:schemeClr val="tx1"/>
                </a:solidFill>
                <a:latin typeface="Gill Sans MT" panose="020B0502020104020203" pitchFamily="34" charset="0"/>
              </a:endParaRPr>
            </a:p>
          </p:txBody>
        </p:sp>
        <p:sp>
          <p:nvSpPr>
            <p:cNvPr id="26" name="Oval 25"/>
            <p:cNvSpPr/>
            <p:nvPr/>
          </p:nvSpPr>
          <p:spPr>
            <a:xfrm>
              <a:off x="348242" y="3298791"/>
              <a:ext cx="2397704" cy="2397704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800" dirty="0">
                <a:solidFill>
                  <a:schemeClr val="tx1"/>
                </a:solidFill>
                <a:latin typeface="Gill Sans MT" panose="020B0502020104020203" pitchFamily="34" charset="0"/>
              </a:endParaRPr>
            </a:p>
          </p:txBody>
        </p:sp>
        <p:sp>
          <p:nvSpPr>
            <p:cNvPr id="27" name="Oval 26"/>
            <p:cNvSpPr/>
            <p:nvPr/>
          </p:nvSpPr>
          <p:spPr>
            <a:xfrm>
              <a:off x="3556264" y="3284457"/>
              <a:ext cx="2397704" cy="2397704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800" dirty="0">
                <a:solidFill>
                  <a:schemeClr val="tx1"/>
                </a:solidFill>
                <a:latin typeface="Gill Sans MT" panose="020B0502020104020203" pitchFamily="34" charset="0"/>
              </a:endParaRPr>
            </a:p>
          </p:txBody>
        </p:sp>
        <p:cxnSp>
          <p:nvCxnSpPr>
            <p:cNvPr id="28" name="Straight Connector 27"/>
            <p:cNvCxnSpPr>
              <a:stCxn id="25" idx="3"/>
              <a:endCxn id="26" idx="0"/>
            </p:cNvCxnSpPr>
            <p:nvPr/>
          </p:nvCxnSpPr>
          <p:spPr>
            <a:xfrm flipH="1">
              <a:off x="1547094" y="2128522"/>
              <a:ext cx="788415" cy="1170269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>
              <a:stCxn id="25" idx="5"/>
              <a:endCxn id="27" idx="0"/>
            </p:cNvCxnSpPr>
            <p:nvPr/>
          </p:nvCxnSpPr>
          <p:spPr>
            <a:xfrm>
              <a:off x="4030941" y="2128522"/>
              <a:ext cx="724175" cy="1155935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0" name="Group 29"/>
          <p:cNvGrpSpPr/>
          <p:nvPr/>
        </p:nvGrpSpPr>
        <p:grpSpPr>
          <a:xfrm>
            <a:off x="10063786" y="3583645"/>
            <a:ext cx="2710457" cy="2466938"/>
            <a:chOff x="4039822" y="481192"/>
            <a:chExt cx="2710457" cy="2466938"/>
          </a:xfrm>
        </p:grpSpPr>
        <p:grpSp>
          <p:nvGrpSpPr>
            <p:cNvPr id="31" name="Group 30"/>
            <p:cNvGrpSpPr/>
            <p:nvPr/>
          </p:nvGrpSpPr>
          <p:grpSpPr>
            <a:xfrm>
              <a:off x="4039822" y="481192"/>
              <a:ext cx="2611730" cy="2466938"/>
              <a:chOff x="7126772" y="1"/>
              <a:chExt cx="5934741" cy="5605726"/>
            </a:xfrm>
          </p:grpSpPr>
          <p:grpSp>
            <p:nvGrpSpPr>
              <p:cNvPr id="33" name="Group 32"/>
              <p:cNvGrpSpPr/>
              <p:nvPr/>
            </p:nvGrpSpPr>
            <p:grpSpPr>
              <a:xfrm rot="16200000">
                <a:off x="7131180" y="-4407"/>
                <a:ext cx="5605726" cy="5614541"/>
                <a:chOff x="3282511" y="219118"/>
                <a:chExt cx="5605726" cy="5614541"/>
              </a:xfrm>
            </p:grpSpPr>
            <p:sp>
              <p:nvSpPr>
                <p:cNvPr id="36" name="Oval 35"/>
                <p:cNvSpPr/>
                <p:nvPr/>
              </p:nvSpPr>
              <p:spPr>
                <a:xfrm>
                  <a:off x="4918642" y="219118"/>
                  <a:ext cx="2397704" cy="2397704"/>
                </a:xfrm>
                <a:prstGeom prst="ellipse">
                  <a:avLst/>
                </a:prstGeom>
                <a:solidFill>
                  <a:schemeClr val="bg1"/>
                </a:solidFill>
                <a:ln w="381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7" name="Oval 36"/>
                <p:cNvSpPr/>
                <p:nvPr/>
              </p:nvSpPr>
              <p:spPr>
                <a:xfrm>
                  <a:off x="3282511" y="3435955"/>
                  <a:ext cx="2397704" cy="2397704"/>
                </a:xfrm>
                <a:prstGeom prst="ellipse">
                  <a:avLst/>
                </a:prstGeom>
                <a:solidFill>
                  <a:schemeClr val="bg1"/>
                </a:solidFill>
                <a:ln w="381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8" name="Oval 37"/>
                <p:cNvSpPr/>
                <p:nvPr/>
              </p:nvSpPr>
              <p:spPr>
                <a:xfrm>
                  <a:off x="6490533" y="3421621"/>
                  <a:ext cx="2397704" cy="2397704"/>
                </a:xfrm>
                <a:prstGeom prst="ellipse">
                  <a:avLst/>
                </a:prstGeom>
                <a:solidFill>
                  <a:schemeClr val="bg1"/>
                </a:solidFill>
                <a:ln w="381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cxnSp>
              <p:nvCxnSpPr>
                <p:cNvPr id="39" name="Straight Connector 38"/>
                <p:cNvCxnSpPr>
                  <a:stCxn id="36" idx="3"/>
                  <a:endCxn id="37" idx="0"/>
                </p:cNvCxnSpPr>
                <p:nvPr/>
              </p:nvCxnSpPr>
              <p:spPr>
                <a:xfrm flipH="1">
                  <a:off x="4494063" y="2265686"/>
                  <a:ext cx="775715" cy="1170269"/>
                </a:xfrm>
                <a:prstGeom prst="line">
                  <a:avLst/>
                </a:prstGeom>
                <a:ln w="381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0" name="Straight Connector 39"/>
                <p:cNvCxnSpPr>
                  <a:stCxn id="36" idx="5"/>
                  <a:endCxn id="38" idx="0"/>
                </p:cNvCxnSpPr>
                <p:nvPr/>
              </p:nvCxnSpPr>
              <p:spPr>
                <a:xfrm>
                  <a:off x="6965210" y="2265686"/>
                  <a:ext cx="724175" cy="1155935"/>
                </a:xfrm>
                <a:prstGeom prst="line">
                  <a:avLst/>
                </a:prstGeom>
                <a:ln w="381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34" name="TextBox 33"/>
              <p:cNvSpPr txBox="1"/>
              <p:nvPr/>
            </p:nvSpPr>
            <p:spPr>
              <a:xfrm>
                <a:off x="7816107" y="2140870"/>
                <a:ext cx="1019034" cy="1188935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algn="ctr"/>
                <a:endParaRPr lang="en-GB" sz="2800" dirty="0">
                  <a:latin typeface="Gill Sans MT" panose="020B0502020104020203" pitchFamily="34" charset="0"/>
                </a:endParaRPr>
              </a:p>
            </p:txBody>
          </p:sp>
          <p:sp>
            <p:nvSpPr>
              <p:cNvPr id="35" name="TextBox 34"/>
              <p:cNvSpPr txBox="1"/>
              <p:nvPr/>
            </p:nvSpPr>
            <p:spPr>
              <a:xfrm>
                <a:off x="10350056" y="604385"/>
                <a:ext cx="2711457" cy="1188935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endParaRPr lang="en-GB" sz="2800" dirty="0">
                  <a:latin typeface="Gill Sans MT" panose="020B0502020104020203" pitchFamily="34" charset="0"/>
                </a:endParaRPr>
              </a:p>
            </p:txBody>
          </p:sp>
        </p:grpSp>
        <p:sp>
          <p:nvSpPr>
            <p:cNvPr id="32" name="TextBox 31"/>
            <p:cNvSpPr txBox="1"/>
            <p:nvPr/>
          </p:nvSpPr>
          <p:spPr>
            <a:xfrm>
              <a:off x="5557035" y="2161613"/>
              <a:ext cx="1193244" cy="523220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endParaRPr lang="en-GB" sz="2800" dirty="0">
                <a:latin typeface="Gill Sans MT" panose="020B0502020104020203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7073537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569386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 algn="ctr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______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______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6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Which of the images could help to complete the number sentence?</a:t>
                </a: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Explain why.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Can you think of a number sentence for each of the other two images?</a:t>
                </a: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5693866"/>
              </a:xfrm>
              <a:prstGeom prst="rect">
                <a:avLst/>
              </a:prstGeom>
              <a:blipFill>
                <a:blip r:embed="rId3"/>
                <a:stretch>
                  <a:fillRect l="-1590" b="-203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8903" y="1176256"/>
            <a:ext cx="1712877" cy="524030"/>
          </a:xfrm>
          <a:prstGeom prst="rect">
            <a:avLst/>
          </a:prstGeom>
        </p:spPr>
      </p:pic>
      <p:sp>
        <p:nvSpPr>
          <p:cNvPr id="6" name="Oval 5"/>
          <p:cNvSpPr/>
          <p:nvPr/>
        </p:nvSpPr>
        <p:spPr>
          <a:xfrm>
            <a:off x="4120990" y="1200167"/>
            <a:ext cx="345246" cy="345246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Oval 6"/>
          <p:cNvSpPr/>
          <p:nvPr/>
        </p:nvSpPr>
        <p:spPr>
          <a:xfrm>
            <a:off x="4532386" y="1438271"/>
            <a:ext cx="345246" cy="34524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4646106" y="975716"/>
            <a:ext cx="345246" cy="345246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Oval 8"/>
          <p:cNvSpPr/>
          <p:nvPr/>
        </p:nvSpPr>
        <p:spPr>
          <a:xfrm>
            <a:off x="5108787" y="1165395"/>
            <a:ext cx="345246" cy="345246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" name="Oval 9"/>
          <p:cNvSpPr/>
          <p:nvPr/>
        </p:nvSpPr>
        <p:spPr>
          <a:xfrm>
            <a:off x="4978771" y="1545413"/>
            <a:ext cx="345246" cy="345246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26367" y="1334051"/>
            <a:ext cx="536696" cy="75821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31000" y="1309863"/>
            <a:ext cx="536696" cy="758218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26367" y="1052595"/>
            <a:ext cx="536696" cy="758218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26367" y="772781"/>
            <a:ext cx="536696" cy="758218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31000" y="1038947"/>
            <a:ext cx="536696" cy="758218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31000" y="762720"/>
            <a:ext cx="536696" cy="758218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31000" y="491804"/>
            <a:ext cx="536696" cy="75821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85026" y="385259"/>
            <a:ext cx="344658" cy="485654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65844" y="385259"/>
            <a:ext cx="642317" cy="485654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87273" y="257318"/>
            <a:ext cx="626650" cy="613595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85026" y="1085147"/>
            <a:ext cx="574430" cy="665817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12843" y="902375"/>
            <a:ext cx="595318" cy="848589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15994" y="902375"/>
            <a:ext cx="597929" cy="848589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85026" y="2003437"/>
            <a:ext cx="597929" cy="1065306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94566" y="2003438"/>
            <a:ext cx="613595" cy="1065305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08161" y="1797165"/>
            <a:ext cx="605762" cy="12715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11029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Using the numbers 0 – 9, how many ways can you fill in the boxes to make the calculation correct?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You can only use each number once.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How many different calculations are there?</a:t>
            </a: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What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do you notice? </a:t>
            </a:r>
          </a:p>
        </p:txBody>
      </p:sp>
      <p:sp>
        <p:nvSpPr>
          <p:cNvPr id="18" name="Rectangle 17"/>
          <p:cNvSpPr/>
          <p:nvPr/>
        </p:nvSpPr>
        <p:spPr>
          <a:xfrm>
            <a:off x="2371799" y="2999333"/>
            <a:ext cx="1020429" cy="102042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/>
              <p:cNvSpPr txBox="1"/>
              <p:nvPr/>
            </p:nvSpPr>
            <p:spPr>
              <a:xfrm>
                <a:off x="3728904" y="3201771"/>
                <a:ext cx="421839" cy="615553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GB" sz="40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+</m:t>
                      </m:r>
                    </m:oMath>
                  </m:oMathPara>
                </a14:m>
                <a:endParaRPr kumimoji="0" lang="en-GB" sz="4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19" name="TextBox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28904" y="3201771"/>
                <a:ext cx="421839" cy="615553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0" name="Rectangle 19"/>
          <p:cNvSpPr/>
          <p:nvPr/>
        </p:nvSpPr>
        <p:spPr>
          <a:xfrm>
            <a:off x="4521149" y="2999333"/>
            <a:ext cx="1020429" cy="102042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20"/>
              <p:cNvSpPr txBox="1"/>
              <p:nvPr/>
            </p:nvSpPr>
            <p:spPr>
              <a:xfrm>
                <a:off x="5911587" y="3201771"/>
                <a:ext cx="421839" cy="615553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GB" sz="40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=</m:t>
                      </m:r>
                    </m:oMath>
                  </m:oMathPara>
                </a14:m>
                <a:endParaRPr kumimoji="0" lang="en-GB" sz="4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21" name="TextBox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11587" y="3201771"/>
                <a:ext cx="421839" cy="615553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2" name="Rectangle 21"/>
          <p:cNvSpPr/>
          <p:nvPr/>
        </p:nvSpPr>
        <p:spPr>
          <a:xfrm>
            <a:off x="6670499" y="2999333"/>
            <a:ext cx="1020429" cy="102042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121106" y="5703313"/>
            <a:ext cx="640080" cy="578882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GB" sz="2800" dirty="0" smtClean="0">
                <a:latin typeface="Gill Sans MT" panose="020B0502020104020203" pitchFamily="34" charset="0"/>
              </a:rPr>
              <a:t>1</a:t>
            </a:r>
            <a:endParaRPr lang="en-GB" sz="2800" dirty="0">
              <a:latin typeface="Gill Sans MT" panose="020B0502020104020203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861335" y="5703313"/>
            <a:ext cx="640080" cy="578882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GB" sz="2800" dirty="0">
                <a:latin typeface="Gill Sans MT" panose="020B0502020104020203" pitchFamily="34" charset="0"/>
              </a:rPr>
              <a:t>2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3601564" y="5703313"/>
            <a:ext cx="640080" cy="578882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GB" sz="2800" dirty="0">
                <a:latin typeface="Gill Sans MT" panose="020B0502020104020203" pitchFamily="34" charset="0"/>
              </a:rPr>
              <a:t>3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341793" y="5703313"/>
            <a:ext cx="640080" cy="578882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GB" sz="2800" dirty="0">
                <a:latin typeface="Gill Sans MT" panose="020B0502020104020203" pitchFamily="34" charset="0"/>
              </a:rPr>
              <a:t>4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5082022" y="5703313"/>
            <a:ext cx="640080" cy="578882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GB" sz="2800" dirty="0">
                <a:latin typeface="Gill Sans MT" panose="020B0502020104020203" pitchFamily="34" charset="0"/>
              </a:rPr>
              <a:t>5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5821685" y="5703313"/>
            <a:ext cx="640080" cy="578882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GB" sz="2800" dirty="0">
                <a:latin typeface="Gill Sans MT" panose="020B0502020104020203" pitchFamily="34" charset="0"/>
              </a:rPr>
              <a:t>6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561914" y="5703313"/>
            <a:ext cx="640080" cy="578882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GB" sz="2800" dirty="0">
                <a:latin typeface="Gill Sans MT" panose="020B0502020104020203" pitchFamily="34" charset="0"/>
              </a:rPr>
              <a:t>7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7302143" y="5703313"/>
            <a:ext cx="640080" cy="578882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GB" sz="2800" dirty="0" smtClean="0">
                <a:latin typeface="Gill Sans MT" panose="020B0502020104020203" pitchFamily="34" charset="0"/>
              </a:rPr>
              <a:t>8</a:t>
            </a:r>
            <a:endParaRPr lang="en-GB" sz="2800" dirty="0">
              <a:latin typeface="Gill Sans MT" panose="020B0502020104020203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8042372" y="5703313"/>
            <a:ext cx="640080" cy="578882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GB" sz="2800" dirty="0" smtClean="0">
                <a:latin typeface="Gill Sans MT" panose="020B0502020104020203" pitchFamily="34" charset="0"/>
              </a:rPr>
              <a:t>9</a:t>
            </a:r>
            <a:endParaRPr lang="en-GB" sz="2800" dirty="0">
              <a:latin typeface="Gill Sans MT" panose="020B0502020104020203" pitchFamily="34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1380877" y="5703313"/>
            <a:ext cx="640080" cy="578882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GB" sz="2800" dirty="0">
                <a:latin typeface="Gill Sans MT" panose="020B0502020104020203" pitchFamily="34" charset="0"/>
              </a:rPr>
              <a:t>0</a:t>
            </a:r>
          </a:p>
        </p:txBody>
      </p:sp>
    </p:spTree>
    <p:extLst>
      <p:ext uri="{BB962C8B-B14F-4D97-AF65-F5344CB8AC3E}">
        <p14:creationId xmlns:p14="http://schemas.microsoft.com/office/powerpoint/2010/main" val="37052883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569386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Eva has 3 number cards.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She has written two number sentences.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 algn="ctr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3</a:t>
                </a:r>
                <a:r>
                  <a:rPr lang="en-GB" sz="2800" dirty="0">
                    <a:solidFill>
                      <a:prstClr val="black"/>
                    </a:solidFill>
                  </a:rPr>
                  <a:t>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5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2		3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5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2</a:t>
                </a:r>
              </a:p>
              <a:p>
                <a:pPr lvl="0" algn="ctr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Explain what Eva has done wrong.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Correct her number sentences and complete the fact families.</a:t>
                </a: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5693866"/>
              </a:xfrm>
              <a:prstGeom prst="rect">
                <a:avLst/>
              </a:prstGeom>
              <a:blipFill>
                <a:blip r:embed="rId3"/>
                <a:stretch>
                  <a:fillRect l="-1590" t="-1178" r="-757" b="-203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Rounded Rectangle 8"/>
          <p:cNvSpPr/>
          <p:nvPr/>
        </p:nvSpPr>
        <p:spPr>
          <a:xfrm>
            <a:off x="2963133" y="1488675"/>
            <a:ext cx="978621" cy="1293407"/>
          </a:xfrm>
          <a:prstGeom prst="roundRect">
            <a:avLst/>
          </a:prstGeom>
          <a:solidFill>
            <a:srgbClr val="DBE2F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6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3</a:t>
            </a:r>
            <a:endParaRPr kumimoji="0" lang="en-GB" sz="6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4525001" y="1488676"/>
            <a:ext cx="978621" cy="1293407"/>
          </a:xfrm>
          <a:prstGeom prst="roundRect">
            <a:avLst/>
          </a:prstGeom>
          <a:solidFill>
            <a:srgbClr val="DBE2F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6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5</a:t>
            </a:r>
            <a:endParaRPr kumimoji="0" lang="en-GB" sz="6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6086869" y="1488676"/>
            <a:ext cx="978621" cy="1293407"/>
          </a:xfrm>
          <a:prstGeom prst="roundRect">
            <a:avLst/>
          </a:prstGeom>
          <a:solidFill>
            <a:srgbClr val="DBE2F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6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2</a:t>
            </a:r>
            <a:endParaRPr kumimoji="0" lang="en-GB" sz="6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661159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What could the circle and the triangle be worth?</a:t>
            </a:r>
          </a:p>
        </p:txBody>
      </p:sp>
      <p:sp>
        <p:nvSpPr>
          <p:cNvPr id="7" name="Oval 6"/>
          <p:cNvSpPr/>
          <p:nvPr/>
        </p:nvSpPr>
        <p:spPr>
          <a:xfrm>
            <a:off x="3384650" y="859810"/>
            <a:ext cx="748643" cy="783127"/>
          </a:xfrm>
          <a:prstGeom prst="ellipse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4276066" y="1005151"/>
                <a:ext cx="422499" cy="492443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GB" sz="32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+</m:t>
                      </m:r>
                    </m:oMath>
                  </m:oMathPara>
                </a14:m>
                <a:endParaRPr kumimoji="0" lang="en-GB" sz="3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76066" y="1005151"/>
                <a:ext cx="422499" cy="492443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" name="Isosceles Triangle 11"/>
          <p:cNvSpPr/>
          <p:nvPr/>
        </p:nvSpPr>
        <p:spPr>
          <a:xfrm>
            <a:off x="4818508" y="859810"/>
            <a:ext cx="748643" cy="783127"/>
          </a:xfrm>
          <a:prstGeom prst="triangle">
            <a:avLst/>
          </a:prstGeom>
          <a:solidFill>
            <a:srgbClr val="CADFB7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/>
              <p:cNvSpPr txBox="1"/>
              <p:nvPr/>
            </p:nvSpPr>
            <p:spPr>
              <a:xfrm>
                <a:off x="5857905" y="1012403"/>
                <a:ext cx="659221" cy="492443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ea typeface="+mn-ea"/>
                    <a:cs typeface="+mn-cs"/>
                  </a:rPr>
                  <a:t> 4</a:t>
                </a:r>
                <a:endParaRPr kumimoji="0" lang="en-GB" sz="3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13" name="TextBox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57905" y="1012403"/>
                <a:ext cx="659221" cy="492443"/>
              </a:xfrm>
              <a:prstGeom prst="rect">
                <a:avLst/>
              </a:prstGeom>
              <a:blipFill>
                <a:blip r:embed="rId4"/>
                <a:stretch>
                  <a:fillRect t="-24691" r="-31481" b="-4938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Isosceles Triangle 13"/>
          <p:cNvSpPr/>
          <p:nvPr/>
        </p:nvSpPr>
        <p:spPr>
          <a:xfrm>
            <a:off x="3384649" y="2025997"/>
            <a:ext cx="748643" cy="783127"/>
          </a:xfrm>
          <a:prstGeom prst="triangle">
            <a:avLst/>
          </a:prstGeom>
          <a:solidFill>
            <a:srgbClr val="CADFB7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/>
              <p:cNvSpPr txBox="1"/>
              <p:nvPr/>
            </p:nvSpPr>
            <p:spPr>
              <a:xfrm>
                <a:off x="4276065" y="2219218"/>
                <a:ext cx="422499" cy="492443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GB" sz="32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+</m:t>
                      </m:r>
                    </m:oMath>
                  </m:oMathPara>
                </a14:m>
                <a:endParaRPr kumimoji="0" lang="en-GB" sz="3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76065" y="2219218"/>
                <a:ext cx="422499" cy="492443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6" name="Oval 15"/>
          <p:cNvSpPr/>
          <p:nvPr/>
        </p:nvSpPr>
        <p:spPr>
          <a:xfrm>
            <a:off x="4845948" y="2053248"/>
            <a:ext cx="748643" cy="783127"/>
          </a:xfrm>
          <a:prstGeom prst="ellipse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/>
              <p:cNvSpPr txBox="1"/>
              <p:nvPr/>
            </p:nvSpPr>
            <p:spPr>
              <a:xfrm>
                <a:off x="5857904" y="2216487"/>
                <a:ext cx="659221" cy="492443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ea typeface="+mn-ea"/>
                    <a:cs typeface="+mn-cs"/>
                  </a:rPr>
                  <a:t> 4</a:t>
                </a:r>
                <a:endParaRPr kumimoji="0" lang="en-GB" sz="3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17" name="TextBox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57904" y="2216487"/>
                <a:ext cx="659221" cy="492443"/>
              </a:xfrm>
              <a:prstGeom prst="rect">
                <a:avLst/>
              </a:prstGeom>
              <a:blipFill>
                <a:blip r:embed="rId6"/>
                <a:stretch>
                  <a:fillRect t="-26250" r="-31481" b="-5000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8" name="Oval 17"/>
          <p:cNvSpPr/>
          <p:nvPr/>
        </p:nvSpPr>
        <p:spPr>
          <a:xfrm>
            <a:off x="4351538" y="3190340"/>
            <a:ext cx="748643" cy="783127"/>
          </a:xfrm>
          <a:prstGeom prst="ellipse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/>
              <p:cNvSpPr txBox="1"/>
              <p:nvPr/>
            </p:nvSpPr>
            <p:spPr>
              <a:xfrm>
                <a:off x="5266874" y="3335681"/>
                <a:ext cx="422499" cy="492443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GB" sz="32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+</m:t>
                      </m:r>
                    </m:oMath>
                  </m:oMathPara>
                </a14:m>
                <a:endParaRPr kumimoji="0" lang="en-GB" sz="3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19" name="TextBox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66874" y="3335681"/>
                <a:ext cx="422499" cy="492443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0" name="Isosceles Triangle 19"/>
          <p:cNvSpPr/>
          <p:nvPr/>
        </p:nvSpPr>
        <p:spPr>
          <a:xfrm>
            <a:off x="5816568" y="3138664"/>
            <a:ext cx="748643" cy="783127"/>
          </a:xfrm>
          <a:prstGeom prst="triangle">
            <a:avLst/>
          </a:prstGeom>
          <a:solidFill>
            <a:srgbClr val="CADFB7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20"/>
              <p:cNvSpPr txBox="1"/>
              <p:nvPr/>
            </p:nvSpPr>
            <p:spPr>
              <a:xfrm>
                <a:off x="3453553" y="3385604"/>
                <a:ext cx="659221" cy="492443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32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ea typeface="+mn-ea"/>
                    <a:cs typeface="+mn-cs"/>
                  </a:rPr>
                  <a:t>4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endParaRPr kumimoji="0" lang="en-GB" sz="3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21" name="TextBox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53553" y="3385604"/>
                <a:ext cx="659221" cy="492443"/>
              </a:xfrm>
              <a:prstGeom prst="rect">
                <a:avLst/>
              </a:prstGeom>
              <a:blipFill>
                <a:blip r:embed="rId8"/>
                <a:stretch>
                  <a:fillRect l="-37963" t="-24691" b="-4938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2" name="Isosceles Triangle 21"/>
          <p:cNvSpPr/>
          <p:nvPr/>
        </p:nvSpPr>
        <p:spPr>
          <a:xfrm>
            <a:off x="4337217" y="4318693"/>
            <a:ext cx="748643" cy="783127"/>
          </a:xfrm>
          <a:prstGeom prst="triangle">
            <a:avLst/>
          </a:prstGeom>
          <a:solidFill>
            <a:srgbClr val="CADFB7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Box 22"/>
              <p:cNvSpPr txBox="1"/>
              <p:nvPr/>
            </p:nvSpPr>
            <p:spPr>
              <a:xfrm>
                <a:off x="5266874" y="4476150"/>
                <a:ext cx="422499" cy="492443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GB" sz="32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+</m:t>
                      </m:r>
                    </m:oMath>
                  </m:oMathPara>
                </a14:m>
                <a:endParaRPr kumimoji="0" lang="en-GB" sz="3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23" name="TextBox 2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66874" y="4476150"/>
                <a:ext cx="422499" cy="492443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4" name="Oval 23"/>
          <p:cNvSpPr/>
          <p:nvPr/>
        </p:nvSpPr>
        <p:spPr>
          <a:xfrm>
            <a:off x="5816568" y="4292502"/>
            <a:ext cx="748643" cy="783127"/>
          </a:xfrm>
          <a:prstGeom prst="ellipse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Box 24"/>
              <p:cNvSpPr txBox="1"/>
              <p:nvPr/>
            </p:nvSpPr>
            <p:spPr>
              <a:xfrm>
                <a:off x="3435187" y="4568536"/>
                <a:ext cx="659221" cy="492443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32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ea typeface="+mn-ea"/>
                    <a:cs typeface="+mn-cs"/>
                  </a:rPr>
                  <a:t>4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endParaRPr kumimoji="0" lang="en-GB" sz="3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25" name="TextBox 2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35187" y="4568536"/>
                <a:ext cx="659221" cy="492443"/>
              </a:xfrm>
              <a:prstGeom prst="rect">
                <a:avLst/>
              </a:prstGeom>
              <a:blipFill>
                <a:blip r:embed="rId10"/>
                <a:stretch>
                  <a:fillRect l="-37963" t="-24691" b="-4938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0464151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All the dots have fallen off 2 toadstools.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How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many different ways can you put them back on?</a:t>
            </a:r>
          </a:p>
        </p:txBody>
      </p:sp>
      <p:sp>
        <p:nvSpPr>
          <p:cNvPr id="7" name="object 9"/>
          <p:cNvSpPr/>
          <p:nvPr/>
        </p:nvSpPr>
        <p:spPr>
          <a:xfrm>
            <a:off x="2814321" y="2954305"/>
            <a:ext cx="4254379" cy="238733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object 11"/>
          <p:cNvSpPr/>
          <p:nvPr/>
        </p:nvSpPr>
        <p:spPr>
          <a:xfrm>
            <a:off x="3750996" y="1586157"/>
            <a:ext cx="389389" cy="389389"/>
          </a:xfrm>
          <a:custGeom>
            <a:avLst/>
            <a:gdLst/>
            <a:ahLst/>
            <a:cxnLst/>
            <a:rect l="l" t="t" r="r" b="b"/>
            <a:pathLst>
              <a:path w="177800" h="177800">
                <a:moveTo>
                  <a:pt x="88900" y="0"/>
                </a:moveTo>
                <a:lnTo>
                  <a:pt x="54274" y="6996"/>
                </a:lnTo>
                <a:lnTo>
                  <a:pt x="26019" y="26066"/>
                </a:lnTo>
                <a:lnTo>
                  <a:pt x="6979" y="54328"/>
                </a:lnTo>
                <a:lnTo>
                  <a:pt x="0" y="88900"/>
                </a:lnTo>
                <a:lnTo>
                  <a:pt x="6979" y="123525"/>
                </a:lnTo>
                <a:lnTo>
                  <a:pt x="26019" y="151780"/>
                </a:lnTo>
                <a:lnTo>
                  <a:pt x="54274" y="170820"/>
                </a:lnTo>
                <a:lnTo>
                  <a:pt x="88900" y="177800"/>
                </a:lnTo>
                <a:lnTo>
                  <a:pt x="123525" y="170820"/>
                </a:lnTo>
                <a:lnTo>
                  <a:pt x="151780" y="151780"/>
                </a:lnTo>
                <a:lnTo>
                  <a:pt x="170820" y="123525"/>
                </a:lnTo>
                <a:lnTo>
                  <a:pt x="177800" y="88900"/>
                </a:lnTo>
                <a:lnTo>
                  <a:pt x="170820" y="54328"/>
                </a:lnTo>
                <a:lnTo>
                  <a:pt x="151780" y="26066"/>
                </a:lnTo>
                <a:lnTo>
                  <a:pt x="123525" y="6996"/>
                </a:lnTo>
                <a:lnTo>
                  <a:pt x="8890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3" name="object 14"/>
          <p:cNvSpPr/>
          <p:nvPr/>
        </p:nvSpPr>
        <p:spPr>
          <a:xfrm>
            <a:off x="4476831" y="1586157"/>
            <a:ext cx="389389" cy="389389"/>
          </a:xfrm>
          <a:custGeom>
            <a:avLst/>
            <a:gdLst/>
            <a:ahLst/>
            <a:cxnLst/>
            <a:rect l="l" t="t" r="r" b="b"/>
            <a:pathLst>
              <a:path w="177800" h="177800">
                <a:moveTo>
                  <a:pt x="88900" y="0"/>
                </a:moveTo>
                <a:lnTo>
                  <a:pt x="54274" y="6996"/>
                </a:lnTo>
                <a:lnTo>
                  <a:pt x="26019" y="26066"/>
                </a:lnTo>
                <a:lnTo>
                  <a:pt x="6979" y="54328"/>
                </a:lnTo>
                <a:lnTo>
                  <a:pt x="0" y="88900"/>
                </a:lnTo>
                <a:lnTo>
                  <a:pt x="6979" y="123525"/>
                </a:lnTo>
                <a:lnTo>
                  <a:pt x="26019" y="151780"/>
                </a:lnTo>
                <a:lnTo>
                  <a:pt x="54274" y="170820"/>
                </a:lnTo>
                <a:lnTo>
                  <a:pt x="88900" y="177800"/>
                </a:lnTo>
                <a:lnTo>
                  <a:pt x="123525" y="170820"/>
                </a:lnTo>
                <a:lnTo>
                  <a:pt x="151780" y="151780"/>
                </a:lnTo>
                <a:lnTo>
                  <a:pt x="170820" y="123525"/>
                </a:lnTo>
                <a:lnTo>
                  <a:pt x="177800" y="88900"/>
                </a:lnTo>
                <a:lnTo>
                  <a:pt x="170820" y="54328"/>
                </a:lnTo>
                <a:lnTo>
                  <a:pt x="151780" y="26066"/>
                </a:lnTo>
                <a:lnTo>
                  <a:pt x="123525" y="6996"/>
                </a:lnTo>
                <a:lnTo>
                  <a:pt x="8890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5" name="object 16"/>
          <p:cNvSpPr/>
          <p:nvPr/>
        </p:nvSpPr>
        <p:spPr>
          <a:xfrm>
            <a:off x="5202666" y="1586157"/>
            <a:ext cx="389389" cy="389389"/>
          </a:xfrm>
          <a:custGeom>
            <a:avLst/>
            <a:gdLst/>
            <a:ahLst/>
            <a:cxnLst/>
            <a:rect l="l" t="t" r="r" b="b"/>
            <a:pathLst>
              <a:path w="177800" h="177800">
                <a:moveTo>
                  <a:pt x="88900" y="0"/>
                </a:moveTo>
                <a:lnTo>
                  <a:pt x="54274" y="6996"/>
                </a:lnTo>
                <a:lnTo>
                  <a:pt x="26019" y="26066"/>
                </a:lnTo>
                <a:lnTo>
                  <a:pt x="6979" y="54328"/>
                </a:lnTo>
                <a:lnTo>
                  <a:pt x="0" y="88900"/>
                </a:lnTo>
                <a:lnTo>
                  <a:pt x="6979" y="123525"/>
                </a:lnTo>
                <a:lnTo>
                  <a:pt x="26019" y="151780"/>
                </a:lnTo>
                <a:lnTo>
                  <a:pt x="54274" y="170820"/>
                </a:lnTo>
                <a:lnTo>
                  <a:pt x="88900" y="177800"/>
                </a:lnTo>
                <a:lnTo>
                  <a:pt x="123525" y="170820"/>
                </a:lnTo>
                <a:lnTo>
                  <a:pt x="151780" y="151780"/>
                </a:lnTo>
                <a:lnTo>
                  <a:pt x="170820" y="123525"/>
                </a:lnTo>
                <a:lnTo>
                  <a:pt x="177800" y="88900"/>
                </a:lnTo>
                <a:lnTo>
                  <a:pt x="170820" y="54328"/>
                </a:lnTo>
                <a:lnTo>
                  <a:pt x="151780" y="26066"/>
                </a:lnTo>
                <a:lnTo>
                  <a:pt x="123525" y="6996"/>
                </a:lnTo>
                <a:lnTo>
                  <a:pt x="8890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7" name="object 18"/>
          <p:cNvSpPr/>
          <p:nvPr/>
        </p:nvSpPr>
        <p:spPr>
          <a:xfrm>
            <a:off x="5928502" y="1586157"/>
            <a:ext cx="389389" cy="389389"/>
          </a:xfrm>
          <a:custGeom>
            <a:avLst/>
            <a:gdLst/>
            <a:ahLst/>
            <a:cxnLst/>
            <a:rect l="l" t="t" r="r" b="b"/>
            <a:pathLst>
              <a:path w="177800" h="177800">
                <a:moveTo>
                  <a:pt x="88900" y="0"/>
                </a:moveTo>
                <a:lnTo>
                  <a:pt x="54274" y="6996"/>
                </a:lnTo>
                <a:lnTo>
                  <a:pt x="26019" y="26066"/>
                </a:lnTo>
                <a:lnTo>
                  <a:pt x="6979" y="54328"/>
                </a:lnTo>
                <a:lnTo>
                  <a:pt x="0" y="88900"/>
                </a:lnTo>
                <a:lnTo>
                  <a:pt x="6979" y="123525"/>
                </a:lnTo>
                <a:lnTo>
                  <a:pt x="26019" y="151780"/>
                </a:lnTo>
                <a:lnTo>
                  <a:pt x="54274" y="170820"/>
                </a:lnTo>
                <a:lnTo>
                  <a:pt x="88900" y="177800"/>
                </a:lnTo>
                <a:lnTo>
                  <a:pt x="123525" y="170820"/>
                </a:lnTo>
                <a:lnTo>
                  <a:pt x="151780" y="151780"/>
                </a:lnTo>
                <a:lnTo>
                  <a:pt x="170820" y="123525"/>
                </a:lnTo>
                <a:lnTo>
                  <a:pt x="177800" y="88900"/>
                </a:lnTo>
                <a:lnTo>
                  <a:pt x="170820" y="54328"/>
                </a:lnTo>
                <a:lnTo>
                  <a:pt x="151780" y="26066"/>
                </a:lnTo>
                <a:lnTo>
                  <a:pt x="123525" y="6996"/>
                </a:lnTo>
                <a:lnTo>
                  <a:pt x="8890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9" name="object 27"/>
          <p:cNvSpPr/>
          <p:nvPr/>
        </p:nvSpPr>
        <p:spPr>
          <a:xfrm>
            <a:off x="3750996" y="2229129"/>
            <a:ext cx="389389" cy="389389"/>
          </a:xfrm>
          <a:custGeom>
            <a:avLst/>
            <a:gdLst/>
            <a:ahLst/>
            <a:cxnLst/>
            <a:rect l="l" t="t" r="r" b="b"/>
            <a:pathLst>
              <a:path w="177800" h="177800">
                <a:moveTo>
                  <a:pt x="88900" y="0"/>
                </a:moveTo>
                <a:lnTo>
                  <a:pt x="54274" y="6996"/>
                </a:lnTo>
                <a:lnTo>
                  <a:pt x="26019" y="26066"/>
                </a:lnTo>
                <a:lnTo>
                  <a:pt x="6979" y="54328"/>
                </a:lnTo>
                <a:lnTo>
                  <a:pt x="0" y="88900"/>
                </a:lnTo>
                <a:lnTo>
                  <a:pt x="6979" y="123525"/>
                </a:lnTo>
                <a:lnTo>
                  <a:pt x="26019" y="151780"/>
                </a:lnTo>
                <a:lnTo>
                  <a:pt x="54274" y="170820"/>
                </a:lnTo>
                <a:lnTo>
                  <a:pt x="88900" y="177800"/>
                </a:lnTo>
                <a:lnTo>
                  <a:pt x="123525" y="170820"/>
                </a:lnTo>
                <a:lnTo>
                  <a:pt x="151780" y="151780"/>
                </a:lnTo>
                <a:lnTo>
                  <a:pt x="170820" y="123525"/>
                </a:lnTo>
                <a:lnTo>
                  <a:pt x="177800" y="88900"/>
                </a:lnTo>
                <a:lnTo>
                  <a:pt x="170820" y="54328"/>
                </a:lnTo>
                <a:lnTo>
                  <a:pt x="151780" y="26066"/>
                </a:lnTo>
                <a:lnTo>
                  <a:pt x="123525" y="6996"/>
                </a:lnTo>
                <a:lnTo>
                  <a:pt x="8890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1" name="object 29"/>
          <p:cNvSpPr/>
          <p:nvPr/>
        </p:nvSpPr>
        <p:spPr>
          <a:xfrm>
            <a:off x="4476831" y="2229129"/>
            <a:ext cx="389389" cy="389389"/>
          </a:xfrm>
          <a:custGeom>
            <a:avLst/>
            <a:gdLst/>
            <a:ahLst/>
            <a:cxnLst/>
            <a:rect l="l" t="t" r="r" b="b"/>
            <a:pathLst>
              <a:path w="177800" h="177800">
                <a:moveTo>
                  <a:pt x="88900" y="0"/>
                </a:moveTo>
                <a:lnTo>
                  <a:pt x="54274" y="6996"/>
                </a:lnTo>
                <a:lnTo>
                  <a:pt x="26019" y="26066"/>
                </a:lnTo>
                <a:lnTo>
                  <a:pt x="6979" y="54328"/>
                </a:lnTo>
                <a:lnTo>
                  <a:pt x="0" y="88900"/>
                </a:lnTo>
                <a:lnTo>
                  <a:pt x="6979" y="123525"/>
                </a:lnTo>
                <a:lnTo>
                  <a:pt x="26019" y="151780"/>
                </a:lnTo>
                <a:lnTo>
                  <a:pt x="54274" y="170820"/>
                </a:lnTo>
                <a:lnTo>
                  <a:pt x="88900" y="177800"/>
                </a:lnTo>
                <a:lnTo>
                  <a:pt x="123525" y="170820"/>
                </a:lnTo>
                <a:lnTo>
                  <a:pt x="151780" y="151780"/>
                </a:lnTo>
                <a:lnTo>
                  <a:pt x="170820" y="123525"/>
                </a:lnTo>
                <a:lnTo>
                  <a:pt x="177800" y="88900"/>
                </a:lnTo>
                <a:lnTo>
                  <a:pt x="170820" y="54328"/>
                </a:lnTo>
                <a:lnTo>
                  <a:pt x="151780" y="26066"/>
                </a:lnTo>
                <a:lnTo>
                  <a:pt x="123525" y="6996"/>
                </a:lnTo>
                <a:lnTo>
                  <a:pt x="8890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3" name="object 31"/>
          <p:cNvSpPr/>
          <p:nvPr/>
        </p:nvSpPr>
        <p:spPr>
          <a:xfrm>
            <a:off x="5928502" y="2229129"/>
            <a:ext cx="389389" cy="389389"/>
          </a:xfrm>
          <a:custGeom>
            <a:avLst/>
            <a:gdLst/>
            <a:ahLst/>
            <a:cxnLst/>
            <a:rect l="l" t="t" r="r" b="b"/>
            <a:pathLst>
              <a:path w="177800" h="177800">
                <a:moveTo>
                  <a:pt x="88900" y="0"/>
                </a:moveTo>
                <a:lnTo>
                  <a:pt x="54274" y="6996"/>
                </a:lnTo>
                <a:lnTo>
                  <a:pt x="26019" y="26066"/>
                </a:lnTo>
                <a:lnTo>
                  <a:pt x="6979" y="54328"/>
                </a:lnTo>
                <a:lnTo>
                  <a:pt x="0" y="88900"/>
                </a:lnTo>
                <a:lnTo>
                  <a:pt x="6979" y="123525"/>
                </a:lnTo>
                <a:lnTo>
                  <a:pt x="26019" y="151780"/>
                </a:lnTo>
                <a:lnTo>
                  <a:pt x="54274" y="170820"/>
                </a:lnTo>
                <a:lnTo>
                  <a:pt x="88900" y="177800"/>
                </a:lnTo>
                <a:lnTo>
                  <a:pt x="123525" y="170820"/>
                </a:lnTo>
                <a:lnTo>
                  <a:pt x="151780" y="151780"/>
                </a:lnTo>
                <a:lnTo>
                  <a:pt x="170820" y="123525"/>
                </a:lnTo>
                <a:lnTo>
                  <a:pt x="177800" y="88900"/>
                </a:lnTo>
                <a:lnTo>
                  <a:pt x="170820" y="54328"/>
                </a:lnTo>
                <a:lnTo>
                  <a:pt x="151780" y="26066"/>
                </a:lnTo>
                <a:lnTo>
                  <a:pt x="123525" y="6996"/>
                </a:lnTo>
                <a:lnTo>
                  <a:pt x="8890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5" name="object 33"/>
          <p:cNvSpPr/>
          <p:nvPr/>
        </p:nvSpPr>
        <p:spPr>
          <a:xfrm>
            <a:off x="5202666" y="2229129"/>
            <a:ext cx="389389" cy="389389"/>
          </a:xfrm>
          <a:custGeom>
            <a:avLst/>
            <a:gdLst/>
            <a:ahLst/>
            <a:cxnLst/>
            <a:rect l="l" t="t" r="r" b="b"/>
            <a:pathLst>
              <a:path w="177800" h="177800">
                <a:moveTo>
                  <a:pt x="88900" y="0"/>
                </a:moveTo>
                <a:lnTo>
                  <a:pt x="54274" y="6996"/>
                </a:lnTo>
                <a:lnTo>
                  <a:pt x="26019" y="26066"/>
                </a:lnTo>
                <a:lnTo>
                  <a:pt x="6979" y="54328"/>
                </a:lnTo>
                <a:lnTo>
                  <a:pt x="0" y="88900"/>
                </a:lnTo>
                <a:lnTo>
                  <a:pt x="6979" y="123525"/>
                </a:lnTo>
                <a:lnTo>
                  <a:pt x="26019" y="151780"/>
                </a:lnTo>
                <a:lnTo>
                  <a:pt x="54274" y="170820"/>
                </a:lnTo>
                <a:lnTo>
                  <a:pt x="88900" y="177800"/>
                </a:lnTo>
                <a:lnTo>
                  <a:pt x="123525" y="170820"/>
                </a:lnTo>
                <a:lnTo>
                  <a:pt x="151780" y="151780"/>
                </a:lnTo>
                <a:lnTo>
                  <a:pt x="170820" y="123525"/>
                </a:lnTo>
                <a:lnTo>
                  <a:pt x="177800" y="88900"/>
                </a:lnTo>
                <a:lnTo>
                  <a:pt x="170820" y="54328"/>
                </a:lnTo>
                <a:lnTo>
                  <a:pt x="151780" y="26066"/>
                </a:lnTo>
                <a:lnTo>
                  <a:pt x="123525" y="6996"/>
                </a:lnTo>
                <a:lnTo>
                  <a:pt x="8890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440219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37240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4000" b="1" dirty="0">
                <a:solidFill>
                  <a:prstClr val="black"/>
                </a:solidFill>
                <a:latin typeface="Gill Sans MT" panose="020B0502020104020203" pitchFamily="34" charset="0"/>
              </a:rPr>
              <a:t>Always, Sometimes, Never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The greater the number, the more number bonds it has.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66587" y="1457810"/>
            <a:ext cx="901747" cy="12739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0348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323165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Which number bond is the odd one out</a:t>
                </a:r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?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 algn="ctr">
                  <a:defRPr/>
                </a:pPr>
                <a:r>
                  <a:rPr lang="en-GB" sz="36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3 </a:t>
                </a:r>
                <a14:m>
                  <m:oMath xmlns:m="http://schemas.openxmlformats.org/officeDocument/2006/math">
                    <m:r>
                      <a:rPr lang="en-GB" sz="36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6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4        5 </a:t>
                </a:r>
                <a14:m>
                  <m:oMath xmlns:m="http://schemas.openxmlformats.org/officeDocument/2006/math">
                    <m:r>
                      <a:rPr lang="en-GB" sz="36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6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2        6 </a:t>
                </a:r>
                <a14:m>
                  <m:oMath xmlns:m="http://schemas.openxmlformats.org/officeDocument/2006/math">
                    <m:r>
                      <a:rPr lang="en-GB" sz="36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6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1        3 </a:t>
                </a:r>
                <a14:m>
                  <m:oMath xmlns:m="http://schemas.openxmlformats.org/officeDocument/2006/math">
                    <m:r>
                      <a:rPr lang="en-GB" sz="36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6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5</a:t>
                </a:r>
              </a:p>
              <a:p>
                <a:pPr lvl="0" algn="ctr">
                  <a:defRPr/>
                </a:pPr>
                <a:endParaRPr lang="en-GB" sz="2800" dirty="0" smtClean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 algn="ctr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Explain your answer.</a:t>
                </a: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3231654"/>
              </a:xfrm>
              <a:prstGeom prst="rect">
                <a:avLst/>
              </a:prstGeom>
              <a:blipFill>
                <a:blip r:embed="rId3"/>
                <a:stretch>
                  <a:fillRect l="-1590" t="-2075" b="-434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2461663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483209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Jack found the following number </a:t>
                </a: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bonds to 8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 algn="ctr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3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5			 0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8</a:t>
                </a:r>
              </a:p>
              <a:p>
                <a:pPr lvl="0" algn="ctr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 algn="ctr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1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7			 4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</a:t>
                </a:r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4</a:t>
                </a:r>
              </a:p>
              <a:p>
                <a:pPr lvl="0" algn="ctr">
                  <a:defRPr/>
                </a:pPr>
                <a:endParaRPr lang="en-GB" sz="2800" dirty="0" smtClean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					   2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6				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What order would Jack have found them in if he’d have worked systematically?</a:t>
                </a: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4832092"/>
              </a:xfrm>
              <a:prstGeom prst="rect">
                <a:avLst/>
              </a:prstGeom>
              <a:blipFill>
                <a:blip r:embed="rId3"/>
                <a:stretch>
                  <a:fillRect l="-1590" t="-1387" b="-252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Picture 3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2204" y="736900"/>
            <a:ext cx="1495062" cy="1091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3208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ject 62"/>
          <p:cNvSpPr/>
          <p:nvPr/>
        </p:nvSpPr>
        <p:spPr>
          <a:xfrm>
            <a:off x="2080546" y="3276552"/>
            <a:ext cx="3899725" cy="3421071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A butterfly’s spots have fallen off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How many different ways can you put the spots back on? 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Remember to be systematic. 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sp>
        <p:nvSpPr>
          <p:cNvPr id="8" name="object 65"/>
          <p:cNvSpPr/>
          <p:nvPr/>
        </p:nvSpPr>
        <p:spPr>
          <a:xfrm>
            <a:off x="6438872" y="4099610"/>
            <a:ext cx="344241" cy="353439"/>
          </a:xfrm>
          <a:custGeom>
            <a:avLst/>
            <a:gdLst/>
            <a:ahLst/>
            <a:cxnLst/>
            <a:rect l="l" t="t" r="r" b="b"/>
            <a:pathLst>
              <a:path w="166370" h="170814">
                <a:moveTo>
                  <a:pt x="82884" y="0"/>
                </a:moveTo>
                <a:lnTo>
                  <a:pt x="50623" y="6710"/>
                </a:lnTo>
                <a:lnTo>
                  <a:pt x="24277" y="25009"/>
                </a:lnTo>
                <a:lnTo>
                  <a:pt x="6513" y="52149"/>
                </a:lnTo>
                <a:lnTo>
                  <a:pt x="0" y="85381"/>
                </a:lnTo>
                <a:lnTo>
                  <a:pt x="6513" y="118616"/>
                </a:lnTo>
                <a:lnTo>
                  <a:pt x="24277" y="145756"/>
                </a:lnTo>
                <a:lnTo>
                  <a:pt x="50623" y="164054"/>
                </a:lnTo>
                <a:lnTo>
                  <a:pt x="82884" y="170764"/>
                </a:lnTo>
                <a:lnTo>
                  <a:pt x="115153" y="164054"/>
                </a:lnTo>
                <a:lnTo>
                  <a:pt x="141510" y="145756"/>
                </a:lnTo>
                <a:lnTo>
                  <a:pt x="159283" y="118616"/>
                </a:lnTo>
                <a:lnTo>
                  <a:pt x="165801" y="85381"/>
                </a:lnTo>
                <a:lnTo>
                  <a:pt x="159283" y="52149"/>
                </a:lnTo>
                <a:lnTo>
                  <a:pt x="141510" y="25009"/>
                </a:lnTo>
                <a:lnTo>
                  <a:pt x="115153" y="6710"/>
                </a:lnTo>
                <a:lnTo>
                  <a:pt x="82884" y="0"/>
                </a:lnTo>
                <a:close/>
              </a:path>
            </a:pathLst>
          </a:custGeom>
          <a:solidFill>
            <a:srgbClr val="5B9BD4"/>
          </a:solidFill>
        </p:spPr>
        <p:txBody>
          <a:bodyPr wrap="square" lIns="0" tIns="0" rIns="0" bIns="0" rtlCol="0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object 67"/>
          <p:cNvSpPr/>
          <p:nvPr/>
        </p:nvSpPr>
        <p:spPr>
          <a:xfrm>
            <a:off x="6438872" y="4543349"/>
            <a:ext cx="344241" cy="353439"/>
          </a:xfrm>
          <a:custGeom>
            <a:avLst/>
            <a:gdLst/>
            <a:ahLst/>
            <a:cxnLst/>
            <a:rect l="l" t="t" r="r" b="b"/>
            <a:pathLst>
              <a:path w="166370" h="170814">
                <a:moveTo>
                  <a:pt x="82850" y="0"/>
                </a:moveTo>
                <a:lnTo>
                  <a:pt x="50606" y="6710"/>
                </a:lnTo>
                <a:lnTo>
                  <a:pt x="24270" y="25009"/>
                </a:lnTo>
                <a:lnTo>
                  <a:pt x="6512" y="52149"/>
                </a:lnTo>
                <a:lnTo>
                  <a:pt x="0" y="85381"/>
                </a:lnTo>
                <a:lnTo>
                  <a:pt x="6512" y="118616"/>
                </a:lnTo>
                <a:lnTo>
                  <a:pt x="24270" y="145756"/>
                </a:lnTo>
                <a:lnTo>
                  <a:pt x="50606" y="164054"/>
                </a:lnTo>
                <a:lnTo>
                  <a:pt x="82850" y="170764"/>
                </a:lnTo>
                <a:lnTo>
                  <a:pt x="115105" y="164054"/>
                </a:lnTo>
                <a:lnTo>
                  <a:pt x="141464" y="145756"/>
                </a:lnTo>
                <a:lnTo>
                  <a:pt x="159245" y="118616"/>
                </a:lnTo>
                <a:lnTo>
                  <a:pt x="165768" y="85381"/>
                </a:lnTo>
                <a:lnTo>
                  <a:pt x="159245" y="52149"/>
                </a:lnTo>
                <a:lnTo>
                  <a:pt x="141464" y="25009"/>
                </a:lnTo>
                <a:lnTo>
                  <a:pt x="115105" y="6710"/>
                </a:lnTo>
                <a:lnTo>
                  <a:pt x="82850" y="0"/>
                </a:lnTo>
                <a:close/>
              </a:path>
            </a:pathLst>
          </a:custGeom>
          <a:solidFill>
            <a:srgbClr val="5B9BD4"/>
          </a:solidFill>
        </p:spPr>
        <p:txBody>
          <a:bodyPr wrap="square" lIns="0" tIns="0" rIns="0" bIns="0" rtlCol="0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" name="object 69"/>
          <p:cNvSpPr/>
          <p:nvPr/>
        </p:nvSpPr>
        <p:spPr>
          <a:xfrm>
            <a:off x="6438872" y="4987088"/>
            <a:ext cx="344241" cy="353439"/>
          </a:xfrm>
          <a:custGeom>
            <a:avLst/>
            <a:gdLst/>
            <a:ahLst/>
            <a:cxnLst/>
            <a:rect l="l" t="t" r="r" b="b"/>
            <a:pathLst>
              <a:path w="166370" h="170814">
                <a:moveTo>
                  <a:pt x="82850" y="0"/>
                </a:moveTo>
                <a:lnTo>
                  <a:pt x="50606" y="6710"/>
                </a:lnTo>
                <a:lnTo>
                  <a:pt x="24270" y="25009"/>
                </a:lnTo>
                <a:lnTo>
                  <a:pt x="6512" y="52149"/>
                </a:lnTo>
                <a:lnTo>
                  <a:pt x="0" y="85381"/>
                </a:lnTo>
                <a:lnTo>
                  <a:pt x="6512" y="118616"/>
                </a:lnTo>
                <a:lnTo>
                  <a:pt x="24270" y="145756"/>
                </a:lnTo>
                <a:lnTo>
                  <a:pt x="50606" y="164054"/>
                </a:lnTo>
                <a:lnTo>
                  <a:pt x="82850" y="170764"/>
                </a:lnTo>
                <a:lnTo>
                  <a:pt x="115105" y="164054"/>
                </a:lnTo>
                <a:lnTo>
                  <a:pt x="141464" y="145756"/>
                </a:lnTo>
                <a:lnTo>
                  <a:pt x="159245" y="118616"/>
                </a:lnTo>
                <a:lnTo>
                  <a:pt x="165768" y="85381"/>
                </a:lnTo>
                <a:lnTo>
                  <a:pt x="159245" y="52149"/>
                </a:lnTo>
                <a:lnTo>
                  <a:pt x="141464" y="25009"/>
                </a:lnTo>
                <a:lnTo>
                  <a:pt x="115105" y="6710"/>
                </a:lnTo>
                <a:lnTo>
                  <a:pt x="82850" y="0"/>
                </a:lnTo>
                <a:close/>
              </a:path>
            </a:pathLst>
          </a:custGeom>
          <a:solidFill>
            <a:srgbClr val="5B9BD4"/>
          </a:solidFill>
        </p:spPr>
        <p:txBody>
          <a:bodyPr wrap="square" lIns="0" tIns="0" rIns="0" bIns="0" rtlCol="0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1" name="object 71"/>
          <p:cNvSpPr/>
          <p:nvPr/>
        </p:nvSpPr>
        <p:spPr>
          <a:xfrm>
            <a:off x="6438872" y="5430827"/>
            <a:ext cx="344241" cy="353439"/>
          </a:xfrm>
          <a:custGeom>
            <a:avLst/>
            <a:gdLst/>
            <a:ahLst/>
            <a:cxnLst/>
            <a:rect l="l" t="t" r="r" b="b"/>
            <a:pathLst>
              <a:path w="166370" h="170814">
                <a:moveTo>
                  <a:pt x="82850" y="0"/>
                </a:moveTo>
                <a:lnTo>
                  <a:pt x="50606" y="6710"/>
                </a:lnTo>
                <a:lnTo>
                  <a:pt x="24270" y="25009"/>
                </a:lnTo>
                <a:lnTo>
                  <a:pt x="6512" y="52149"/>
                </a:lnTo>
                <a:lnTo>
                  <a:pt x="0" y="85381"/>
                </a:lnTo>
                <a:lnTo>
                  <a:pt x="6512" y="118616"/>
                </a:lnTo>
                <a:lnTo>
                  <a:pt x="24270" y="145756"/>
                </a:lnTo>
                <a:lnTo>
                  <a:pt x="50606" y="164054"/>
                </a:lnTo>
                <a:lnTo>
                  <a:pt x="82850" y="170764"/>
                </a:lnTo>
                <a:lnTo>
                  <a:pt x="115105" y="164054"/>
                </a:lnTo>
                <a:lnTo>
                  <a:pt x="141464" y="145756"/>
                </a:lnTo>
                <a:lnTo>
                  <a:pt x="159245" y="118616"/>
                </a:lnTo>
                <a:lnTo>
                  <a:pt x="165768" y="85381"/>
                </a:lnTo>
                <a:lnTo>
                  <a:pt x="159245" y="52149"/>
                </a:lnTo>
                <a:lnTo>
                  <a:pt x="141464" y="25009"/>
                </a:lnTo>
                <a:lnTo>
                  <a:pt x="115105" y="6710"/>
                </a:lnTo>
                <a:lnTo>
                  <a:pt x="82850" y="0"/>
                </a:lnTo>
                <a:close/>
              </a:path>
            </a:pathLst>
          </a:custGeom>
          <a:solidFill>
            <a:srgbClr val="5B9BD4"/>
          </a:solidFill>
        </p:spPr>
        <p:txBody>
          <a:bodyPr wrap="square" lIns="0" tIns="0" rIns="0" bIns="0" rtlCol="0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object 65"/>
          <p:cNvSpPr/>
          <p:nvPr/>
        </p:nvSpPr>
        <p:spPr>
          <a:xfrm>
            <a:off x="6881301" y="4099610"/>
            <a:ext cx="344241" cy="353439"/>
          </a:xfrm>
          <a:custGeom>
            <a:avLst/>
            <a:gdLst/>
            <a:ahLst/>
            <a:cxnLst/>
            <a:rect l="l" t="t" r="r" b="b"/>
            <a:pathLst>
              <a:path w="166370" h="170814">
                <a:moveTo>
                  <a:pt x="82884" y="0"/>
                </a:moveTo>
                <a:lnTo>
                  <a:pt x="50623" y="6710"/>
                </a:lnTo>
                <a:lnTo>
                  <a:pt x="24277" y="25009"/>
                </a:lnTo>
                <a:lnTo>
                  <a:pt x="6513" y="52149"/>
                </a:lnTo>
                <a:lnTo>
                  <a:pt x="0" y="85381"/>
                </a:lnTo>
                <a:lnTo>
                  <a:pt x="6513" y="118616"/>
                </a:lnTo>
                <a:lnTo>
                  <a:pt x="24277" y="145756"/>
                </a:lnTo>
                <a:lnTo>
                  <a:pt x="50623" y="164054"/>
                </a:lnTo>
                <a:lnTo>
                  <a:pt x="82884" y="170764"/>
                </a:lnTo>
                <a:lnTo>
                  <a:pt x="115153" y="164054"/>
                </a:lnTo>
                <a:lnTo>
                  <a:pt x="141510" y="145756"/>
                </a:lnTo>
                <a:lnTo>
                  <a:pt x="159283" y="118616"/>
                </a:lnTo>
                <a:lnTo>
                  <a:pt x="165801" y="85381"/>
                </a:lnTo>
                <a:lnTo>
                  <a:pt x="159283" y="52149"/>
                </a:lnTo>
                <a:lnTo>
                  <a:pt x="141510" y="25009"/>
                </a:lnTo>
                <a:lnTo>
                  <a:pt x="115153" y="6710"/>
                </a:lnTo>
                <a:lnTo>
                  <a:pt x="82884" y="0"/>
                </a:lnTo>
                <a:close/>
              </a:path>
            </a:pathLst>
          </a:custGeom>
          <a:solidFill>
            <a:srgbClr val="5B9BD4"/>
          </a:solidFill>
        </p:spPr>
        <p:txBody>
          <a:bodyPr wrap="square" lIns="0" tIns="0" rIns="0" bIns="0" rtlCol="0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5" name="object 67"/>
          <p:cNvSpPr/>
          <p:nvPr/>
        </p:nvSpPr>
        <p:spPr>
          <a:xfrm>
            <a:off x="6881301" y="4543349"/>
            <a:ext cx="344241" cy="353439"/>
          </a:xfrm>
          <a:custGeom>
            <a:avLst/>
            <a:gdLst/>
            <a:ahLst/>
            <a:cxnLst/>
            <a:rect l="l" t="t" r="r" b="b"/>
            <a:pathLst>
              <a:path w="166370" h="170814">
                <a:moveTo>
                  <a:pt x="82850" y="0"/>
                </a:moveTo>
                <a:lnTo>
                  <a:pt x="50606" y="6710"/>
                </a:lnTo>
                <a:lnTo>
                  <a:pt x="24270" y="25009"/>
                </a:lnTo>
                <a:lnTo>
                  <a:pt x="6512" y="52149"/>
                </a:lnTo>
                <a:lnTo>
                  <a:pt x="0" y="85381"/>
                </a:lnTo>
                <a:lnTo>
                  <a:pt x="6512" y="118616"/>
                </a:lnTo>
                <a:lnTo>
                  <a:pt x="24270" y="145756"/>
                </a:lnTo>
                <a:lnTo>
                  <a:pt x="50606" y="164054"/>
                </a:lnTo>
                <a:lnTo>
                  <a:pt x="82850" y="170764"/>
                </a:lnTo>
                <a:lnTo>
                  <a:pt x="115105" y="164054"/>
                </a:lnTo>
                <a:lnTo>
                  <a:pt x="141464" y="145756"/>
                </a:lnTo>
                <a:lnTo>
                  <a:pt x="159245" y="118616"/>
                </a:lnTo>
                <a:lnTo>
                  <a:pt x="165768" y="85381"/>
                </a:lnTo>
                <a:lnTo>
                  <a:pt x="159245" y="52149"/>
                </a:lnTo>
                <a:lnTo>
                  <a:pt x="141464" y="25009"/>
                </a:lnTo>
                <a:lnTo>
                  <a:pt x="115105" y="6710"/>
                </a:lnTo>
                <a:lnTo>
                  <a:pt x="82850" y="0"/>
                </a:lnTo>
                <a:close/>
              </a:path>
            </a:pathLst>
          </a:custGeom>
          <a:solidFill>
            <a:srgbClr val="5B9BD4"/>
          </a:solidFill>
        </p:spPr>
        <p:txBody>
          <a:bodyPr wrap="square" lIns="0" tIns="0" rIns="0" bIns="0" rtlCol="0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object 69"/>
          <p:cNvSpPr/>
          <p:nvPr/>
        </p:nvSpPr>
        <p:spPr>
          <a:xfrm>
            <a:off x="6881301" y="4987088"/>
            <a:ext cx="344241" cy="353439"/>
          </a:xfrm>
          <a:custGeom>
            <a:avLst/>
            <a:gdLst/>
            <a:ahLst/>
            <a:cxnLst/>
            <a:rect l="l" t="t" r="r" b="b"/>
            <a:pathLst>
              <a:path w="166370" h="170814">
                <a:moveTo>
                  <a:pt x="82850" y="0"/>
                </a:moveTo>
                <a:lnTo>
                  <a:pt x="50606" y="6710"/>
                </a:lnTo>
                <a:lnTo>
                  <a:pt x="24270" y="25009"/>
                </a:lnTo>
                <a:lnTo>
                  <a:pt x="6512" y="52149"/>
                </a:lnTo>
                <a:lnTo>
                  <a:pt x="0" y="85381"/>
                </a:lnTo>
                <a:lnTo>
                  <a:pt x="6512" y="118616"/>
                </a:lnTo>
                <a:lnTo>
                  <a:pt x="24270" y="145756"/>
                </a:lnTo>
                <a:lnTo>
                  <a:pt x="50606" y="164054"/>
                </a:lnTo>
                <a:lnTo>
                  <a:pt x="82850" y="170764"/>
                </a:lnTo>
                <a:lnTo>
                  <a:pt x="115105" y="164054"/>
                </a:lnTo>
                <a:lnTo>
                  <a:pt x="141464" y="145756"/>
                </a:lnTo>
                <a:lnTo>
                  <a:pt x="159245" y="118616"/>
                </a:lnTo>
                <a:lnTo>
                  <a:pt x="165768" y="85381"/>
                </a:lnTo>
                <a:lnTo>
                  <a:pt x="159245" y="52149"/>
                </a:lnTo>
                <a:lnTo>
                  <a:pt x="141464" y="25009"/>
                </a:lnTo>
                <a:lnTo>
                  <a:pt x="115105" y="6710"/>
                </a:lnTo>
                <a:lnTo>
                  <a:pt x="82850" y="0"/>
                </a:lnTo>
                <a:close/>
              </a:path>
            </a:pathLst>
          </a:custGeom>
          <a:solidFill>
            <a:srgbClr val="5B9BD4"/>
          </a:solidFill>
        </p:spPr>
        <p:txBody>
          <a:bodyPr wrap="square" lIns="0" tIns="0" rIns="0" bIns="0" rtlCol="0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7" name="object 71"/>
          <p:cNvSpPr/>
          <p:nvPr/>
        </p:nvSpPr>
        <p:spPr>
          <a:xfrm>
            <a:off x="6881301" y="5430827"/>
            <a:ext cx="344241" cy="353439"/>
          </a:xfrm>
          <a:custGeom>
            <a:avLst/>
            <a:gdLst/>
            <a:ahLst/>
            <a:cxnLst/>
            <a:rect l="l" t="t" r="r" b="b"/>
            <a:pathLst>
              <a:path w="166370" h="170814">
                <a:moveTo>
                  <a:pt x="82850" y="0"/>
                </a:moveTo>
                <a:lnTo>
                  <a:pt x="50606" y="6710"/>
                </a:lnTo>
                <a:lnTo>
                  <a:pt x="24270" y="25009"/>
                </a:lnTo>
                <a:lnTo>
                  <a:pt x="6512" y="52149"/>
                </a:lnTo>
                <a:lnTo>
                  <a:pt x="0" y="85381"/>
                </a:lnTo>
                <a:lnTo>
                  <a:pt x="6512" y="118616"/>
                </a:lnTo>
                <a:lnTo>
                  <a:pt x="24270" y="145756"/>
                </a:lnTo>
                <a:lnTo>
                  <a:pt x="50606" y="164054"/>
                </a:lnTo>
                <a:lnTo>
                  <a:pt x="82850" y="170764"/>
                </a:lnTo>
                <a:lnTo>
                  <a:pt x="115105" y="164054"/>
                </a:lnTo>
                <a:lnTo>
                  <a:pt x="141464" y="145756"/>
                </a:lnTo>
                <a:lnTo>
                  <a:pt x="159245" y="118616"/>
                </a:lnTo>
                <a:lnTo>
                  <a:pt x="165768" y="85381"/>
                </a:lnTo>
                <a:lnTo>
                  <a:pt x="159245" y="52149"/>
                </a:lnTo>
                <a:lnTo>
                  <a:pt x="141464" y="25009"/>
                </a:lnTo>
                <a:lnTo>
                  <a:pt x="115105" y="6710"/>
                </a:lnTo>
                <a:lnTo>
                  <a:pt x="82850" y="0"/>
                </a:lnTo>
                <a:close/>
              </a:path>
            </a:pathLst>
          </a:custGeom>
          <a:solidFill>
            <a:srgbClr val="5B9BD4"/>
          </a:solidFill>
        </p:spPr>
        <p:txBody>
          <a:bodyPr wrap="square" lIns="0" tIns="0" rIns="0" bIns="0" rtlCol="0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239341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20005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4000" b="1" dirty="0">
                <a:solidFill>
                  <a:prstClr val="black"/>
                </a:solidFill>
                <a:latin typeface="Gill Sans MT" panose="020B0502020104020203" pitchFamily="34" charset="0"/>
              </a:rPr>
              <a:t>Always, Sometimes, Never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Number bonds to 10 have two different numbers added together.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85026" y="385259"/>
            <a:ext cx="344658" cy="48565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65844" y="385259"/>
            <a:ext cx="642317" cy="485654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87273" y="257318"/>
            <a:ext cx="626650" cy="61359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85026" y="1085147"/>
            <a:ext cx="574430" cy="66581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12843" y="902375"/>
            <a:ext cx="595318" cy="848589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15994" y="902375"/>
            <a:ext cx="597929" cy="848589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85026" y="2003437"/>
            <a:ext cx="597929" cy="1065306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94566" y="2003438"/>
            <a:ext cx="613595" cy="1065305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08161" y="1797165"/>
            <a:ext cx="605762" cy="127157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12843" y="3068743"/>
            <a:ext cx="608373" cy="12715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24475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Dora has 10 p to spend.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Which two items could she buy?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How many different ways can she do it?</a:t>
            </a:r>
          </a:p>
        </p:txBody>
      </p:sp>
      <p:sp>
        <p:nvSpPr>
          <p:cNvPr id="4" name="object 14"/>
          <p:cNvSpPr/>
          <p:nvPr/>
        </p:nvSpPr>
        <p:spPr>
          <a:xfrm>
            <a:off x="1665784" y="1543129"/>
            <a:ext cx="1810299" cy="57900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2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object 15"/>
          <p:cNvSpPr/>
          <p:nvPr/>
        </p:nvSpPr>
        <p:spPr>
          <a:xfrm>
            <a:off x="6403550" y="1245901"/>
            <a:ext cx="1567018" cy="993605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2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object 16"/>
          <p:cNvSpPr/>
          <p:nvPr/>
        </p:nvSpPr>
        <p:spPr>
          <a:xfrm>
            <a:off x="6392837" y="2917651"/>
            <a:ext cx="1539350" cy="133593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2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object 17"/>
          <p:cNvSpPr/>
          <p:nvPr/>
        </p:nvSpPr>
        <p:spPr>
          <a:xfrm>
            <a:off x="1835506" y="3184804"/>
            <a:ext cx="1066144" cy="97931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2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object 18"/>
          <p:cNvSpPr/>
          <p:nvPr/>
        </p:nvSpPr>
        <p:spPr>
          <a:xfrm>
            <a:off x="4231714" y="3046630"/>
            <a:ext cx="1087609" cy="1136571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2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" name="object 19"/>
          <p:cNvSpPr/>
          <p:nvPr/>
        </p:nvSpPr>
        <p:spPr>
          <a:xfrm>
            <a:off x="4262961" y="1229952"/>
            <a:ext cx="1116232" cy="943567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2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061439" y="2262996"/>
            <a:ext cx="8420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5 p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533882" y="2262996"/>
            <a:ext cx="8453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6 p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843531" y="2262996"/>
            <a:ext cx="8356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4 p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061439" y="4194751"/>
            <a:ext cx="8420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5 p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4533883" y="4194751"/>
            <a:ext cx="8453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6 p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6843531" y="4197155"/>
            <a:ext cx="8356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4 p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279403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Tommy needs to colour in </a:t>
            </a:r>
            <a:r>
              <a:rPr lang="en-GB" sz="2800" b="1" dirty="0">
                <a:solidFill>
                  <a:prstClr val="black"/>
                </a:solidFill>
                <a:latin typeface="Gill Sans MT" panose="020B0502020104020203" pitchFamily="34" charset="0"/>
              </a:rPr>
              <a:t>all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of the boxes using two different colours.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One box of each colour has been done for him.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How many different ways can he colour the boxes?</a:t>
            </a:r>
          </a:p>
        </p:txBody>
      </p:sp>
      <p:graphicFrame>
        <p:nvGraphicFramePr>
          <p:cNvPr id="4" name="object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86165160"/>
              </p:ext>
            </p:extLst>
          </p:nvPr>
        </p:nvGraphicFramePr>
        <p:xfrm>
          <a:off x="2544400" y="2954062"/>
          <a:ext cx="4960075" cy="129039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99084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9101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9101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9101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9618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64519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3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9BE8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3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3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3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37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4519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3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3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3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3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37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710989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317009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How many different ways can you complete the number sentence?</a:t>
                </a:r>
              </a:p>
              <a:p>
                <a:pPr lvl="0">
                  <a:defRPr/>
                </a:pPr>
                <a:endParaRPr lang="en-GB" sz="2800" dirty="0" smtClean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 algn="ctr">
                  <a:defRPr/>
                </a:pPr>
                <a:r>
                  <a:rPr lang="en-GB" sz="60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3 </a:t>
                </a:r>
                <a14:m>
                  <m:oMath xmlns:m="http://schemas.openxmlformats.org/officeDocument/2006/math">
                    <m:r>
                      <a:rPr lang="en-GB" sz="60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60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___  </a:t>
                </a:r>
                <a14:m>
                  <m:oMath xmlns:m="http://schemas.openxmlformats.org/officeDocument/2006/math">
                    <m:r>
                      <a:rPr lang="en-GB" sz="60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&lt;</m:t>
                    </m:r>
                  </m:oMath>
                </a14:m>
                <a:r>
                  <a:rPr lang="en-GB" sz="60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 3 </a:t>
                </a:r>
                <a14:m>
                  <m:oMath xmlns:m="http://schemas.openxmlformats.org/officeDocument/2006/math">
                    <m:r>
                      <a:rPr lang="en-GB" sz="60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60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___</a:t>
                </a: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3170099"/>
              </a:xfrm>
              <a:prstGeom prst="rect">
                <a:avLst/>
              </a:prstGeom>
              <a:blipFill>
                <a:blip r:embed="rId3"/>
                <a:stretch>
                  <a:fillRect l="-1590" t="-2115" b="-1211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7383407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Amir and Whitney have both created their own number bonds.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Who do you agree with?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Explain your answer.</a:t>
            </a:r>
          </a:p>
        </p:txBody>
      </p:sp>
      <p:pic>
        <p:nvPicPr>
          <p:cNvPr id="4" name="Picture 3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86722" y="1929798"/>
            <a:ext cx="1339908" cy="978585"/>
          </a:xfrm>
          <a:prstGeom prst="rect">
            <a:avLst/>
          </a:prstGeom>
        </p:spPr>
      </p:pic>
      <p:pic>
        <p:nvPicPr>
          <p:cNvPr id="6" name="Picture 5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3257" y="2675792"/>
            <a:ext cx="1372792" cy="1939624"/>
          </a:xfrm>
          <a:prstGeom prst="rect">
            <a:avLst/>
          </a:prstGeom>
        </p:spPr>
      </p:pic>
      <p:sp>
        <p:nvSpPr>
          <p:cNvPr id="7" name="Rounded Rectangular Callout 6"/>
          <p:cNvSpPr/>
          <p:nvPr/>
        </p:nvSpPr>
        <p:spPr>
          <a:xfrm>
            <a:off x="2680940" y="1736689"/>
            <a:ext cx="3430191" cy="1536507"/>
          </a:xfrm>
          <a:prstGeom prst="wedgeRoundRectCallout">
            <a:avLst>
              <a:gd name="adj1" fmla="val -63732"/>
              <a:gd name="adj2" fmla="val -4135"/>
              <a:gd name="adj3" fmla="val 16667"/>
            </a:avLst>
          </a:prstGeom>
          <a:solidFill>
            <a:schemeClr val="accent4">
              <a:alpha val="20000"/>
            </a:schemeClr>
          </a:solidFill>
          <a:ln w="28575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My total is greater because I have a 5 and a 3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8" name="Rounded Rectangular Callout 7"/>
          <p:cNvSpPr/>
          <p:nvPr/>
        </p:nvSpPr>
        <p:spPr>
          <a:xfrm>
            <a:off x="3818025" y="3579928"/>
            <a:ext cx="3430191" cy="1536507"/>
          </a:xfrm>
          <a:prstGeom prst="wedgeRoundRectCallout">
            <a:avLst>
              <a:gd name="adj1" fmla="val 65221"/>
              <a:gd name="adj2" fmla="val -35882"/>
              <a:gd name="adj3" fmla="val 16667"/>
            </a:avLst>
          </a:prstGeom>
          <a:solidFill>
            <a:schemeClr val="accent1">
              <a:alpha val="20000"/>
            </a:schemeClr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My total is greater because I have 9 altogether.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grpSp>
        <p:nvGrpSpPr>
          <p:cNvPr id="9" name="Group 8"/>
          <p:cNvGrpSpPr/>
          <p:nvPr/>
        </p:nvGrpSpPr>
        <p:grpSpPr>
          <a:xfrm>
            <a:off x="778084" y="2815243"/>
            <a:ext cx="1625701" cy="915905"/>
            <a:chOff x="313779" y="4372893"/>
            <a:chExt cx="1260690" cy="710261"/>
          </a:xfrm>
        </p:grpSpPr>
        <p:pic>
          <p:nvPicPr>
            <p:cNvPr id="10" name="Picture 9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6200000">
              <a:off x="871606" y="4380292"/>
              <a:ext cx="710261" cy="695464"/>
            </a:xfrm>
            <a:prstGeom prst="rect">
              <a:avLst/>
            </a:prstGeom>
          </p:spPr>
        </p:pic>
        <p:pic>
          <p:nvPicPr>
            <p:cNvPr id="11" name="Picture 10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457311" y="4247120"/>
              <a:ext cx="674748" cy="961811"/>
            </a:xfrm>
            <a:prstGeom prst="rect">
              <a:avLst/>
            </a:prstGeom>
          </p:spPr>
        </p:pic>
      </p:grpSp>
      <p:pic>
        <p:nvPicPr>
          <p:cNvPr id="12" name="Picture 1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63048" y="4500905"/>
            <a:ext cx="520722" cy="735651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65135" y="3912507"/>
            <a:ext cx="520722" cy="735651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51720" y="3912507"/>
            <a:ext cx="520722" cy="735651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51720" y="4500905"/>
            <a:ext cx="520722" cy="735651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65135" y="4500905"/>
            <a:ext cx="520722" cy="735651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63048" y="3912507"/>
            <a:ext cx="520722" cy="735651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61714" y="5116599"/>
            <a:ext cx="522056" cy="737535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63801" y="5116599"/>
            <a:ext cx="522056" cy="737535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50386" y="5116599"/>
            <a:ext cx="522056" cy="737535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50937" y="3171902"/>
            <a:ext cx="962728" cy="1715253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0536" y="1011115"/>
            <a:ext cx="523530" cy="737700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78637" y="1003422"/>
            <a:ext cx="975668" cy="737700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38875" y="816775"/>
            <a:ext cx="951870" cy="932040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98940" y="2014317"/>
            <a:ext cx="872547" cy="1011362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27449" y="1736688"/>
            <a:ext cx="904276" cy="1288991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59923" y="1736689"/>
            <a:ext cx="908243" cy="1288991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27449" y="3268975"/>
            <a:ext cx="932040" cy="1618180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12684" y="4867974"/>
            <a:ext cx="924108" cy="1931503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47271" y="2960816"/>
            <a:ext cx="917681" cy="19263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74546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Teddy has 5 counters in his hand and some in a cup.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Tommy has 3 counters in his hand and some in a cup.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They each have the same number of counters in total.</a:t>
            </a: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They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each have less than 10 counters.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How many counters could be in Teddy’s cup?</a:t>
            </a: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How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many counters could be in Tommy’s cup?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669596">
            <a:off x="5093977" y="2665117"/>
            <a:ext cx="1888323" cy="175809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281882">
            <a:off x="3084864" y="932580"/>
            <a:ext cx="1889110" cy="1758826"/>
          </a:xfrm>
          <a:prstGeom prst="rect">
            <a:avLst/>
          </a:prstGeom>
        </p:spPr>
      </p:pic>
      <p:sp>
        <p:nvSpPr>
          <p:cNvPr id="7" name="Oval 6"/>
          <p:cNvSpPr/>
          <p:nvPr/>
        </p:nvSpPr>
        <p:spPr>
          <a:xfrm>
            <a:off x="3434776" y="1522401"/>
            <a:ext cx="196281" cy="196281"/>
          </a:xfrm>
          <a:prstGeom prst="ellipse">
            <a:avLst/>
          </a:prstGeom>
          <a:solidFill>
            <a:schemeClr val="accent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3699617" y="1447332"/>
            <a:ext cx="196281" cy="196281"/>
          </a:xfrm>
          <a:prstGeom prst="ellipse">
            <a:avLst/>
          </a:prstGeom>
          <a:solidFill>
            <a:schemeClr val="accent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Oval 8"/>
          <p:cNvSpPr/>
          <p:nvPr/>
        </p:nvSpPr>
        <p:spPr>
          <a:xfrm>
            <a:off x="3773690" y="1661485"/>
            <a:ext cx="196281" cy="196281"/>
          </a:xfrm>
          <a:prstGeom prst="ellipse">
            <a:avLst/>
          </a:prstGeom>
          <a:solidFill>
            <a:schemeClr val="accent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" name="Oval 9"/>
          <p:cNvSpPr/>
          <p:nvPr/>
        </p:nvSpPr>
        <p:spPr>
          <a:xfrm>
            <a:off x="3948509" y="1504459"/>
            <a:ext cx="196281" cy="196281"/>
          </a:xfrm>
          <a:prstGeom prst="ellipse">
            <a:avLst/>
          </a:prstGeom>
          <a:solidFill>
            <a:schemeClr val="accent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1" name="Oval 10"/>
          <p:cNvSpPr/>
          <p:nvPr/>
        </p:nvSpPr>
        <p:spPr>
          <a:xfrm>
            <a:off x="3584779" y="1782963"/>
            <a:ext cx="196281" cy="196281"/>
          </a:xfrm>
          <a:prstGeom prst="ellipse">
            <a:avLst/>
          </a:prstGeom>
          <a:solidFill>
            <a:schemeClr val="accent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2" name="Oval 11"/>
          <p:cNvSpPr/>
          <p:nvPr/>
        </p:nvSpPr>
        <p:spPr>
          <a:xfrm>
            <a:off x="5997516" y="3258477"/>
            <a:ext cx="196281" cy="196281"/>
          </a:xfrm>
          <a:prstGeom prst="ellipse">
            <a:avLst/>
          </a:prstGeom>
          <a:solidFill>
            <a:schemeClr val="accent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3" name="Oval 12"/>
          <p:cNvSpPr/>
          <p:nvPr/>
        </p:nvSpPr>
        <p:spPr>
          <a:xfrm>
            <a:off x="6182264" y="3544163"/>
            <a:ext cx="196281" cy="196281"/>
          </a:xfrm>
          <a:prstGeom prst="ellipse">
            <a:avLst/>
          </a:prstGeom>
          <a:solidFill>
            <a:schemeClr val="accent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Oval 13"/>
          <p:cNvSpPr/>
          <p:nvPr/>
        </p:nvSpPr>
        <p:spPr>
          <a:xfrm>
            <a:off x="6280404" y="3283742"/>
            <a:ext cx="196281" cy="196281"/>
          </a:xfrm>
          <a:prstGeom prst="ellipse">
            <a:avLst/>
          </a:prstGeom>
          <a:solidFill>
            <a:schemeClr val="accent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3590" y="917677"/>
            <a:ext cx="1300307" cy="1837209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340745" y="2579397"/>
            <a:ext cx="1300307" cy="18372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73422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There are 8 cubes.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Some are red and some are yellow.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How many different ways can you make a total of 8?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You should show your working out on a ten frame and a part-whole model.</a:t>
            </a: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01254" y="2808085"/>
            <a:ext cx="2389790" cy="2338087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2046" b="98075" l="3815" r="9536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579241" y="2483826"/>
            <a:ext cx="1318995" cy="298660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58128" y="1576974"/>
            <a:ext cx="473601" cy="669080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77707" y="1576974"/>
            <a:ext cx="473601" cy="669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86951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There are 9 sweets altogether.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3 have a red wrapper and 7 have a blue wrapper.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Is this correct?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Explain how you know.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407" b="26805"/>
          <a:stretch/>
        </p:blipFill>
        <p:spPr>
          <a:xfrm>
            <a:off x="10043473" y="1368964"/>
            <a:ext cx="1625363" cy="98263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0" t="28558" r="-840" b="22116"/>
          <a:stretch/>
        </p:blipFill>
        <p:spPr>
          <a:xfrm>
            <a:off x="10043473" y="2197290"/>
            <a:ext cx="1625363" cy="11327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88134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Which sentence is correct?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 algn="ctr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 algn="ctr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algn="ctr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A - 5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is a part, 2 is a part and 7 is the whole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.</a:t>
            </a:r>
          </a:p>
          <a:p>
            <a:pPr algn="ctr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 algn="ctr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B - 4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is a part, 3 is a part and the whole is 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8</a:t>
            </a:r>
          </a:p>
          <a:p>
            <a:pPr lvl="0" algn="ctr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 algn="ctr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C - 4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is a part, 3 is a part and 7 is the whole.</a:t>
            </a:r>
          </a:p>
          <a:p>
            <a:pPr lvl="0" algn="ctr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What 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mistakes have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been made in the incorrect sentences?</a:t>
            </a:r>
          </a:p>
        </p:txBody>
      </p:sp>
      <p:sp>
        <p:nvSpPr>
          <p:cNvPr id="6" name="object 19"/>
          <p:cNvSpPr/>
          <p:nvPr/>
        </p:nvSpPr>
        <p:spPr>
          <a:xfrm>
            <a:off x="3105044" y="1483938"/>
            <a:ext cx="519836" cy="519836"/>
          </a:xfrm>
          <a:custGeom>
            <a:avLst/>
            <a:gdLst/>
            <a:ahLst/>
            <a:cxnLst/>
            <a:rect l="l" t="t" r="r" b="b"/>
            <a:pathLst>
              <a:path w="259079" h="259080">
                <a:moveTo>
                  <a:pt x="0" y="259079"/>
                </a:moveTo>
                <a:lnTo>
                  <a:pt x="259079" y="259079"/>
                </a:lnTo>
                <a:lnTo>
                  <a:pt x="259079" y="0"/>
                </a:lnTo>
                <a:lnTo>
                  <a:pt x="0" y="0"/>
                </a:lnTo>
                <a:lnTo>
                  <a:pt x="0" y="259079"/>
                </a:lnTo>
                <a:close/>
              </a:path>
            </a:pathLst>
          </a:custGeom>
          <a:solidFill>
            <a:srgbClr val="00AFEF"/>
          </a:solidFill>
          <a:ln>
            <a:solidFill>
              <a:schemeClr val="tx1"/>
            </a:solidFill>
          </a:ln>
        </p:spPr>
        <p:txBody>
          <a:bodyPr wrap="square" lIns="0" tIns="0" rIns="0" bIns="0" rtlCol="0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object 22"/>
          <p:cNvSpPr/>
          <p:nvPr/>
        </p:nvSpPr>
        <p:spPr>
          <a:xfrm>
            <a:off x="3655769" y="2197290"/>
            <a:ext cx="519836" cy="519836"/>
          </a:xfrm>
          <a:custGeom>
            <a:avLst/>
            <a:gdLst/>
            <a:ahLst/>
            <a:cxnLst/>
            <a:rect l="l" t="t" r="r" b="b"/>
            <a:pathLst>
              <a:path w="259079" h="259079">
                <a:moveTo>
                  <a:pt x="0" y="259079"/>
                </a:moveTo>
                <a:lnTo>
                  <a:pt x="259079" y="259079"/>
                </a:lnTo>
                <a:lnTo>
                  <a:pt x="259079" y="0"/>
                </a:lnTo>
                <a:lnTo>
                  <a:pt x="0" y="0"/>
                </a:lnTo>
                <a:lnTo>
                  <a:pt x="0" y="259079"/>
                </a:lnTo>
                <a:close/>
              </a:path>
            </a:pathLst>
          </a:custGeom>
          <a:solidFill>
            <a:srgbClr val="00AFEF"/>
          </a:solidFill>
          <a:ln>
            <a:solidFill>
              <a:schemeClr val="tx1"/>
            </a:solidFill>
          </a:ln>
        </p:spPr>
        <p:txBody>
          <a:bodyPr wrap="square" lIns="0" tIns="0" rIns="0" bIns="0" rtlCol="0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object 25"/>
          <p:cNvSpPr/>
          <p:nvPr/>
        </p:nvSpPr>
        <p:spPr>
          <a:xfrm>
            <a:off x="4620318" y="1538032"/>
            <a:ext cx="519836" cy="519836"/>
          </a:xfrm>
          <a:custGeom>
            <a:avLst/>
            <a:gdLst/>
            <a:ahLst/>
            <a:cxnLst/>
            <a:rect l="l" t="t" r="r" b="b"/>
            <a:pathLst>
              <a:path w="259079" h="259080">
                <a:moveTo>
                  <a:pt x="0" y="259079"/>
                </a:moveTo>
                <a:lnTo>
                  <a:pt x="259079" y="259079"/>
                </a:lnTo>
                <a:lnTo>
                  <a:pt x="259079" y="0"/>
                </a:lnTo>
                <a:lnTo>
                  <a:pt x="0" y="0"/>
                </a:lnTo>
                <a:lnTo>
                  <a:pt x="0" y="259079"/>
                </a:lnTo>
                <a:close/>
              </a:path>
            </a:pathLst>
          </a:custGeom>
          <a:solidFill>
            <a:srgbClr val="00AFEF"/>
          </a:solidFill>
          <a:ln>
            <a:solidFill>
              <a:schemeClr val="tx1"/>
            </a:solidFill>
          </a:ln>
        </p:spPr>
        <p:txBody>
          <a:bodyPr wrap="square" lIns="0" tIns="0" rIns="0" bIns="0" rtlCol="0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" name="object 27"/>
          <p:cNvSpPr/>
          <p:nvPr/>
        </p:nvSpPr>
        <p:spPr>
          <a:xfrm>
            <a:off x="5395447" y="1368963"/>
            <a:ext cx="519836" cy="519836"/>
          </a:xfrm>
          <a:custGeom>
            <a:avLst/>
            <a:gdLst/>
            <a:ahLst/>
            <a:cxnLst/>
            <a:rect l="l" t="t" r="r" b="b"/>
            <a:pathLst>
              <a:path w="259079" h="259080">
                <a:moveTo>
                  <a:pt x="0" y="259079"/>
                </a:moveTo>
                <a:lnTo>
                  <a:pt x="259079" y="259079"/>
                </a:lnTo>
                <a:lnTo>
                  <a:pt x="259079" y="0"/>
                </a:lnTo>
                <a:lnTo>
                  <a:pt x="0" y="0"/>
                </a:lnTo>
                <a:lnTo>
                  <a:pt x="0" y="259079"/>
                </a:lnTo>
                <a:close/>
              </a:path>
            </a:pathLst>
          </a:custGeom>
          <a:solidFill>
            <a:srgbClr val="00AFEF"/>
          </a:solidFill>
          <a:ln>
            <a:solidFill>
              <a:schemeClr val="tx1"/>
            </a:solidFill>
          </a:ln>
        </p:spPr>
        <p:txBody>
          <a:bodyPr wrap="square" lIns="0" tIns="0" rIns="0" bIns="0" rtlCol="0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1" name="object 29"/>
          <p:cNvSpPr/>
          <p:nvPr/>
        </p:nvSpPr>
        <p:spPr>
          <a:xfrm>
            <a:off x="6170576" y="1848309"/>
            <a:ext cx="601381" cy="601381"/>
          </a:xfrm>
          <a:custGeom>
            <a:avLst/>
            <a:gdLst/>
            <a:ahLst/>
            <a:cxnLst/>
            <a:rect l="l" t="t" r="r" b="b"/>
            <a:pathLst>
              <a:path w="299720" h="299720">
                <a:moveTo>
                  <a:pt x="149859" y="0"/>
                </a:moveTo>
                <a:lnTo>
                  <a:pt x="102477" y="7636"/>
                </a:lnTo>
                <a:lnTo>
                  <a:pt x="61337" y="28903"/>
                </a:lnTo>
                <a:lnTo>
                  <a:pt x="28903" y="61337"/>
                </a:lnTo>
                <a:lnTo>
                  <a:pt x="7636" y="102477"/>
                </a:lnTo>
                <a:lnTo>
                  <a:pt x="0" y="149859"/>
                </a:lnTo>
                <a:lnTo>
                  <a:pt x="7636" y="197242"/>
                </a:lnTo>
                <a:lnTo>
                  <a:pt x="28903" y="238382"/>
                </a:lnTo>
                <a:lnTo>
                  <a:pt x="61337" y="270816"/>
                </a:lnTo>
                <a:lnTo>
                  <a:pt x="102477" y="292083"/>
                </a:lnTo>
                <a:lnTo>
                  <a:pt x="149859" y="299719"/>
                </a:lnTo>
                <a:lnTo>
                  <a:pt x="197242" y="292083"/>
                </a:lnTo>
                <a:lnTo>
                  <a:pt x="238382" y="270816"/>
                </a:lnTo>
                <a:lnTo>
                  <a:pt x="270816" y="238382"/>
                </a:lnTo>
                <a:lnTo>
                  <a:pt x="292083" y="197242"/>
                </a:lnTo>
                <a:lnTo>
                  <a:pt x="299720" y="149859"/>
                </a:lnTo>
                <a:lnTo>
                  <a:pt x="292083" y="102477"/>
                </a:lnTo>
                <a:lnTo>
                  <a:pt x="270816" y="61337"/>
                </a:lnTo>
                <a:lnTo>
                  <a:pt x="238382" y="28903"/>
                </a:lnTo>
                <a:lnTo>
                  <a:pt x="197242" y="7636"/>
                </a:lnTo>
                <a:lnTo>
                  <a:pt x="149859" y="0"/>
                </a:lnTo>
                <a:close/>
              </a:path>
            </a:pathLst>
          </a:custGeom>
          <a:solidFill>
            <a:srgbClr val="FFFF00"/>
          </a:solidFill>
          <a:ln>
            <a:solidFill>
              <a:schemeClr val="tx1"/>
            </a:solidFill>
          </a:ln>
        </p:spPr>
        <p:txBody>
          <a:bodyPr wrap="square" lIns="0" tIns="0" rIns="0" bIns="0" rtlCol="0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2" name="object 31"/>
          <p:cNvSpPr/>
          <p:nvPr/>
        </p:nvSpPr>
        <p:spPr>
          <a:xfrm>
            <a:off x="4858826" y="2197290"/>
            <a:ext cx="601381" cy="601381"/>
          </a:xfrm>
          <a:custGeom>
            <a:avLst/>
            <a:gdLst/>
            <a:ahLst/>
            <a:cxnLst/>
            <a:rect l="l" t="t" r="r" b="b"/>
            <a:pathLst>
              <a:path w="299720" h="299720">
                <a:moveTo>
                  <a:pt x="149859" y="0"/>
                </a:moveTo>
                <a:lnTo>
                  <a:pt x="102477" y="7636"/>
                </a:lnTo>
                <a:lnTo>
                  <a:pt x="61337" y="28903"/>
                </a:lnTo>
                <a:lnTo>
                  <a:pt x="28903" y="61337"/>
                </a:lnTo>
                <a:lnTo>
                  <a:pt x="7636" y="102477"/>
                </a:lnTo>
                <a:lnTo>
                  <a:pt x="0" y="149859"/>
                </a:lnTo>
                <a:lnTo>
                  <a:pt x="7636" y="197242"/>
                </a:lnTo>
                <a:lnTo>
                  <a:pt x="28903" y="238382"/>
                </a:lnTo>
                <a:lnTo>
                  <a:pt x="61337" y="270816"/>
                </a:lnTo>
                <a:lnTo>
                  <a:pt x="102477" y="292083"/>
                </a:lnTo>
                <a:lnTo>
                  <a:pt x="149859" y="299719"/>
                </a:lnTo>
                <a:lnTo>
                  <a:pt x="197242" y="292083"/>
                </a:lnTo>
                <a:lnTo>
                  <a:pt x="238382" y="270816"/>
                </a:lnTo>
                <a:lnTo>
                  <a:pt x="270816" y="238382"/>
                </a:lnTo>
                <a:lnTo>
                  <a:pt x="292083" y="197242"/>
                </a:lnTo>
                <a:lnTo>
                  <a:pt x="299719" y="149859"/>
                </a:lnTo>
                <a:lnTo>
                  <a:pt x="292083" y="102477"/>
                </a:lnTo>
                <a:lnTo>
                  <a:pt x="270816" y="61337"/>
                </a:lnTo>
                <a:lnTo>
                  <a:pt x="238382" y="28903"/>
                </a:lnTo>
                <a:lnTo>
                  <a:pt x="197242" y="7636"/>
                </a:lnTo>
                <a:lnTo>
                  <a:pt x="149859" y="0"/>
                </a:lnTo>
                <a:close/>
              </a:path>
            </a:pathLst>
          </a:custGeom>
          <a:solidFill>
            <a:srgbClr val="FFFF00"/>
          </a:solidFill>
          <a:ln>
            <a:solidFill>
              <a:schemeClr val="tx1"/>
            </a:solidFill>
          </a:ln>
        </p:spPr>
        <p:txBody>
          <a:bodyPr wrap="square" lIns="0" tIns="0" rIns="0" bIns="0" rtlCol="0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3" name="object 29"/>
          <p:cNvSpPr/>
          <p:nvPr/>
        </p:nvSpPr>
        <p:spPr>
          <a:xfrm>
            <a:off x="3808103" y="1368963"/>
            <a:ext cx="601381" cy="601381"/>
          </a:xfrm>
          <a:custGeom>
            <a:avLst/>
            <a:gdLst/>
            <a:ahLst/>
            <a:cxnLst/>
            <a:rect l="l" t="t" r="r" b="b"/>
            <a:pathLst>
              <a:path w="299720" h="299720">
                <a:moveTo>
                  <a:pt x="149859" y="0"/>
                </a:moveTo>
                <a:lnTo>
                  <a:pt x="102477" y="7636"/>
                </a:lnTo>
                <a:lnTo>
                  <a:pt x="61337" y="28903"/>
                </a:lnTo>
                <a:lnTo>
                  <a:pt x="28903" y="61337"/>
                </a:lnTo>
                <a:lnTo>
                  <a:pt x="7636" y="102477"/>
                </a:lnTo>
                <a:lnTo>
                  <a:pt x="0" y="149859"/>
                </a:lnTo>
                <a:lnTo>
                  <a:pt x="7636" y="197242"/>
                </a:lnTo>
                <a:lnTo>
                  <a:pt x="28903" y="238382"/>
                </a:lnTo>
                <a:lnTo>
                  <a:pt x="61337" y="270816"/>
                </a:lnTo>
                <a:lnTo>
                  <a:pt x="102477" y="292083"/>
                </a:lnTo>
                <a:lnTo>
                  <a:pt x="149859" y="299719"/>
                </a:lnTo>
                <a:lnTo>
                  <a:pt x="197242" y="292083"/>
                </a:lnTo>
                <a:lnTo>
                  <a:pt x="238382" y="270816"/>
                </a:lnTo>
                <a:lnTo>
                  <a:pt x="270816" y="238382"/>
                </a:lnTo>
                <a:lnTo>
                  <a:pt x="292083" y="197242"/>
                </a:lnTo>
                <a:lnTo>
                  <a:pt x="299720" y="149859"/>
                </a:lnTo>
                <a:lnTo>
                  <a:pt x="292083" y="102477"/>
                </a:lnTo>
                <a:lnTo>
                  <a:pt x="270816" y="61337"/>
                </a:lnTo>
                <a:lnTo>
                  <a:pt x="238382" y="28903"/>
                </a:lnTo>
                <a:lnTo>
                  <a:pt x="197242" y="7636"/>
                </a:lnTo>
                <a:lnTo>
                  <a:pt x="149859" y="0"/>
                </a:lnTo>
                <a:close/>
              </a:path>
            </a:pathLst>
          </a:custGeom>
          <a:solidFill>
            <a:srgbClr val="FFFF00"/>
          </a:solidFill>
          <a:ln>
            <a:solidFill>
              <a:schemeClr val="tx1"/>
            </a:solidFill>
          </a:ln>
        </p:spPr>
        <p:txBody>
          <a:bodyPr wrap="square" lIns="0" tIns="0" rIns="0" bIns="0" rtlCol="0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703017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4000" b="1" dirty="0">
                <a:solidFill>
                  <a:prstClr val="black"/>
                </a:solidFill>
                <a:latin typeface="Gill Sans MT" panose="020B0502020104020203" pitchFamily="34" charset="0"/>
              </a:rPr>
              <a:t>True or False?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If I add 0 to a number, the number stays the same.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Can you use a number line or counters to help you explain your answer?</a:t>
            </a:r>
          </a:p>
        </p:txBody>
      </p:sp>
      <p:sp>
        <p:nvSpPr>
          <p:cNvPr id="14" name="object 29"/>
          <p:cNvSpPr/>
          <p:nvPr/>
        </p:nvSpPr>
        <p:spPr>
          <a:xfrm>
            <a:off x="7603590" y="4237309"/>
            <a:ext cx="601381" cy="601381"/>
          </a:xfrm>
          <a:custGeom>
            <a:avLst/>
            <a:gdLst/>
            <a:ahLst/>
            <a:cxnLst/>
            <a:rect l="l" t="t" r="r" b="b"/>
            <a:pathLst>
              <a:path w="299720" h="299720">
                <a:moveTo>
                  <a:pt x="149859" y="0"/>
                </a:moveTo>
                <a:lnTo>
                  <a:pt x="102477" y="7636"/>
                </a:lnTo>
                <a:lnTo>
                  <a:pt x="61337" y="28903"/>
                </a:lnTo>
                <a:lnTo>
                  <a:pt x="28903" y="61337"/>
                </a:lnTo>
                <a:lnTo>
                  <a:pt x="7636" y="102477"/>
                </a:lnTo>
                <a:lnTo>
                  <a:pt x="0" y="149859"/>
                </a:lnTo>
                <a:lnTo>
                  <a:pt x="7636" y="197242"/>
                </a:lnTo>
                <a:lnTo>
                  <a:pt x="28903" y="238382"/>
                </a:lnTo>
                <a:lnTo>
                  <a:pt x="61337" y="270816"/>
                </a:lnTo>
                <a:lnTo>
                  <a:pt x="102477" y="292083"/>
                </a:lnTo>
                <a:lnTo>
                  <a:pt x="149859" y="299719"/>
                </a:lnTo>
                <a:lnTo>
                  <a:pt x="197242" y="292083"/>
                </a:lnTo>
                <a:lnTo>
                  <a:pt x="238382" y="270816"/>
                </a:lnTo>
                <a:lnTo>
                  <a:pt x="270816" y="238382"/>
                </a:lnTo>
                <a:lnTo>
                  <a:pt x="292083" y="197242"/>
                </a:lnTo>
                <a:lnTo>
                  <a:pt x="299720" y="149859"/>
                </a:lnTo>
                <a:lnTo>
                  <a:pt x="292083" y="102477"/>
                </a:lnTo>
                <a:lnTo>
                  <a:pt x="270816" y="61337"/>
                </a:lnTo>
                <a:lnTo>
                  <a:pt x="238382" y="28903"/>
                </a:lnTo>
                <a:lnTo>
                  <a:pt x="197242" y="7636"/>
                </a:lnTo>
                <a:lnTo>
                  <a:pt x="149859" y="0"/>
                </a:lnTo>
                <a:close/>
              </a:path>
            </a:pathLst>
          </a:custGeom>
          <a:solidFill>
            <a:srgbClr val="FFFF00"/>
          </a:solidFill>
          <a:ln>
            <a:solidFill>
              <a:schemeClr val="tx1"/>
            </a:solidFill>
          </a:ln>
        </p:spPr>
        <p:txBody>
          <a:bodyPr wrap="square" lIns="0" tIns="0" rIns="0" bIns="0" rtlCol="0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78" t="8953" r="178" b="47005"/>
          <a:stretch/>
        </p:blipFill>
        <p:spPr>
          <a:xfrm>
            <a:off x="666002" y="4537999"/>
            <a:ext cx="6294356" cy="442011"/>
          </a:xfrm>
          <a:prstGeom prst="rect">
            <a:avLst/>
          </a:prstGeom>
        </p:spPr>
      </p:pic>
      <p:sp>
        <p:nvSpPr>
          <p:cNvPr id="16" name="object 29"/>
          <p:cNvSpPr/>
          <p:nvPr/>
        </p:nvSpPr>
        <p:spPr>
          <a:xfrm>
            <a:off x="7904280" y="4537999"/>
            <a:ext cx="601381" cy="601381"/>
          </a:xfrm>
          <a:custGeom>
            <a:avLst/>
            <a:gdLst/>
            <a:ahLst/>
            <a:cxnLst/>
            <a:rect l="l" t="t" r="r" b="b"/>
            <a:pathLst>
              <a:path w="299720" h="299720">
                <a:moveTo>
                  <a:pt x="149859" y="0"/>
                </a:moveTo>
                <a:lnTo>
                  <a:pt x="102477" y="7636"/>
                </a:lnTo>
                <a:lnTo>
                  <a:pt x="61337" y="28903"/>
                </a:lnTo>
                <a:lnTo>
                  <a:pt x="28903" y="61337"/>
                </a:lnTo>
                <a:lnTo>
                  <a:pt x="7636" y="102477"/>
                </a:lnTo>
                <a:lnTo>
                  <a:pt x="0" y="149859"/>
                </a:lnTo>
                <a:lnTo>
                  <a:pt x="7636" y="197242"/>
                </a:lnTo>
                <a:lnTo>
                  <a:pt x="28903" y="238382"/>
                </a:lnTo>
                <a:lnTo>
                  <a:pt x="61337" y="270816"/>
                </a:lnTo>
                <a:lnTo>
                  <a:pt x="102477" y="292083"/>
                </a:lnTo>
                <a:lnTo>
                  <a:pt x="149859" y="299719"/>
                </a:lnTo>
                <a:lnTo>
                  <a:pt x="197242" y="292083"/>
                </a:lnTo>
                <a:lnTo>
                  <a:pt x="238382" y="270816"/>
                </a:lnTo>
                <a:lnTo>
                  <a:pt x="270816" y="238382"/>
                </a:lnTo>
                <a:lnTo>
                  <a:pt x="292083" y="197242"/>
                </a:lnTo>
                <a:lnTo>
                  <a:pt x="299720" y="149859"/>
                </a:lnTo>
                <a:lnTo>
                  <a:pt x="292083" y="102477"/>
                </a:lnTo>
                <a:lnTo>
                  <a:pt x="270816" y="61337"/>
                </a:lnTo>
                <a:lnTo>
                  <a:pt x="238382" y="28903"/>
                </a:lnTo>
                <a:lnTo>
                  <a:pt x="197242" y="7636"/>
                </a:lnTo>
                <a:lnTo>
                  <a:pt x="149859" y="0"/>
                </a:lnTo>
                <a:close/>
              </a:path>
            </a:pathLst>
          </a:custGeom>
          <a:solidFill>
            <a:srgbClr val="FF0000"/>
          </a:solidFill>
          <a:ln>
            <a:solidFill>
              <a:schemeClr val="tx1"/>
            </a:solidFill>
          </a:ln>
        </p:spPr>
        <p:txBody>
          <a:bodyPr wrap="square" lIns="0" tIns="0" rIns="0" bIns="0" rtlCol="0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551544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526297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Mo has used the number track to complete 4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2</a:t>
                </a: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He thinks the total is 5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What mistake has he made</a:t>
                </a:r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?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How could Mo use the number track to find the correct answer?</a:t>
                </a:r>
                <a:endParaRPr lang="en-GB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5262979"/>
              </a:xfrm>
              <a:prstGeom prst="rect">
                <a:avLst/>
              </a:prstGeom>
              <a:blipFill>
                <a:blip r:embed="rId3"/>
                <a:stretch>
                  <a:fillRect l="-1590" t="-1275" b="-231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57363302"/>
              </p:ext>
            </p:extLst>
          </p:nvPr>
        </p:nvGraphicFramePr>
        <p:xfrm>
          <a:off x="2479547" y="3110294"/>
          <a:ext cx="4801136" cy="6751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00142">
                  <a:extLst>
                    <a:ext uri="{9D8B030D-6E8A-4147-A177-3AD203B41FA5}">
                      <a16:colId xmlns:a16="http://schemas.microsoft.com/office/drawing/2014/main" val="521505473"/>
                    </a:ext>
                  </a:extLst>
                </a:gridCol>
                <a:gridCol w="600142">
                  <a:extLst>
                    <a:ext uri="{9D8B030D-6E8A-4147-A177-3AD203B41FA5}">
                      <a16:colId xmlns:a16="http://schemas.microsoft.com/office/drawing/2014/main" val="221651556"/>
                    </a:ext>
                  </a:extLst>
                </a:gridCol>
                <a:gridCol w="600142">
                  <a:extLst>
                    <a:ext uri="{9D8B030D-6E8A-4147-A177-3AD203B41FA5}">
                      <a16:colId xmlns:a16="http://schemas.microsoft.com/office/drawing/2014/main" val="1734206637"/>
                    </a:ext>
                  </a:extLst>
                </a:gridCol>
                <a:gridCol w="600142">
                  <a:extLst>
                    <a:ext uri="{9D8B030D-6E8A-4147-A177-3AD203B41FA5}">
                      <a16:colId xmlns:a16="http://schemas.microsoft.com/office/drawing/2014/main" val="750949471"/>
                    </a:ext>
                  </a:extLst>
                </a:gridCol>
                <a:gridCol w="600142">
                  <a:extLst>
                    <a:ext uri="{9D8B030D-6E8A-4147-A177-3AD203B41FA5}">
                      <a16:colId xmlns:a16="http://schemas.microsoft.com/office/drawing/2014/main" val="1867305839"/>
                    </a:ext>
                  </a:extLst>
                </a:gridCol>
                <a:gridCol w="600142">
                  <a:extLst>
                    <a:ext uri="{9D8B030D-6E8A-4147-A177-3AD203B41FA5}">
                      <a16:colId xmlns:a16="http://schemas.microsoft.com/office/drawing/2014/main" val="1778761599"/>
                    </a:ext>
                  </a:extLst>
                </a:gridCol>
                <a:gridCol w="600142">
                  <a:extLst>
                    <a:ext uri="{9D8B030D-6E8A-4147-A177-3AD203B41FA5}">
                      <a16:colId xmlns:a16="http://schemas.microsoft.com/office/drawing/2014/main" val="3755976644"/>
                    </a:ext>
                  </a:extLst>
                </a:gridCol>
                <a:gridCol w="600142">
                  <a:extLst>
                    <a:ext uri="{9D8B030D-6E8A-4147-A177-3AD203B41FA5}">
                      <a16:colId xmlns:a16="http://schemas.microsoft.com/office/drawing/2014/main" val="2530215201"/>
                    </a:ext>
                  </a:extLst>
                </a:gridCol>
              </a:tblGrid>
              <a:tr h="675160">
                <a:tc>
                  <a:txBody>
                    <a:bodyPr/>
                    <a:lstStyle/>
                    <a:p>
                      <a:pPr algn="ctr"/>
                      <a:r>
                        <a:rPr lang="en-GB" sz="2000" b="0" dirty="0" smtClean="0">
                          <a:latin typeface="Gill Sans MT" panose="020B0502020104020203" pitchFamily="34" charset="0"/>
                        </a:rPr>
                        <a:t>1</a:t>
                      </a:r>
                      <a:endParaRPr lang="en-GB" sz="2000" b="0" dirty="0">
                        <a:latin typeface="Gill Sans MT" panose="020B0502020104020203" pitchFamily="34" charset="0"/>
                      </a:endParaRPr>
                    </a:p>
                  </a:txBody>
                  <a:tcPr marL="190544" marR="190544" marT="95273" marB="9527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0" dirty="0" smtClean="0">
                          <a:latin typeface="Gill Sans MT" panose="020B0502020104020203" pitchFamily="34" charset="0"/>
                        </a:rPr>
                        <a:t>2</a:t>
                      </a:r>
                      <a:endParaRPr lang="en-GB" sz="2000" b="0" dirty="0">
                        <a:latin typeface="Gill Sans MT" panose="020B0502020104020203" pitchFamily="34" charset="0"/>
                      </a:endParaRPr>
                    </a:p>
                  </a:txBody>
                  <a:tcPr marL="190544" marR="190544" marT="95273" marB="9527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0" dirty="0" smtClean="0">
                          <a:latin typeface="Gill Sans MT" panose="020B0502020104020203" pitchFamily="34" charset="0"/>
                        </a:rPr>
                        <a:t>3</a:t>
                      </a:r>
                      <a:endParaRPr lang="en-GB" sz="2000" b="0" dirty="0">
                        <a:latin typeface="Gill Sans MT" panose="020B0502020104020203" pitchFamily="34" charset="0"/>
                      </a:endParaRPr>
                    </a:p>
                  </a:txBody>
                  <a:tcPr marL="190544" marR="190544" marT="95273" marB="9527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0" dirty="0" smtClean="0">
                          <a:latin typeface="Gill Sans MT" panose="020B0502020104020203" pitchFamily="34" charset="0"/>
                        </a:rPr>
                        <a:t>4</a:t>
                      </a:r>
                      <a:endParaRPr lang="en-GB" sz="2000" b="0" dirty="0">
                        <a:latin typeface="Gill Sans MT" panose="020B0502020104020203" pitchFamily="34" charset="0"/>
                      </a:endParaRPr>
                    </a:p>
                  </a:txBody>
                  <a:tcPr marL="190544" marR="190544" marT="95273" marB="9527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0" dirty="0" smtClean="0">
                          <a:latin typeface="Gill Sans MT" panose="020B0502020104020203" pitchFamily="34" charset="0"/>
                        </a:rPr>
                        <a:t>5</a:t>
                      </a:r>
                      <a:endParaRPr lang="en-GB" sz="2000" b="0" dirty="0">
                        <a:latin typeface="Gill Sans MT" panose="020B0502020104020203" pitchFamily="34" charset="0"/>
                      </a:endParaRPr>
                    </a:p>
                  </a:txBody>
                  <a:tcPr marL="190544" marR="190544" marT="95273" marB="9527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0" dirty="0" smtClean="0">
                          <a:latin typeface="Gill Sans MT" panose="020B0502020104020203" pitchFamily="34" charset="0"/>
                        </a:rPr>
                        <a:t>6</a:t>
                      </a:r>
                      <a:endParaRPr lang="en-GB" sz="2000" b="0" dirty="0">
                        <a:latin typeface="Gill Sans MT" panose="020B0502020104020203" pitchFamily="34" charset="0"/>
                      </a:endParaRPr>
                    </a:p>
                  </a:txBody>
                  <a:tcPr marL="190544" marR="190544" marT="95273" marB="9527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0" dirty="0" smtClean="0">
                          <a:latin typeface="Gill Sans MT" panose="020B0502020104020203" pitchFamily="34" charset="0"/>
                        </a:rPr>
                        <a:t>7</a:t>
                      </a:r>
                      <a:endParaRPr lang="en-GB" sz="2000" b="0" dirty="0">
                        <a:latin typeface="Gill Sans MT" panose="020B0502020104020203" pitchFamily="34" charset="0"/>
                      </a:endParaRPr>
                    </a:p>
                  </a:txBody>
                  <a:tcPr marL="190544" marR="190544" marT="95273" marB="9527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0" dirty="0" smtClean="0">
                          <a:latin typeface="Gill Sans MT" panose="020B0502020104020203" pitchFamily="34" charset="0"/>
                        </a:rPr>
                        <a:t>8</a:t>
                      </a:r>
                      <a:endParaRPr lang="en-GB" sz="2000" b="0" dirty="0">
                        <a:latin typeface="Gill Sans MT" panose="020B0502020104020203" pitchFamily="34" charset="0"/>
                      </a:endParaRPr>
                    </a:p>
                  </a:txBody>
                  <a:tcPr marL="190544" marR="190544" marT="95273" marB="95273"/>
                </a:tc>
                <a:extLst>
                  <a:ext uri="{0D108BD9-81ED-4DB2-BD59-A6C34878D82A}">
                    <a16:rowId xmlns:a16="http://schemas.microsoft.com/office/drawing/2014/main" val="1004684448"/>
                  </a:ext>
                </a:extLst>
              </a:tr>
            </a:tbl>
          </a:graphicData>
        </a:graphic>
      </p:graphicFrame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228" t="22709" r="43181" b="25439"/>
          <a:stretch/>
        </p:blipFill>
        <p:spPr>
          <a:xfrm rot="9574562">
            <a:off x="4929667" y="3183848"/>
            <a:ext cx="543174" cy="67516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228" t="22709" r="43181" b="25439"/>
          <a:stretch/>
        </p:blipFill>
        <p:spPr>
          <a:xfrm rot="9574562">
            <a:off x="4322744" y="3183849"/>
            <a:ext cx="543174" cy="675160"/>
          </a:xfrm>
          <a:prstGeom prst="rect">
            <a:avLst/>
          </a:prstGeom>
        </p:spPr>
      </p:pic>
      <p:pic>
        <p:nvPicPr>
          <p:cNvPr id="10" name="Picture 9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9923" y="1764382"/>
            <a:ext cx="1336024" cy="9757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73183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Sid has two bean 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bags. He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is throwing them into jars.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The number on the jar shows how many points he gets for a beanbag landing in that jar.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One of his beanbags lands in jar 2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What is the highest score he can get by throwing the second bean bag and adding the scores?</a:t>
            </a: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What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is the lowest score he can get by throwing the second beanbag and adding the scores?</a:t>
            </a: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Explain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why he can’t get a total of 9</a:t>
            </a:r>
          </a:p>
        </p:txBody>
      </p:sp>
      <p:sp>
        <p:nvSpPr>
          <p:cNvPr id="11" name="object 58"/>
          <p:cNvSpPr/>
          <p:nvPr/>
        </p:nvSpPr>
        <p:spPr>
          <a:xfrm>
            <a:off x="2838647" y="2741427"/>
            <a:ext cx="794807" cy="1082861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12" name="object 60"/>
          <p:cNvSpPr/>
          <p:nvPr/>
        </p:nvSpPr>
        <p:spPr>
          <a:xfrm>
            <a:off x="3986740" y="2741427"/>
            <a:ext cx="794807" cy="1082861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13" name="object 62"/>
          <p:cNvSpPr/>
          <p:nvPr/>
        </p:nvSpPr>
        <p:spPr>
          <a:xfrm>
            <a:off x="5134833" y="2741426"/>
            <a:ext cx="790710" cy="1082861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14" name="object 64"/>
          <p:cNvSpPr/>
          <p:nvPr/>
        </p:nvSpPr>
        <p:spPr>
          <a:xfrm>
            <a:off x="6278829" y="2741425"/>
            <a:ext cx="794807" cy="1082861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2942787" y="3089195"/>
            <a:ext cx="578207" cy="56934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1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4086015" y="3092645"/>
            <a:ext cx="578207" cy="56934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2</a:t>
            </a:r>
          </a:p>
        </p:txBody>
      </p:sp>
      <p:sp>
        <p:nvSpPr>
          <p:cNvPr id="17" name="Rectangle 16"/>
          <p:cNvSpPr/>
          <p:nvPr/>
        </p:nvSpPr>
        <p:spPr>
          <a:xfrm>
            <a:off x="5229243" y="3099645"/>
            <a:ext cx="580178" cy="56934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3</a:t>
            </a:r>
          </a:p>
        </p:txBody>
      </p:sp>
      <p:sp>
        <p:nvSpPr>
          <p:cNvPr id="18" name="Rectangle 17"/>
          <p:cNvSpPr/>
          <p:nvPr/>
        </p:nvSpPr>
        <p:spPr>
          <a:xfrm>
            <a:off x="6374442" y="3073288"/>
            <a:ext cx="578207" cy="56934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4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948039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26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Eva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spends 10p on a chocolate bar and something else. What else could she have bought? Explain how you know.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Jack spent 9p on a banana and a muffin. How much is a muffin? Explain how you know.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Rosie spent 6p on a chocolate bar and something for her brother. What did she buy for her brother? Explain how you know.</a:t>
            </a:r>
          </a:p>
        </p:txBody>
      </p:sp>
      <p:sp>
        <p:nvSpPr>
          <p:cNvPr id="19" name="object 14"/>
          <p:cNvSpPr/>
          <p:nvPr/>
        </p:nvSpPr>
        <p:spPr>
          <a:xfrm>
            <a:off x="939202" y="647495"/>
            <a:ext cx="1133519" cy="36254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2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0" name="object 15"/>
          <p:cNvSpPr/>
          <p:nvPr/>
        </p:nvSpPr>
        <p:spPr>
          <a:xfrm>
            <a:off x="6118669" y="459906"/>
            <a:ext cx="981190" cy="622147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2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1" name="object 16"/>
          <p:cNvSpPr/>
          <p:nvPr/>
        </p:nvSpPr>
        <p:spPr>
          <a:xfrm>
            <a:off x="6213805" y="1204194"/>
            <a:ext cx="963866" cy="836494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2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2" name="object 17"/>
          <p:cNvSpPr/>
          <p:nvPr/>
        </p:nvSpPr>
        <p:spPr>
          <a:xfrm>
            <a:off x="1385289" y="1270855"/>
            <a:ext cx="667567" cy="613196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2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3" name="object 18"/>
          <p:cNvSpPr/>
          <p:nvPr/>
        </p:nvSpPr>
        <p:spPr>
          <a:xfrm>
            <a:off x="3631078" y="1241265"/>
            <a:ext cx="681007" cy="711665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2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4" name="object 19"/>
          <p:cNvSpPr/>
          <p:nvPr/>
        </p:nvSpPr>
        <p:spPr>
          <a:xfrm>
            <a:off x="3605623" y="439672"/>
            <a:ext cx="698929" cy="590815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2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2122372" y="538599"/>
            <a:ext cx="7532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1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 p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4460323" y="526122"/>
            <a:ext cx="7560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6 p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7173923" y="507267"/>
            <a:ext cx="7474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4 p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2122372" y="1368951"/>
            <a:ext cx="7532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 ?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4433501" y="1368951"/>
            <a:ext cx="7560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6 p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7173923" y="1360831"/>
            <a:ext cx="7474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4 p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785717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27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Using the digits 0 – 9, how many ways can you complete the part-whole model?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One of the parts always has to be 4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You can only use each digit once.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Explain why you can’t use 0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What other digits can’t you use and why?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6353521" y="2540624"/>
            <a:ext cx="640080" cy="578882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GB" sz="2800" dirty="0" smtClean="0">
                <a:latin typeface="Gill Sans MT" panose="020B0502020104020203" pitchFamily="34" charset="0"/>
              </a:rPr>
              <a:t>1</a:t>
            </a:r>
            <a:endParaRPr lang="en-GB" sz="2800" dirty="0">
              <a:latin typeface="Gill Sans MT" panose="020B0502020104020203" pitchFamily="34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7093750" y="2540624"/>
            <a:ext cx="640080" cy="578882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GB" sz="2800" dirty="0">
                <a:latin typeface="Gill Sans MT" panose="020B0502020104020203" pitchFamily="34" charset="0"/>
              </a:rPr>
              <a:t>2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7867222" y="2540624"/>
            <a:ext cx="640080" cy="578882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GB" sz="2800" dirty="0">
                <a:latin typeface="Gill Sans MT" panose="020B0502020104020203" pitchFamily="34" charset="0"/>
              </a:rPr>
              <a:t>3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8607451" y="2540624"/>
            <a:ext cx="640080" cy="578882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GB" sz="2800" dirty="0">
                <a:latin typeface="Gill Sans MT" panose="020B0502020104020203" pitchFamily="34" charset="0"/>
              </a:rPr>
              <a:t>4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5613292" y="3245406"/>
            <a:ext cx="640080" cy="578882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GB" sz="2800" dirty="0">
                <a:latin typeface="Gill Sans MT" panose="020B0502020104020203" pitchFamily="34" charset="0"/>
              </a:rPr>
              <a:t>5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6386764" y="3245406"/>
            <a:ext cx="640080" cy="578882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GB" sz="2800" dirty="0">
                <a:latin typeface="Gill Sans MT" panose="020B0502020104020203" pitchFamily="34" charset="0"/>
              </a:rPr>
              <a:t>6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7126993" y="3245406"/>
            <a:ext cx="640080" cy="578882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GB" sz="2800" dirty="0">
                <a:latin typeface="Gill Sans MT" panose="020B0502020104020203" pitchFamily="34" charset="0"/>
              </a:rPr>
              <a:t>7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7867222" y="3245406"/>
            <a:ext cx="640080" cy="578882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GB" sz="2800" dirty="0" smtClean="0">
                <a:latin typeface="Gill Sans MT" panose="020B0502020104020203" pitchFamily="34" charset="0"/>
              </a:rPr>
              <a:t>8</a:t>
            </a:r>
            <a:endParaRPr lang="en-GB" sz="2800" dirty="0">
              <a:latin typeface="Gill Sans MT" panose="020B0502020104020203" pitchFamily="34" charset="0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8607451" y="3245406"/>
            <a:ext cx="640080" cy="578882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GB" sz="2800" dirty="0" smtClean="0">
                <a:latin typeface="Gill Sans MT" panose="020B0502020104020203" pitchFamily="34" charset="0"/>
              </a:rPr>
              <a:t>9</a:t>
            </a:r>
            <a:endParaRPr lang="en-GB" sz="2800" dirty="0">
              <a:latin typeface="Gill Sans MT" panose="020B0502020104020203" pitchFamily="34" charset="0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5613292" y="2540624"/>
            <a:ext cx="640080" cy="578882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GB" sz="2800" dirty="0">
                <a:latin typeface="Gill Sans MT" panose="020B0502020104020203" pitchFamily="34" charset="0"/>
              </a:rPr>
              <a:t>0</a:t>
            </a:r>
          </a:p>
        </p:txBody>
      </p:sp>
      <p:grpSp>
        <p:nvGrpSpPr>
          <p:cNvPr id="19" name="Group 18"/>
          <p:cNvGrpSpPr/>
          <p:nvPr/>
        </p:nvGrpSpPr>
        <p:grpSpPr>
          <a:xfrm flipH="1">
            <a:off x="2264680" y="2153915"/>
            <a:ext cx="2211785" cy="2013069"/>
            <a:chOff x="4039822" y="481192"/>
            <a:chExt cx="2710457" cy="2466938"/>
          </a:xfrm>
        </p:grpSpPr>
        <p:grpSp>
          <p:nvGrpSpPr>
            <p:cNvPr id="20" name="Group 19"/>
            <p:cNvGrpSpPr/>
            <p:nvPr/>
          </p:nvGrpSpPr>
          <p:grpSpPr>
            <a:xfrm>
              <a:off x="4039822" y="481192"/>
              <a:ext cx="2611730" cy="2466938"/>
              <a:chOff x="7126772" y="1"/>
              <a:chExt cx="5934741" cy="5605726"/>
            </a:xfrm>
          </p:grpSpPr>
          <p:grpSp>
            <p:nvGrpSpPr>
              <p:cNvPr id="22" name="Group 21"/>
              <p:cNvGrpSpPr/>
              <p:nvPr/>
            </p:nvGrpSpPr>
            <p:grpSpPr>
              <a:xfrm rot="16200000">
                <a:off x="7131180" y="-4407"/>
                <a:ext cx="5605726" cy="5614541"/>
                <a:chOff x="3282511" y="219118"/>
                <a:chExt cx="5605726" cy="5614541"/>
              </a:xfrm>
            </p:grpSpPr>
            <p:sp>
              <p:nvSpPr>
                <p:cNvPr id="25" name="Oval 24"/>
                <p:cNvSpPr/>
                <p:nvPr/>
              </p:nvSpPr>
              <p:spPr>
                <a:xfrm>
                  <a:off x="4918642" y="219118"/>
                  <a:ext cx="2397704" cy="2397704"/>
                </a:xfrm>
                <a:prstGeom prst="ellipse">
                  <a:avLst/>
                </a:prstGeom>
                <a:solidFill>
                  <a:schemeClr val="bg1"/>
                </a:solidFill>
                <a:ln w="381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6" name="Oval 25"/>
                <p:cNvSpPr/>
                <p:nvPr/>
              </p:nvSpPr>
              <p:spPr>
                <a:xfrm>
                  <a:off x="3282511" y="3435955"/>
                  <a:ext cx="2397704" cy="2397704"/>
                </a:xfrm>
                <a:prstGeom prst="ellipse">
                  <a:avLst/>
                </a:prstGeom>
                <a:solidFill>
                  <a:schemeClr val="bg1"/>
                </a:solidFill>
                <a:ln w="381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7" name="Oval 26"/>
                <p:cNvSpPr/>
                <p:nvPr/>
              </p:nvSpPr>
              <p:spPr>
                <a:xfrm>
                  <a:off x="6490533" y="3421621"/>
                  <a:ext cx="2397704" cy="2397704"/>
                </a:xfrm>
                <a:prstGeom prst="ellipse">
                  <a:avLst/>
                </a:prstGeom>
                <a:solidFill>
                  <a:schemeClr val="bg1"/>
                </a:solidFill>
                <a:ln w="381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cxnSp>
              <p:nvCxnSpPr>
                <p:cNvPr id="28" name="Straight Connector 27"/>
                <p:cNvCxnSpPr>
                  <a:stCxn id="25" idx="3"/>
                  <a:endCxn id="26" idx="0"/>
                </p:cNvCxnSpPr>
                <p:nvPr/>
              </p:nvCxnSpPr>
              <p:spPr>
                <a:xfrm flipH="1">
                  <a:off x="4494063" y="2265686"/>
                  <a:ext cx="775715" cy="1170269"/>
                </a:xfrm>
                <a:prstGeom prst="line">
                  <a:avLst/>
                </a:prstGeom>
                <a:ln w="381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9" name="Straight Connector 28"/>
                <p:cNvCxnSpPr>
                  <a:stCxn id="25" idx="5"/>
                  <a:endCxn id="27" idx="0"/>
                </p:cNvCxnSpPr>
                <p:nvPr/>
              </p:nvCxnSpPr>
              <p:spPr>
                <a:xfrm>
                  <a:off x="6965210" y="2265686"/>
                  <a:ext cx="724175" cy="1155935"/>
                </a:xfrm>
                <a:prstGeom prst="line">
                  <a:avLst/>
                </a:prstGeom>
                <a:ln w="381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23" name="TextBox 22"/>
              <p:cNvSpPr txBox="1"/>
              <p:nvPr/>
            </p:nvSpPr>
            <p:spPr>
              <a:xfrm>
                <a:off x="7816107" y="2140870"/>
                <a:ext cx="1019034" cy="1188935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algn="ctr"/>
                <a:endParaRPr lang="en-GB" sz="2800" dirty="0">
                  <a:latin typeface="Gill Sans MT" panose="020B0502020104020203" pitchFamily="34" charset="0"/>
                </a:endParaRPr>
              </a:p>
            </p:txBody>
          </p:sp>
          <p:sp>
            <p:nvSpPr>
              <p:cNvPr id="24" name="TextBox 23"/>
              <p:cNvSpPr txBox="1"/>
              <p:nvPr/>
            </p:nvSpPr>
            <p:spPr>
              <a:xfrm>
                <a:off x="10350056" y="470356"/>
                <a:ext cx="2711457" cy="1456993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algn="ctr"/>
                <a:r>
                  <a:rPr lang="en-GB" sz="2800" dirty="0" smtClean="0">
                    <a:latin typeface="Gill Sans MT" panose="020B0502020104020203" pitchFamily="34" charset="0"/>
                  </a:rPr>
                  <a:t> 4</a:t>
                </a:r>
                <a:endParaRPr lang="en-GB" sz="2800" dirty="0">
                  <a:latin typeface="Gill Sans MT" panose="020B0502020104020203" pitchFamily="34" charset="0"/>
                </a:endParaRPr>
              </a:p>
            </p:txBody>
          </p:sp>
        </p:grpSp>
        <p:sp>
          <p:nvSpPr>
            <p:cNvPr id="21" name="TextBox 20"/>
            <p:cNvSpPr txBox="1"/>
            <p:nvPr/>
          </p:nvSpPr>
          <p:spPr>
            <a:xfrm>
              <a:off x="5557035" y="2161613"/>
              <a:ext cx="1193244" cy="523220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endParaRPr lang="en-GB" sz="2800" dirty="0">
                <a:latin typeface="Gill Sans MT" panose="020B0502020104020203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0369068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889551" y="736900"/>
            <a:ext cx="8056280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Some frogs are on a lily 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pad. Three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frogs jumped off and there are three frogs remaining.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12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Complete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the sentences.</a:t>
            </a: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First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there were ___ frogs. Then ___ frogs jumped off. Now there are ___ frogs on the lily pad.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In the ‘then’ picture, do the 3s show the same thing? Why not?</a:t>
            </a: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What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if 4 jumped off, how many frogs would there have been at first?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8263" y="1130793"/>
            <a:ext cx="2385870" cy="2221327"/>
          </a:xfrm>
          <a:prstGeom prst="rect">
            <a:avLst/>
          </a:prstGeom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28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9076" y="1158687"/>
            <a:ext cx="2385870" cy="2221327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02604" y="1081666"/>
            <a:ext cx="2385870" cy="222132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9698" y="1938848"/>
            <a:ext cx="784102" cy="730026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2103" y="1401452"/>
            <a:ext cx="784102" cy="730026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7548" y="1672735"/>
            <a:ext cx="784102" cy="730026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5143" y="2310877"/>
            <a:ext cx="784102" cy="730026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5249" y="2391474"/>
            <a:ext cx="784102" cy="730026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0535" y="1952480"/>
            <a:ext cx="784102" cy="730026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89848" y="2323153"/>
            <a:ext cx="784102" cy="730026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3371" y="2241456"/>
            <a:ext cx="784102" cy="730026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7948" y="2101556"/>
            <a:ext cx="784102" cy="730026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1045" y="1474121"/>
            <a:ext cx="784102" cy="730026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71787" y="1442107"/>
            <a:ext cx="784102" cy="730026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84510" y="1896837"/>
            <a:ext cx="784102" cy="730026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34609" y="2227447"/>
            <a:ext cx="784102" cy="730026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49186" y="2087547"/>
            <a:ext cx="784102" cy="730026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72283" y="1460112"/>
            <a:ext cx="784102" cy="7300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58369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889551" y="736900"/>
            <a:ext cx="805628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Some cakes have been eaten.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There are 2 cakes left.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How many cakes could there have been, and how many could have been eaten to be left with 2?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Explain your reasons.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29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31" name="object 20"/>
          <p:cNvSpPr/>
          <p:nvPr/>
        </p:nvSpPr>
        <p:spPr>
          <a:xfrm>
            <a:off x="2853964" y="2442325"/>
            <a:ext cx="2072875" cy="1228922"/>
          </a:xfrm>
          <a:prstGeom prst="rect">
            <a:avLst/>
          </a:prstGeom>
          <a:blipFill>
            <a:blip r:embed="rId3" cstate="print"/>
            <a:srcRect/>
            <a:stretch>
              <a:fillRect r="-94932"/>
            </a:stretch>
          </a:blipFill>
        </p:spPr>
        <p:txBody>
          <a:bodyPr wrap="square" lIns="0" tIns="0" rIns="0" bIns="0" rtlCol="0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2" name="object 20"/>
          <p:cNvSpPr/>
          <p:nvPr/>
        </p:nvSpPr>
        <p:spPr>
          <a:xfrm>
            <a:off x="5115634" y="2442325"/>
            <a:ext cx="2072875" cy="1228922"/>
          </a:xfrm>
          <a:prstGeom prst="rect">
            <a:avLst/>
          </a:prstGeom>
          <a:blipFill>
            <a:blip r:embed="rId3" cstate="print"/>
            <a:srcRect/>
            <a:stretch>
              <a:fillRect r="-94932"/>
            </a:stretch>
          </a:blipFill>
        </p:spPr>
        <p:txBody>
          <a:bodyPr wrap="square" lIns="0" tIns="0" rIns="0" bIns="0" rtlCol="0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456103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889551" y="736900"/>
            <a:ext cx="805628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How many ways can you get an answer of 0?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What is the rule?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30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5810237" y="2348312"/>
                <a:ext cx="541130" cy="677108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GB" sz="44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=</m:t>
                      </m:r>
                    </m:oMath>
                  </m:oMathPara>
                </a14:m>
                <a:endParaRPr kumimoji="0" lang="en-GB" sz="4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10237" y="2348312"/>
                <a:ext cx="541130" cy="677108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Rectangle 7"/>
          <p:cNvSpPr/>
          <p:nvPr/>
        </p:nvSpPr>
        <p:spPr>
          <a:xfrm>
            <a:off x="2454961" y="2209813"/>
            <a:ext cx="913498" cy="95410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 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4567689" y="2209813"/>
            <a:ext cx="913498" cy="95410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 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/>
              <p:cNvSpPr txBox="1"/>
              <p:nvPr/>
            </p:nvSpPr>
            <p:spPr>
              <a:xfrm>
                <a:off x="3697509" y="2348312"/>
                <a:ext cx="541130" cy="677108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GB" sz="44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−</m:t>
                      </m:r>
                    </m:oMath>
                  </m:oMathPara>
                </a14:m>
                <a:endParaRPr kumimoji="0" lang="en-GB" sz="4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10" name="TextBox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97509" y="2348312"/>
                <a:ext cx="541130" cy="677108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TextBox 10"/>
          <p:cNvSpPr txBox="1"/>
          <p:nvPr/>
        </p:nvSpPr>
        <p:spPr>
          <a:xfrm>
            <a:off x="6557585" y="2302146"/>
            <a:ext cx="90587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0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311278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889551" y="736900"/>
            <a:ext cx="805628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How many calculations can you complete?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Why can’t the digits 8 or 9 be used?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5675262" y="4668431"/>
                <a:ext cx="541130" cy="677108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GB" sz="44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−</m:t>
                      </m:r>
                    </m:oMath>
                  </m:oMathPara>
                </a14:m>
                <a:endParaRPr kumimoji="0" lang="en-GB" sz="4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75262" y="4668431"/>
                <a:ext cx="541130" cy="677108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Rectangle 7"/>
          <p:cNvSpPr/>
          <p:nvPr/>
        </p:nvSpPr>
        <p:spPr>
          <a:xfrm>
            <a:off x="2741566" y="4529932"/>
            <a:ext cx="913498" cy="95410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 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6407458" y="4529932"/>
            <a:ext cx="913498" cy="95410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 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/>
              <p:cNvSpPr txBox="1"/>
              <p:nvPr/>
            </p:nvSpPr>
            <p:spPr>
              <a:xfrm>
                <a:off x="3846129" y="4668431"/>
                <a:ext cx="541130" cy="677108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GB" sz="44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=</m:t>
                      </m:r>
                    </m:oMath>
                  </m:oMathPara>
                </a14:m>
                <a:endParaRPr kumimoji="0" lang="en-GB" sz="4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10" name="TextBox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46129" y="4668431"/>
                <a:ext cx="541130" cy="677108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TextBox 10"/>
          <p:cNvSpPr txBox="1"/>
          <p:nvPr/>
        </p:nvSpPr>
        <p:spPr>
          <a:xfrm>
            <a:off x="4578324" y="4622264"/>
            <a:ext cx="90587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4400" dirty="0">
                <a:solidFill>
                  <a:prstClr val="black"/>
                </a:solidFill>
                <a:latin typeface="Gill Sans MT" panose="020B0502020104020203" pitchFamily="34" charset="0"/>
              </a:rPr>
              <a:t>7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grpSp>
        <p:nvGrpSpPr>
          <p:cNvPr id="18" name="Group 17"/>
          <p:cNvGrpSpPr/>
          <p:nvPr/>
        </p:nvGrpSpPr>
        <p:grpSpPr>
          <a:xfrm>
            <a:off x="3542700" y="1343740"/>
            <a:ext cx="3199294" cy="3009895"/>
            <a:chOff x="3542700" y="1343740"/>
            <a:chExt cx="3199294" cy="3009895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 rotWithShape="1">
            <a:blip r:embed="rId5">
              <a:clrChange>
                <a:clrFrom>
                  <a:srgbClr val="A8BFE3"/>
                </a:clrFrom>
                <a:clrTo>
                  <a:srgbClr val="A8BFE3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0440" t="20026" r="21347" b="23213"/>
            <a:stretch/>
          </p:blipFill>
          <p:spPr>
            <a:xfrm rot="10800000">
              <a:off x="3780430" y="1542196"/>
              <a:ext cx="2961564" cy="2811439"/>
            </a:xfrm>
            <a:prstGeom prst="rect">
              <a:avLst/>
            </a:prstGeom>
          </p:spPr>
        </p:pic>
        <p:sp>
          <p:nvSpPr>
            <p:cNvPr id="6" name="Rectangle 5"/>
            <p:cNvSpPr/>
            <p:nvPr/>
          </p:nvSpPr>
          <p:spPr>
            <a:xfrm>
              <a:off x="3655064" y="3109005"/>
              <a:ext cx="276001" cy="369133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" name="Rectangle 11"/>
            <p:cNvSpPr/>
            <p:nvPr/>
          </p:nvSpPr>
          <p:spPr>
            <a:xfrm>
              <a:off x="3542700" y="1542196"/>
              <a:ext cx="276001" cy="369133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" name="Rectangle 12"/>
            <p:cNvSpPr/>
            <p:nvPr/>
          </p:nvSpPr>
          <p:spPr>
            <a:xfrm>
              <a:off x="3780429" y="1343740"/>
              <a:ext cx="276001" cy="369133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" name="Rectangle 13"/>
            <p:cNvSpPr/>
            <p:nvPr/>
          </p:nvSpPr>
          <p:spPr>
            <a:xfrm>
              <a:off x="3568675" y="1520644"/>
              <a:ext cx="276001" cy="369133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" name="Rectangle 14"/>
            <p:cNvSpPr/>
            <p:nvPr/>
          </p:nvSpPr>
          <p:spPr>
            <a:xfrm>
              <a:off x="3594651" y="1478054"/>
              <a:ext cx="276001" cy="369133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" name="Rectangle 15"/>
            <p:cNvSpPr/>
            <p:nvPr/>
          </p:nvSpPr>
          <p:spPr>
            <a:xfrm>
              <a:off x="3728478" y="1380780"/>
              <a:ext cx="276001" cy="369133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" name="Rectangle 16"/>
            <p:cNvSpPr/>
            <p:nvPr/>
          </p:nvSpPr>
          <p:spPr>
            <a:xfrm>
              <a:off x="3684141" y="1452792"/>
              <a:ext cx="276001" cy="35735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3" name="Picture 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9170" y="1227401"/>
            <a:ext cx="921943" cy="1051794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72002" y="2392911"/>
            <a:ext cx="921943" cy="1051794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0069" y="2547823"/>
            <a:ext cx="921943" cy="1051794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1030" y="1677510"/>
            <a:ext cx="921943" cy="1051794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3601" y="3346545"/>
            <a:ext cx="921943" cy="1051794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6741" y="2537189"/>
            <a:ext cx="921943" cy="1051794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91016" y="1943516"/>
            <a:ext cx="921943" cy="10517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52271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889551" y="736900"/>
            <a:ext cx="805628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Think of two questions to ask your friend about the image.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Represent your questions and answers in a part-whole model and as a number sentence.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32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25" name="object 9"/>
          <p:cNvSpPr/>
          <p:nvPr/>
        </p:nvSpPr>
        <p:spPr>
          <a:xfrm>
            <a:off x="3100862" y="1742680"/>
            <a:ext cx="3873277" cy="349468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958343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889551" y="736900"/>
            <a:ext cx="805628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There are no more than 10 counters in total.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How many counters could be in the bag?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Why can’t it be six?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33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3540" y="1371114"/>
            <a:ext cx="4955542" cy="3775652"/>
          </a:xfrm>
          <a:prstGeom prst="rect">
            <a:avLst/>
          </a:prstGeom>
        </p:spPr>
      </p:pic>
      <p:sp>
        <p:nvSpPr>
          <p:cNvPr id="7" name="object 29"/>
          <p:cNvSpPr/>
          <p:nvPr/>
        </p:nvSpPr>
        <p:spPr>
          <a:xfrm>
            <a:off x="6743409" y="2820812"/>
            <a:ext cx="585926" cy="585926"/>
          </a:xfrm>
          <a:custGeom>
            <a:avLst/>
            <a:gdLst/>
            <a:ahLst/>
            <a:cxnLst/>
            <a:rect l="l" t="t" r="r" b="b"/>
            <a:pathLst>
              <a:path w="299720" h="299720">
                <a:moveTo>
                  <a:pt x="149859" y="0"/>
                </a:moveTo>
                <a:lnTo>
                  <a:pt x="102477" y="7636"/>
                </a:lnTo>
                <a:lnTo>
                  <a:pt x="61337" y="28903"/>
                </a:lnTo>
                <a:lnTo>
                  <a:pt x="28903" y="61337"/>
                </a:lnTo>
                <a:lnTo>
                  <a:pt x="7636" y="102477"/>
                </a:lnTo>
                <a:lnTo>
                  <a:pt x="0" y="149859"/>
                </a:lnTo>
                <a:lnTo>
                  <a:pt x="7636" y="197242"/>
                </a:lnTo>
                <a:lnTo>
                  <a:pt x="28903" y="238382"/>
                </a:lnTo>
                <a:lnTo>
                  <a:pt x="61337" y="270816"/>
                </a:lnTo>
                <a:lnTo>
                  <a:pt x="102477" y="292083"/>
                </a:lnTo>
                <a:lnTo>
                  <a:pt x="149859" y="299719"/>
                </a:lnTo>
                <a:lnTo>
                  <a:pt x="197242" y="292083"/>
                </a:lnTo>
                <a:lnTo>
                  <a:pt x="238382" y="270816"/>
                </a:lnTo>
                <a:lnTo>
                  <a:pt x="270816" y="238382"/>
                </a:lnTo>
                <a:lnTo>
                  <a:pt x="292083" y="197242"/>
                </a:lnTo>
                <a:lnTo>
                  <a:pt x="299720" y="149859"/>
                </a:lnTo>
                <a:lnTo>
                  <a:pt x="292083" y="102477"/>
                </a:lnTo>
                <a:lnTo>
                  <a:pt x="270816" y="61337"/>
                </a:lnTo>
                <a:lnTo>
                  <a:pt x="238382" y="28903"/>
                </a:lnTo>
                <a:lnTo>
                  <a:pt x="197242" y="7636"/>
                </a:lnTo>
                <a:lnTo>
                  <a:pt x="149859" y="0"/>
                </a:lnTo>
                <a:close/>
              </a:path>
            </a:pathLst>
          </a:custGeom>
          <a:solidFill>
            <a:srgbClr val="FF0000"/>
          </a:solidFill>
          <a:ln>
            <a:solidFill>
              <a:schemeClr val="tx1"/>
            </a:solidFill>
          </a:ln>
        </p:spPr>
        <p:txBody>
          <a:bodyPr wrap="square" lIns="0" tIns="0" rIns="0" bIns="0" rtlCol="0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object 29"/>
          <p:cNvSpPr/>
          <p:nvPr/>
        </p:nvSpPr>
        <p:spPr>
          <a:xfrm>
            <a:off x="6655931" y="1743473"/>
            <a:ext cx="585926" cy="585926"/>
          </a:xfrm>
          <a:custGeom>
            <a:avLst/>
            <a:gdLst/>
            <a:ahLst/>
            <a:cxnLst/>
            <a:rect l="l" t="t" r="r" b="b"/>
            <a:pathLst>
              <a:path w="299720" h="299720">
                <a:moveTo>
                  <a:pt x="149859" y="0"/>
                </a:moveTo>
                <a:lnTo>
                  <a:pt x="102477" y="7636"/>
                </a:lnTo>
                <a:lnTo>
                  <a:pt x="61337" y="28903"/>
                </a:lnTo>
                <a:lnTo>
                  <a:pt x="28903" y="61337"/>
                </a:lnTo>
                <a:lnTo>
                  <a:pt x="7636" y="102477"/>
                </a:lnTo>
                <a:lnTo>
                  <a:pt x="0" y="149859"/>
                </a:lnTo>
                <a:lnTo>
                  <a:pt x="7636" y="197242"/>
                </a:lnTo>
                <a:lnTo>
                  <a:pt x="28903" y="238382"/>
                </a:lnTo>
                <a:lnTo>
                  <a:pt x="61337" y="270816"/>
                </a:lnTo>
                <a:lnTo>
                  <a:pt x="102477" y="292083"/>
                </a:lnTo>
                <a:lnTo>
                  <a:pt x="149859" y="299719"/>
                </a:lnTo>
                <a:lnTo>
                  <a:pt x="197242" y="292083"/>
                </a:lnTo>
                <a:lnTo>
                  <a:pt x="238382" y="270816"/>
                </a:lnTo>
                <a:lnTo>
                  <a:pt x="270816" y="238382"/>
                </a:lnTo>
                <a:lnTo>
                  <a:pt x="292083" y="197242"/>
                </a:lnTo>
                <a:lnTo>
                  <a:pt x="299720" y="149859"/>
                </a:lnTo>
                <a:lnTo>
                  <a:pt x="292083" y="102477"/>
                </a:lnTo>
                <a:lnTo>
                  <a:pt x="270816" y="61337"/>
                </a:lnTo>
                <a:lnTo>
                  <a:pt x="238382" y="28903"/>
                </a:lnTo>
                <a:lnTo>
                  <a:pt x="197242" y="7636"/>
                </a:lnTo>
                <a:lnTo>
                  <a:pt x="149859" y="0"/>
                </a:lnTo>
                <a:close/>
              </a:path>
            </a:pathLst>
          </a:custGeom>
          <a:solidFill>
            <a:srgbClr val="FFFF00"/>
          </a:solidFill>
          <a:ln>
            <a:solidFill>
              <a:schemeClr val="tx1"/>
            </a:solidFill>
          </a:ln>
        </p:spPr>
        <p:txBody>
          <a:bodyPr wrap="square" lIns="0" tIns="0" rIns="0" bIns="0" rtlCol="0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object 29"/>
          <p:cNvSpPr/>
          <p:nvPr/>
        </p:nvSpPr>
        <p:spPr>
          <a:xfrm>
            <a:off x="5868758" y="3000520"/>
            <a:ext cx="585926" cy="585926"/>
          </a:xfrm>
          <a:custGeom>
            <a:avLst/>
            <a:gdLst/>
            <a:ahLst/>
            <a:cxnLst/>
            <a:rect l="l" t="t" r="r" b="b"/>
            <a:pathLst>
              <a:path w="299720" h="299720">
                <a:moveTo>
                  <a:pt x="149859" y="0"/>
                </a:moveTo>
                <a:lnTo>
                  <a:pt x="102477" y="7636"/>
                </a:lnTo>
                <a:lnTo>
                  <a:pt x="61337" y="28903"/>
                </a:lnTo>
                <a:lnTo>
                  <a:pt x="28903" y="61337"/>
                </a:lnTo>
                <a:lnTo>
                  <a:pt x="7636" y="102477"/>
                </a:lnTo>
                <a:lnTo>
                  <a:pt x="0" y="149859"/>
                </a:lnTo>
                <a:lnTo>
                  <a:pt x="7636" y="197242"/>
                </a:lnTo>
                <a:lnTo>
                  <a:pt x="28903" y="238382"/>
                </a:lnTo>
                <a:lnTo>
                  <a:pt x="61337" y="270816"/>
                </a:lnTo>
                <a:lnTo>
                  <a:pt x="102477" y="292083"/>
                </a:lnTo>
                <a:lnTo>
                  <a:pt x="149859" y="299719"/>
                </a:lnTo>
                <a:lnTo>
                  <a:pt x="197242" y="292083"/>
                </a:lnTo>
                <a:lnTo>
                  <a:pt x="238382" y="270816"/>
                </a:lnTo>
                <a:lnTo>
                  <a:pt x="270816" y="238382"/>
                </a:lnTo>
                <a:lnTo>
                  <a:pt x="292083" y="197242"/>
                </a:lnTo>
                <a:lnTo>
                  <a:pt x="299720" y="149859"/>
                </a:lnTo>
                <a:lnTo>
                  <a:pt x="292083" y="102477"/>
                </a:lnTo>
                <a:lnTo>
                  <a:pt x="270816" y="61337"/>
                </a:lnTo>
                <a:lnTo>
                  <a:pt x="238382" y="28903"/>
                </a:lnTo>
                <a:lnTo>
                  <a:pt x="197242" y="7636"/>
                </a:lnTo>
                <a:lnTo>
                  <a:pt x="149859" y="0"/>
                </a:lnTo>
                <a:close/>
              </a:path>
            </a:pathLst>
          </a:custGeom>
          <a:solidFill>
            <a:srgbClr val="FF0000"/>
          </a:solidFill>
          <a:ln>
            <a:solidFill>
              <a:schemeClr val="tx1"/>
            </a:solidFill>
          </a:ln>
        </p:spPr>
        <p:txBody>
          <a:bodyPr wrap="square" lIns="0" tIns="0" rIns="0" bIns="0" rtlCol="0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" name="object 29"/>
          <p:cNvSpPr/>
          <p:nvPr/>
        </p:nvSpPr>
        <p:spPr>
          <a:xfrm>
            <a:off x="5553532" y="2120998"/>
            <a:ext cx="585926" cy="585926"/>
          </a:xfrm>
          <a:custGeom>
            <a:avLst/>
            <a:gdLst/>
            <a:ahLst/>
            <a:cxnLst/>
            <a:rect l="l" t="t" r="r" b="b"/>
            <a:pathLst>
              <a:path w="299720" h="299720">
                <a:moveTo>
                  <a:pt x="149859" y="0"/>
                </a:moveTo>
                <a:lnTo>
                  <a:pt x="102477" y="7636"/>
                </a:lnTo>
                <a:lnTo>
                  <a:pt x="61337" y="28903"/>
                </a:lnTo>
                <a:lnTo>
                  <a:pt x="28903" y="61337"/>
                </a:lnTo>
                <a:lnTo>
                  <a:pt x="7636" y="102477"/>
                </a:lnTo>
                <a:lnTo>
                  <a:pt x="0" y="149859"/>
                </a:lnTo>
                <a:lnTo>
                  <a:pt x="7636" y="197242"/>
                </a:lnTo>
                <a:lnTo>
                  <a:pt x="28903" y="238382"/>
                </a:lnTo>
                <a:lnTo>
                  <a:pt x="61337" y="270816"/>
                </a:lnTo>
                <a:lnTo>
                  <a:pt x="102477" y="292083"/>
                </a:lnTo>
                <a:lnTo>
                  <a:pt x="149859" y="299719"/>
                </a:lnTo>
                <a:lnTo>
                  <a:pt x="197242" y="292083"/>
                </a:lnTo>
                <a:lnTo>
                  <a:pt x="238382" y="270816"/>
                </a:lnTo>
                <a:lnTo>
                  <a:pt x="270816" y="238382"/>
                </a:lnTo>
                <a:lnTo>
                  <a:pt x="292083" y="197242"/>
                </a:lnTo>
                <a:lnTo>
                  <a:pt x="299720" y="149859"/>
                </a:lnTo>
                <a:lnTo>
                  <a:pt x="292083" y="102477"/>
                </a:lnTo>
                <a:lnTo>
                  <a:pt x="270816" y="61337"/>
                </a:lnTo>
                <a:lnTo>
                  <a:pt x="238382" y="28903"/>
                </a:lnTo>
                <a:lnTo>
                  <a:pt x="197242" y="7636"/>
                </a:lnTo>
                <a:lnTo>
                  <a:pt x="149859" y="0"/>
                </a:lnTo>
                <a:close/>
              </a:path>
            </a:pathLst>
          </a:custGeom>
          <a:solidFill>
            <a:srgbClr val="FF0000"/>
          </a:solidFill>
          <a:ln>
            <a:solidFill>
              <a:schemeClr val="tx1"/>
            </a:solidFill>
          </a:ln>
        </p:spPr>
        <p:txBody>
          <a:bodyPr wrap="square" lIns="0" tIns="0" rIns="0" bIns="0" rtlCol="0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1" name="object 29"/>
          <p:cNvSpPr/>
          <p:nvPr/>
        </p:nvSpPr>
        <p:spPr>
          <a:xfrm>
            <a:off x="6230286" y="2353543"/>
            <a:ext cx="585926" cy="585926"/>
          </a:xfrm>
          <a:custGeom>
            <a:avLst/>
            <a:gdLst/>
            <a:ahLst/>
            <a:cxnLst/>
            <a:rect l="l" t="t" r="r" b="b"/>
            <a:pathLst>
              <a:path w="299720" h="299720">
                <a:moveTo>
                  <a:pt x="149859" y="0"/>
                </a:moveTo>
                <a:lnTo>
                  <a:pt x="102477" y="7636"/>
                </a:lnTo>
                <a:lnTo>
                  <a:pt x="61337" y="28903"/>
                </a:lnTo>
                <a:lnTo>
                  <a:pt x="28903" y="61337"/>
                </a:lnTo>
                <a:lnTo>
                  <a:pt x="7636" y="102477"/>
                </a:lnTo>
                <a:lnTo>
                  <a:pt x="0" y="149859"/>
                </a:lnTo>
                <a:lnTo>
                  <a:pt x="7636" y="197242"/>
                </a:lnTo>
                <a:lnTo>
                  <a:pt x="28903" y="238382"/>
                </a:lnTo>
                <a:lnTo>
                  <a:pt x="61337" y="270816"/>
                </a:lnTo>
                <a:lnTo>
                  <a:pt x="102477" y="292083"/>
                </a:lnTo>
                <a:lnTo>
                  <a:pt x="149859" y="299719"/>
                </a:lnTo>
                <a:lnTo>
                  <a:pt x="197242" y="292083"/>
                </a:lnTo>
                <a:lnTo>
                  <a:pt x="238382" y="270816"/>
                </a:lnTo>
                <a:lnTo>
                  <a:pt x="270816" y="238382"/>
                </a:lnTo>
                <a:lnTo>
                  <a:pt x="292083" y="197242"/>
                </a:lnTo>
                <a:lnTo>
                  <a:pt x="299720" y="149859"/>
                </a:lnTo>
                <a:lnTo>
                  <a:pt x="292083" y="102477"/>
                </a:lnTo>
                <a:lnTo>
                  <a:pt x="270816" y="61337"/>
                </a:lnTo>
                <a:lnTo>
                  <a:pt x="238382" y="28903"/>
                </a:lnTo>
                <a:lnTo>
                  <a:pt x="197242" y="7636"/>
                </a:lnTo>
                <a:lnTo>
                  <a:pt x="149859" y="0"/>
                </a:lnTo>
                <a:close/>
              </a:path>
            </a:pathLst>
          </a:custGeom>
          <a:solidFill>
            <a:srgbClr val="FFFF00"/>
          </a:solidFill>
          <a:ln>
            <a:solidFill>
              <a:schemeClr val="tx1"/>
            </a:solidFill>
          </a:ln>
        </p:spPr>
        <p:txBody>
          <a:bodyPr wrap="square" lIns="0" tIns="0" rIns="0" bIns="0" rtlCol="0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692922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495520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Explain the mistakes that have been made.</a:t>
                </a:r>
              </a:p>
              <a:p>
                <a:pPr lvl="0">
                  <a:defRPr/>
                </a:pPr>
                <a:endParaRPr lang="en-GB" sz="36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 algn="ctr">
                  <a:defRPr/>
                </a:pPr>
                <a:r>
                  <a:rPr lang="en-GB" sz="36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5 </a:t>
                </a:r>
                <a14:m>
                  <m:oMath xmlns:m="http://schemas.openxmlformats.org/officeDocument/2006/math">
                    <m:r>
                      <a:rPr lang="en-GB" sz="36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6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36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6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7		7 </a:t>
                </a:r>
                <a14:m>
                  <m:oMath xmlns:m="http://schemas.openxmlformats.org/officeDocument/2006/math">
                    <m:r>
                      <a:rPr lang="en-GB" sz="36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6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5 </a:t>
                </a:r>
                <a14:m>
                  <m:oMath xmlns:m="http://schemas.openxmlformats.org/officeDocument/2006/math">
                    <m:r>
                      <a:rPr lang="en-GB" sz="36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6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2</a:t>
                </a:r>
              </a:p>
              <a:p>
                <a:pPr lvl="0" algn="ctr">
                  <a:defRPr/>
                </a:pPr>
                <a:endParaRPr lang="en-GB" sz="36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 algn="ctr">
                  <a:defRPr/>
                </a:pPr>
                <a:r>
                  <a:rPr lang="en-GB" sz="36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2 </a:t>
                </a:r>
                <a14:m>
                  <m:oMath xmlns:m="http://schemas.openxmlformats.org/officeDocument/2006/math">
                    <m:r>
                      <a:rPr lang="en-GB" sz="36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6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5 </a:t>
                </a:r>
                <a14:m>
                  <m:oMath xmlns:m="http://schemas.openxmlformats.org/officeDocument/2006/math">
                    <m:r>
                      <a:rPr lang="en-GB" sz="36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6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7		7 </a:t>
                </a:r>
                <a14:m>
                  <m:oMath xmlns:m="http://schemas.openxmlformats.org/officeDocument/2006/math">
                    <m:r>
                      <a:rPr lang="en-GB" sz="36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6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36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6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5</a:t>
                </a:r>
              </a:p>
              <a:p>
                <a:pPr lvl="0" algn="ctr">
                  <a:defRPr/>
                </a:pPr>
                <a:endParaRPr lang="en-GB" sz="36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 algn="ctr">
                  <a:defRPr/>
                </a:pPr>
                <a:r>
                  <a:rPr lang="en-GB" sz="36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7 </a:t>
                </a:r>
                <a14:m>
                  <m:oMath xmlns:m="http://schemas.openxmlformats.org/officeDocument/2006/math">
                    <m:r>
                      <a:rPr lang="en-GB" sz="36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36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36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6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5		7 </a:t>
                </a:r>
                <a14:m>
                  <m:oMath xmlns:m="http://schemas.openxmlformats.org/officeDocument/2006/math">
                    <m:r>
                      <a:rPr lang="en-GB" sz="36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6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5 </a:t>
                </a:r>
                <a14:m>
                  <m:oMath xmlns:m="http://schemas.openxmlformats.org/officeDocument/2006/math">
                    <m:r>
                      <a:rPr lang="en-GB" sz="36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36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2</a:t>
                </a:r>
              </a:p>
              <a:p>
                <a:pPr lvl="0" algn="ctr">
                  <a:defRPr/>
                </a:pPr>
                <a:endParaRPr lang="en-GB" sz="36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 algn="ctr">
                  <a:defRPr/>
                </a:pPr>
                <a:r>
                  <a:rPr lang="en-GB" sz="36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7 </a:t>
                </a:r>
                <a14:m>
                  <m:oMath xmlns:m="http://schemas.openxmlformats.org/officeDocument/2006/math">
                    <m:r>
                      <a:rPr lang="en-GB" sz="36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36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5 </a:t>
                </a:r>
                <a14:m>
                  <m:oMath xmlns:m="http://schemas.openxmlformats.org/officeDocument/2006/math">
                    <m:r>
                      <a:rPr lang="en-GB" sz="36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6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2		7 </a:t>
                </a:r>
                <a14:m>
                  <m:oMath xmlns:m="http://schemas.openxmlformats.org/officeDocument/2006/math">
                    <m:r>
                      <a:rPr lang="en-GB" sz="36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6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36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36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5</a:t>
                </a: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4955203"/>
              </a:xfrm>
              <a:prstGeom prst="rect">
                <a:avLst/>
              </a:prstGeom>
              <a:blipFill>
                <a:blip r:embed="rId3"/>
                <a:stretch>
                  <a:fillRect l="-1590" t="-1353" b="-369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34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166737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889551" y="736900"/>
            <a:ext cx="805628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Amir has 5 counters in total.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Each of his counters are either 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in a bag or a cup.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How many different ways could the counters be split between the bag and the cup?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Write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8 number sentences to go with each.</a:t>
            </a: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Are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any of the sets of number sentences the same? Why?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35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pic>
        <p:nvPicPr>
          <p:cNvPr id="4" name="Picture 3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4915" y="929929"/>
            <a:ext cx="1427506" cy="1042561"/>
          </a:xfrm>
          <a:prstGeom prst="rect">
            <a:avLst/>
          </a:prstGeom>
        </p:spPr>
      </p:pic>
      <p:sp>
        <p:nvSpPr>
          <p:cNvPr id="6" name="object 29"/>
          <p:cNvSpPr/>
          <p:nvPr/>
        </p:nvSpPr>
        <p:spPr>
          <a:xfrm>
            <a:off x="2290034" y="3468698"/>
            <a:ext cx="441466" cy="441466"/>
          </a:xfrm>
          <a:custGeom>
            <a:avLst/>
            <a:gdLst/>
            <a:ahLst/>
            <a:cxnLst/>
            <a:rect l="l" t="t" r="r" b="b"/>
            <a:pathLst>
              <a:path w="299720" h="299720">
                <a:moveTo>
                  <a:pt x="149859" y="0"/>
                </a:moveTo>
                <a:lnTo>
                  <a:pt x="102477" y="7636"/>
                </a:lnTo>
                <a:lnTo>
                  <a:pt x="61337" y="28903"/>
                </a:lnTo>
                <a:lnTo>
                  <a:pt x="28903" y="61337"/>
                </a:lnTo>
                <a:lnTo>
                  <a:pt x="7636" y="102477"/>
                </a:lnTo>
                <a:lnTo>
                  <a:pt x="0" y="149859"/>
                </a:lnTo>
                <a:lnTo>
                  <a:pt x="7636" y="197242"/>
                </a:lnTo>
                <a:lnTo>
                  <a:pt x="28903" y="238382"/>
                </a:lnTo>
                <a:lnTo>
                  <a:pt x="61337" y="270816"/>
                </a:lnTo>
                <a:lnTo>
                  <a:pt x="102477" y="292083"/>
                </a:lnTo>
                <a:lnTo>
                  <a:pt x="149859" y="299719"/>
                </a:lnTo>
                <a:lnTo>
                  <a:pt x="197242" y="292083"/>
                </a:lnTo>
                <a:lnTo>
                  <a:pt x="238382" y="270816"/>
                </a:lnTo>
                <a:lnTo>
                  <a:pt x="270816" y="238382"/>
                </a:lnTo>
                <a:lnTo>
                  <a:pt x="292083" y="197242"/>
                </a:lnTo>
                <a:lnTo>
                  <a:pt x="299720" y="149859"/>
                </a:lnTo>
                <a:lnTo>
                  <a:pt x="292083" y="102477"/>
                </a:lnTo>
                <a:lnTo>
                  <a:pt x="270816" y="61337"/>
                </a:lnTo>
                <a:lnTo>
                  <a:pt x="238382" y="28903"/>
                </a:lnTo>
                <a:lnTo>
                  <a:pt x="197242" y="7636"/>
                </a:lnTo>
                <a:lnTo>
                  <a:pt x="149859" y="0"/>
                </a:lnTo>
                <a:close/>
              </a:path>
            </a:pathLst>
          </a:custGeom>
          <a:solidFill>
            <a:srgbClr val="FFFF00"/>
          </a:solidFill>
          <a:ln>
            <a:solidFill>
              <a:schemeClr val="tx1"/>
            </a:solidFill>
          </a:ln>
        </p:spPr>
        <p:txBody>
          <a:bodyPr wrap="square" lIns="0" tIns="0" rIns="0" bIns="0" rtlCol="0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object 29"/>
          <p:cNvSpPr/>
          <p:nvPr/>
        </p:nvSpPr>
        <p:spPr>
          <a:xfrm>
            <a:off x="2744065" y="3247965"/>
            <a:ext cx="441466" cy="441466"/>
          </a:xfrm>
          <a:custGeom>
            <a:avLst/>
            <a:gdLst/>
            <a:ahLst/>
            <a:cxnLst/>
            <a:rect l="l" t="t" r="r" b="b"/>
            <a:pathLst>
              <a:path w="299720" h="299720">
                <a:moveTo>
                  <a:pt x="149859" y="0"/>
                </a:moveTo>
                <a:lnTo>
                  <a:pt x="102477" y="7636"/>
                </a:lnTo>
                <a:lnTo>
                  <a:pt x="61337" y="28903"/>
                </a:lnTo>
                <a:lnTo>
                  <a:pt x="28903" y="61337"/>
                </a:lnTo>
                <a:lnTo>
                  <a:pt x="7636" y="102477"/>
                </a:lnTo>
                <a:lnTo>
                  <a:pt x="0" y="149859"/>
                </a:lnTo>
                <a:lnTo>
                  <a:pt x="7636" y="197242"/>
                </a:lnTo>
                <a:lnTo>
                  <a:pt x="28903" y="238382"/>
                </a:lnTo>
                <a:lnTo>
                  <a:pt x="61337" y="270816"/>
                </a:lnTo>
                <a:lnTo>
                  <a:pt x="102477" y="292083"/>
                </a:lnTo>
                <a:lnTo>
                  <a:pt x="149859" y="299719"/>
                </a:lnTo>
                <a:lnTo>
                  <a:pt x="197242" y="292083"/>
                </a:lnTo>
                <a:lnTo>
                  <a:pt x="238382" y="270816"/>
                </a:lnTo>
                <a:lnTo>
                  <a:pt x="270816" y="238382"/>
                </a:lnTo>
                <a:lnTo>
                  <a:pt x="292083" y="197242"/>
                </a:lnTo>
                <a:lnTo>
                  <a:pt x="299720" y="149859"/>
                </a:lnTo>
                <a:lnTo>
                  <a:pt x="292083" y="102477"/>
                </a:lnTo>
                <a:lnTo>
                  <a:pt x="270816" y="61337"/>
                </a:lnTo>
                <a:lnTo>
                  <a:pt x="238382" y="28903"/>
                </a:lnTo>
                <a:lnTo>
                  <a:pt x="197242" y="7636"/>
                </a:lnTo>
                <a:lnTo>
                  <a:pt x="149859" y="0"/>
                </a:lnTo>
                <a:close/>
              </a:path>
            </a:pathLst>
          </a:custGeom>
          <a:solidFill>
            <a:srgbClr val="FFFF00"/>
          </a:solidFill>
          <a:ln>
            <a:solidFill>
              <a:schemeClr val="tx1"/>
            </a:solidFill>
          </a:ln>
        </p:spPr>
        <p:txBody>
          <a:bodyPr wrap="square" lIns="0" tIns="0" rIns="0" bIns="0" rtlCol="0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object 29"/>
          <p:cNvSpPr/>
          <p:nvPr/>
        </p:nvSpPr>
        <p:spPr>
          <a:xfrm>
            <a:off x="2330860" y="4147952"/>
            <a:ext cx="441466" cy="441466"/>
          </a:xfrm>
          <a:custGeom>
            <a:avLst/>
            <a:gdLst/>
            <a:ahLst/>
            <a:cxnLst/>
            <a:rect l="l" t="t" r="r" b="b"/>
            <a:pathLst>
              <a:path w="299720" h="299720">
                <a:moveTo>
                  <a:pt x="149859" y="0"/>
                </a:moveTo>
                <a:lnTo>
                  <a:pt x="102477" y="7636"/>
                </a:lnTo>
                <a:lnTo>
                  <a:pt x="61337" y="28903"/>
                </a:lnTo>
                <a:lnTo>
                  <a:pt x="28903" y="61337"/>
                </a:lnTo>
                <a:lnTo>
                  <a:pt x="7636" y="102477"/>
                </a:lnTo>
                <a:lnTo>
                  <a:pt x="0" y="149859"/>
                </a:lnTo>
                <a:lnTo>
                  <a:pt x="7636" y="197242"/>
                </a:lnTo>
                <a:lnTo>
                  <a:pt x="28903" y="238382"/>
                </a:lnTo>
                <a:lnTo>
                  <a:pt x="61337" y="270816"/>
                </a:lnTo>
                <a:lnTo>
                  <a:pt x="102477" y="292083"/>
                </a:lnTo>
                <a:lnTo>
                  <a:pt x="149859" y="299719"/>
                </a:lnTo>
                <a:lnTo>
                  <a:pt x="197242" y="292083"/>
                </a:lnTo>
                <a:lnTo>
                  <a:pt x="238382" y="270816"/>
                </a:lnTo>
                <a:lnTo>
                  <a:pt x="270816" y="238382"/>
                </a:lnTo>
                <a:lnTo>
                  <a:pt x="292083" y="197242"/>
                </a:lnTo>
                <a:lnTo>
                  <a:pt x="299720" y="149859"/>
                </a:lnTo>
                <a:lnTo>
                  <a:pt x="292083" y="102477"/>
                </a:lnTo>
                <a:lnTo>
                  <a:pt x="270816" y="61337"/>
                </a:lnTo>
                <a:lnTo>
                  <a:pt x="238382" y="28903"/>
                </a:lnTo>
                <a:lnTo>
                  <a:pt x="197242" y="7636"/>
                </a:lnTo>
                <a:lnTo>
                  <a:pt x="149859" y="0"/>
                </a:lnTo>
                <a:close/>
              </a:path>
            </a:pathLst>
          </a:custGeom>
          <a:solidFill>
            <a:srgbClr val="FFFF00"/>
          </a:solidFill>
          <a:ln>
            <a:solidFill>
              <a:schemeClr val="tx1"/>
            </a:solidFill>
          </a:ln>
        </p:spPr>
        <p:txBody>
          <a:bodyPr wrap="square" lIns="0" tIns="0" rIns="0" bIns="0" rtlCol="0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object 29"/>
          <p:cNvSpPr/>
          <p:nvPr/>
        </p:nvSpPr>
        <p:spPr>
          <a:xfrm>
            <a:off x="2696343" y="3796118"/>
            <a:ext cx="441466" cy="441466"/>
          </a:xfrm>
          <a:custGeom>
            <a:avLst/>
            <a:gdLst/>
            <a:ahLst/>
            <a:cxnLst/>
            <a:rect l="l" t="t" r="r" b="b"/>
            <a:pathLst>
              <a:path w="299720" h="299720">
                <a:moveTo>
                  <a:pt x="149859" y="0"/>
                </a:moveTo>
                <a:lnTo>
                  <a:pt x="102477" y="7636"/>
                </a:lnTo>
                <a:lnTo>
                  <a:pt x="61337" y="28903"/>
                </a:lnTo>
                <a:lnTo>
                  <a:pt x="28903" y="61337"/>
                </a:lnTo>
                <a:lnTo>
                  <a:pt x="7636" y="102477"/>
                </a:lnTo>
                <a:lnTo>
                  <a:pt x="0" y="149859"/>
                </a:lnTo>
                <a:lnTo>
                  <a:pt x="7636" y="197242"/>
                </a:lnTo>
                <a:lnTo>
                  <a:pt x="28903" y="238382"/>
                </a:lnTo>
                <a:lnTo>
                  <a:pt x="61337" y="270816"/>
                </a:lnTo>
                <a:lnTo>
                  <a:pt x="102477" y="292083"/>
                </a:lnTo>
                <a:lnTo>
                  <a:pt x="149859" y="299719"/>
                </a:lnTo>
                <a:lnTo>
                  <a:pt x="197242" y="292083"/>
                </a:lnTo>
                <a:lnTo>
                  <a:pt x="238382" y="270816"/>
                </a:lnTo>
                <a:lnTo>
                  <a:pt x="270816" y="238382"/>
                </a:lnTo>
                <a:lnTo>
                  <a:pt x="292083" y="197242"/>
                </a:lnTo>
                <a:lnTo>
                  <a:pt x="299720" y="149859"/>
                </a:lnTo>
                <a:lnTo>
                  <a:pt x="292083" y="102477"/>
                </a:lnTo>
                <a:lnTo>
                  <a:pt x="270816" y="61337"/>
                </a:lnTo>
                <a:lnTo>
                  <a:pt x="238382" y="28903"/>
                </a:lnTo>
                <a:lnTo>
                  <a:pt x="197242" y="7636"/>
                </a:lnTo>
                <a:lnTo>
                  <a:pt x="149859" y="0"/>
                </a:lnTo>
                <a:close/>
              </a:path>
            </a:pathLst>
          </a:custGeom>
          <a:solidFill>
            <a:srgbClr val="FFFF00"/>
          </a:solidFill>
          <a:ln>
            <a:solidFill>
              <a:schemeClr val="tx1"/>
            </a:solidFill>
          </a:ln>
        </p:spPr>
        <p:txBody>
          <a:bodyPr wrap="square" lIns="0" tIns="0" rIns="0" bIns="0" rtlCol="0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" name="object 29"/>
          <p:cNvSpPr/>
          <p:nvPr/>
        </p:nvSpPr>
        <p:spPr>
          <a:xfrm>
            <a:off x="1891309" y="3824288"/>
            <a:ext cx="441466" cy="441466"/>
          </a:xfrm>
          <a:custGeom>
            <a:avLst/>
            <a:gdLst/>
            <a:ahLst/>
            <a:cxnLst/>
            <a:rect l="l" t="t" r="r" b="b"/>
            <a:pathLst>
              <a:path w="299720" h="299720">
                <a:moveTo>
                  <a:pt x="149859" y="0"/>
                </a:moveTo>
                <a:lnTo>
                  <a:pt x="102477" y="7636"/>
                </a:lnTo>
                <a:lnTo>
                  <a:pt x="61337" y="28903"/>
                </a:lnTo>
                <a:lnTo>
                  <a:pt x="28903" y="61337"/>
                </a:lnTo>
                <a:lnTo>
                  <a:pt x="7636" y="102477"/>
                </a:lnTo>
                <a:lnTo>
                  <a:pt x="0" y="149859"/>
                </a:lnTo>
                <a:lnTo>
                  <a:pt x="7636" y="197242"/>
                </a:lnTo>
                <a:lnTo>
                  <a:pt x="28903" y="238382"/>
                </a:lnTo>
                <a:lnTo>
                  <a:pt x="61337" y="270816"/>
                </a:lnTo>
                <a:lnTo>
                  <a:pt x="102477" y="292083"/>
                </a:lnTo>
                <a:lnTo>
                  <a:pt x="149859" y="299719"/>
                </a:lnTo>
                <a:lnTo>
                  <a:pt x="197242" y="292083"/>
                </a:lnTo>
                <a:lnTo>
                  <a:pt x="238382" y="270816"/>
                </a:lnTo>
                <a:lnTo>
                  <a:pt x="270816" y="238382"/>
                </a:lnTo>
                <a:lnTo>
                  <a:pt x="292083" y="197242"/>
                </a:lnTo>
                <a:lnTo>
                  <a:pt x="299720" y="149859"/>
                </a:lnTo>
                <a:lnTo>
                  <a:pt x="292083" y="102477"/>
                </a:lnTo>
                <a:lnTo>
                  <a:pt x="270816" y="61337"/>
                </a:lnTo>
                <a:lnTo>
                  <a:pt x="238382" y="28903"/>
                </a:lnTo>
                <a:lnTo>
                  <a:pt x="197242" y="7636"/>
                </a:lnTo>
                <a:lnTo>
                  <a:pt x="149859" y="0"/>
                </a:lnTo>
                <a:close/>
              </a:path>
            </a:pathLst>
          </a:custGeom>
          <a:solidFill>
            <a:srgbClr val="FFFF00"/>
          </a:solidFill>
          <a:ln>
            <a:solidFill>
              <a:schemeClr val="tx1"/>
            </a:solidFill>
          </a:ln>
        </p:spPr>
        <p:txBody>
          <a:bodyPr wrap="square" lIns="0" tIns="0" rIns="0" bIns="0" rtlCol="0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1971"/>
          <a:stretch/>
        </p:blipFill>
        <p:spPr>
          <a:xfrm>
            <a:off x="3757424" y="2959417"/>
            <a:ext cx="2007992" cy="196068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4915" y="2418725"/>
            <a:ext cx="2153063" cy="30420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27002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526297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Eva is calculating 7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2 and does this by counting backwards on a number line.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She gets an answer of 6</a:t>
                </a:r>
              </a:p>
              <a:p>
                <a:pPr lvl="0">
                  <a:defRPr/>
                </a:pPr>
                <a:endParaRPr lang="en-GB" sz="2800" dirty="0" smtClean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 smtClean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What mistake has she made</a:t>
                </a:r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?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What should the answer be?</a:t>
                </a: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5262979"/>
              </a:xfrm>
              <a:prstGeom prst="rect">
                <a:avLst/>
              </a:prstGeom>
              <a:blipFill>
                <a:blip r:embed="rId3"/>
                <a:stretch>
                  <a:fillRect l="-1590" t="-1275" b="-231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36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pic>
        <p:nvPicPr>
          <p:cNvPr id="13" name="Picture 12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153221" y="944253"/>
            <a:ext cx="1410172" cy="1992437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78" t="8953" r="178" b="47005"/>
          <a:stretch/>
        </p:blipFill>
        <p:spPr>
          <a:xfrm>
            <a:off x="1770513" y="3382277"/>
            <a:ext cx="6294356" cy="4420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20547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889551" y="736900"/>
            <a:ext cx="805628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The answer is 2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How many ways can you get to this by counting backwards on this number line?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37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3695" y="2992564"/>
            <a:ext cx="8021486" cy="1278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64300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889551" y="736900"/>
            <a:ext cx="8056280" cy="54476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4000" b="1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Game - Race </a:t>
            </a:r>
            <a:r>
              <a:rPr lang="en-GB" sz="4000" b="1" dirty="0">
                <a:solidFill>
                  <a:prstClr val="black"/>
                </a:solidFill>
                <a:latin typeface="Gill Sans MT" panose="020B0502020104020203" pitchFamily="34" charset="0"/>
              </a:rPr>
              <a:t>to zero!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Start at 10 on a number line.</a:t>
            </a: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Roll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a dice and subtract this amount.</a:t>
            </a: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The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first person to land on 0 wins.</a:t>
            </a: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What would you like to roll? Why?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Why would you not want to roll a 1?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38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4894" y="3589234"/>
            <a:ext cx="6556403" cy="1045389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34573" y="2175992"/>
            <a:ext cx="1444802" cy="164829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7126" y="1615266"/>
            <a:ext cx="1444802" cy="16482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37027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889551" y="736900"/>
            <a:ext cx="805628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Two numbers have a difference of 4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The larger number is less than 10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What could the two numbers be?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39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677709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889551" y="736900"/>
            <a:ext cx="805628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Annie says, 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Write a number sentence to show why Annie is correct. 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40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01254" y="3512339"/>
            <a:ext cx="1433253" cy="108422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4647" y="3143260"/>
            <a:ext cx="1597395" cy="1822379"/>
          </a:xfrm>
          <a:prstGeom prst="rect">
            <a:avLst/>
          </a:prstGeom>
        </p:spPr>
      </p:pic>
      <p:sp>
        <p:nvSpPr>
          <p:cNvPr id="7" name="Rounded Rectangular Callout 6"/>
          <p:cNvSpPr/>
          <p:nvPr/>
        </p:nvSpPr>
        <p:spPr>
          <a:xfrm>
            <a:off x="2090058" y="1453112"/>
            <a:ext cx="3423888" cy="1488414"/>
          </a:xfrm>
          <a:prstGeom prst="wedgeRoundRectCallout">
            <a:avLst>
              <a:gd name="adj1" fmla="val 74749"/>
              <a:gd name="adj2" fmla="val 8629"/>
              <a:gd name="adj3" fmla="val 16667"/>
            </a:avLst>
          </a:prstGeom>
          <a:solidFill>
            <a:schemeClr val="accent2">
              <a:alpha val="20000"/>
            </a:schemeClr>
          </a:solidFill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The difference in number of spots on the lady birds is 7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3321" y="1404759"/>
            <a:ext cx="1611493" cy="111286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51970" y="2063768"/>
            <a:ext cx="1419606" cy="107949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55667" y="1117827"/>
            <a:ext cx="1412213" cy="10794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83764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889551" y="736900"/>
            <a:ext cx="8056280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4000" b="1" dirty="0">
                <a:solidFill>
                  <a:prstClr val="black"/>
                </a:solidFill>
                <a:latin typeface="Gill Sans MT" panose="020B0502020104020203" pitchFamily="34" charset="0"/>
              </a:rPr>
              <a:t>True or False?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Rosie says,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Can you show this in more than one way?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41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10" name="Rounded Rectangular Callout 9"/>
          <p:cNvSpPr/>
          <p:nvPr/>
        </p:nvSpPr>
        <p:spPr>
          <a:xfrm>
            <a:off x="4124465" y="2565682"/>
            <a:ext cx="3481739" cy="1359194"/>
          </a:xfrm>
          <a:prstGeom prst="wedgeRoundRectCallout">
            <a:avLst>
              <a:gd name="adj1" fmla="val -65651"/>
              <a:gd name="adj2" fmla="val 45576"/>
              <a:gd name="adj3" fmla="val 16667"/>
            </a:avLst>
          </a:prstGeom>
          <a:solidFill>
            <a:schemeClr val="accent6">
              <a:alpha val="20000"/>
            </a:schemeClr>
          </a:solidFill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The difference between 7 and 4 is 3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pic>
        <p:nvPicPr>
          <p:cNvPr id="11" name="Picture 10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1009" y="2558638"/>
            <a:ext cx="1647657" cy="23279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2294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889551" y="736900"/>
            <a:ext cx="805628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Would you rather have 6 sweets and 2 more sweets, or 8 sweets?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Explain your answer.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Use cubes or draw an image to help you.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42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31721" y="736900"/>
            <a:ext cx="1296988" cy="183251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4823" y="972031"/>
            <a:ext cx="994803" cy="1405409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15626" y="2195925"/>
            <a:ext cx="964000" cy="136189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92123" y="3022858"/>
            <a:ext cx="1380201" cy="1950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00184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446276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Using the numbers 0 – 10, how many different ways can you complete the boxes?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 algn="ctr">
                  <a:defRPr/>
                </a:pPr>
                <a:r>
                  <a:rPr lang="en-GB" sz="40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___ </a:t>
                </a:r>
                <a14:m>
                  <m:oMath xmlns:m="http://schemas.openxmlformats.org/officeDocument/2006/math">
                    <m:r>
                      <a:rPr lang="en-GB" sz="40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40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 7   </a:t>
                </a:r>
                <a14:m>
                  <m:oMath xmlns:m="http://schemas.openxmlformats.org/officeDocument/2006/math">
                    <m:r>
                      <a:rPr lang="en-GB" sz="40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40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___</a:t>
                </a:r>
              </a:p>
              <a:p>
                <a:pPr lvl="0" algn="ctr">
                  <a:defRPr/>
                </a:pPr>
                <a:endParaRPr lang="en-GB" sz="40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 algn="ctr">
                  <a:defRPr/>
                </a:pPr>
                <a:r>
                  <a:rPr lang="en-GB" sz="40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___ </a:t>
                </a:r>
                <a14:m>
                  <m:oMath xmlns:m="http://schemas.openxmlformats.org/officeDocument/2006/math">
                    <m:r>
                      <a:rPr lang="en-GB" sz="40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40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___ </a:t>
                </a:r>
                <a14:m>
                  <m:oMath xmlns:m="http://schemas.openxmlformats.org/officeDocument/2006/math">
                    <m:r>
                      <a:rPr lang="en-GB" sz="40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&gt;</m:t>
                    </m:r>
                  </m:oMath>
                </a14:m>
                <a:r>
                  <a:rPr lang="en-GB" sz="40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  4</a:t>
                </a:r>
              </a:p>
              <a:p>
                <a:pPr lvl="0" algn="ctr">
                  <a:defRPr/>
                </a:pPr>
                <a:endParaRPr lang="en-GB" sz="40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 algn="ctr">
                  <a:defRPr/>
                </a:pPr>
                <a:r>
                  <a:rPr lang="en-GB" sz="40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___ </a:t>
                </a:r>
                <a14:m>
                  <m:oMath xmlns:m="http://schemas.openxmlformats.org/officeDocument/2006/math">
                    <m:r>
                      <a:rPr lang="en-GB" sz="40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40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___ </a:t>
                </a:r>
                <a14:m>
                  <m:oMath xmlns:m="http://schemas.openxmlformats.org/officeDocument/2006/math">
                    <m:r>
                      <a:rPr lang="en-GB" sz="40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&lt;</m:t>
                    </m:r>
                  </m:oMath>
                </a14:m>
                <a:r>
                  <a:rPr lang="en-GB" sz="40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  9</a:t>
                </a: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4462760"/>
              </a:xfrm>
              <a:prstGeom prst="rect">
                <a:avLst/>
              </a:prstGeom>
              <a:blipFill>
                <a:blip r:embed="rId3"/>
                <a:stretch>
                  <a:fillRect l="-1590" t="-1503" b="-49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43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325763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575542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What signs are missing?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 algn="ctr">
                  <a:defRPr/>
                </a:pPr>
                <a:r>
                  <a:rPr lang="en-GB" sz="40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7 </a:t>
                </a:r>
                <a14:m>
                  <m:oMath xmlns:m="http://schemas.openxmlformats.org/officeDocument/2006/math">
                    <m:r>
                      <a:rPr lang="en-GB" sz="40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40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3		10</a:t>
                </a:r>
              </a:p>
              <a:p>
                <a:pPr lvl="0" algn="ctr">
                  <a:defRPr/>
                </a:pPr>
                <a:endParaRPr lang="en-GB" sz="40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 algn="ctr">
                  <a:defRPr/>
                </a:pPr>
                <a:r>
                  <a:rPr lang="en-GB" sz="40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9</a:t>
                </a:r>
                <a:r>
                  <a:rPr lang="en-GB" sz="40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		 3 </a:t>
                </a:r>
                <a14:m>
                  <m:oMath xmlns:m="http://schemas.openxmlformats.org/officeDocument/2006/math">
                    <m:r>
                      <a:rPr lang="en-GB" sz="40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40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7</a:t>
                </a:r>
              </a:p>
              <a:p>
                <a:pPr lvl="0" algn="ctr">
                  <a:defRPr/>
                </a:pPr>
                <a:endParaRPr lang="en-GB" sz="40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 algn="ctr">
                  <a:defRPr/>
                </a:pPr>
                <a:r>
                  <a:rPr lang="en-GB" sz="40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 9 </a:t>
                </a:r>
                <a14:m>
                  <m:oMath xmlns:m="http://schemas.openxmlformats.org/officeDocument/2006/math">
                    <m:r>
                      <a:rPr lang="en-GB" sz="40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&gt;</m:t>
                    </m:r>
                  </m:oMath>
                </a14:m>
                <a:r>
                  <a:rPr lang="en-GB" sz="40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10     </a:t>
                </a:r>
                <a:r>
                  <a:rPr lang="en-GB" sz="40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3</a:t>
                </a:r>
                <a:endParaRPr lang="en-GB" sz="40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Explain how you know.</a:t>
                </a: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5755422"/>
              </a:xfrm>
              <a:prstGeom prst="rect">
                <a:avLst/>
              </a:prstGeom>
              <a:blipFill>
                <a:blip r:embed="rId3"/>
                <a:stretch>
                  <a:fillRect l="-1590" t="-1165" b="-201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44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4" name="Oval 3"/>
          <p:cNvSpPr/>
          <p:nvPr/>
        </p:nvSpPr>
        <p:spPr>
          <a:xfrm>
            <a:off x="4985751" y="2090057"/>
            <a:ext cx="587761" cy="587761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Oval 5"/>
          <p:cNvSpPr/>
          <p:nvPr/>
        </p:nvSpPr>
        <p:spPr>
          <a:xfrm>
            <a:off x="4170407" y="3285650"/>
            <a:ext cx="587761" cy="587761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Oval 6"/>
          <p:cNvSpPr/>
          <p:nvPr/>
        </p:nvSpPr>
        <p:spPr>
          <a:xfrm>
            <a:off x="5358009" y="4512215"/>
            <a:ext cx="587761" cy="587761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760329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889551" y="736900"/>
            <a:ext cx="805628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Tommy says,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Is he correct? Explain why.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45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194559" y="2301411"/>
            <a:ext cx="1284916" cy="1096536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9" name="Rounded Rectangular Callout 8"/>
              <p:cNvSpPr/>
              <p:nvPr/>
            </p:nvSpPr>
            <p:spPr>
              <a:xfrm>
                <a:off x="4057618" y="1943067"/>
                <a:ext cx="3767034" cy="1454880"/>
              </a:xfrm>
              <a:prstGeom prst="wedgeRoundRectCallout">
                <a:avLst>
                  <a:gd name="adj1" fmla="val -64764"/>
                  <a:gd name="adj2" fmla="val 19436"/>
                  <a:gd name="adj3" fmla="val 16667"/>
                </a:avLst>
              </a:prstGeom>
              <a:solidFill>
                <a:schemeClr val="accent1">
                  <a:alpha val="20000"/>
                </a:schemeClr>
              </a:solidFill>
              <a:ln w="28575"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ea typeface="+mn-ea"/>
                    <a:cs typeface="+mn-cs"/>
                  </a:rPr>
                  <a:t>5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+</m:t>
                    </m:r>
                  </m:oMath>
                </a14:m>
                <a:r>
                  <a:rPr kumimoji="0" lang="en-US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ea typeface="+mn-ea"/>
                    <a:cs typeface="+mn-cs"/>
                  </a:rPr>
                  <a:t> 2 is greater than 4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+</m:t>
                    </m:r>
                  </m:oMath>
                </a14:m>
                <a:r>
                  <a:rPr kumimoji="0" lang="en-US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ea typeface="+mn-ea"/>
                    <a:cs typeface="+mn-cs"/>
                  </a:rPr>
                  <a:t> 4 because 5 is greater than 4</a:t>
                </a:r>
                <a:endParaRPr kumimoji="0" lang="en-US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9" name="Rounded Rectangular Callout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57618" y="1943067"/>
                <a:ext cx="3767034" cy="1454880"/>
              </a:xfrm>
              <a:prstGeom prst="wedgeRoundRectCallout">
                <a:avLst>
                  <a:gd name="adj1" fmla="val -64764"/>
                  <a:gd name="adj2" fmla="val 19436"/>
                  <a:gd name="adj3" fmla="val 16667"/>
                </a:avLst>
              </a:prstGeom>
              <a:blipFill>
                <a:blip r:embed="rId4"/>
                <a:stretch>
                  <a:fillRect t="-823" r="-972" b="-7819"/>
                </a:stretch>
              </a:blipFill>
              <a:ln w="28575">
                <a:solidFill>
                  <a:schemeClr val="accent1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7552926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575542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Use the digit cards to complete the sentences.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 smtClean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 algn="ctr">
                  <a:defRPr/>
                </a:pPr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___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___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___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___</a:t>
                </a:r>
              </a:p>
              <a:p>
                <a:pPr lvl="0" algn="ctr">
                  <a:defRPr/>
                </a:pPr>
                <a:endParaRPr lang="en-GB" sz="20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 algn="ctr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___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___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___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___</a:t>
                </a:r>
              </a:p>
              <a:p>
                <a:pPr lvl="0" algn="ctr">
                  <a:defRPr/>
                </a:pPr>
                <a:endParaRPr lang="en-GB" sz="20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 algn="ctr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___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___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&gt;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___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___</a:t>
                </a:r>
              </a:p>
              <a:p>
                <a:pPr lvl="0" algn="ctr">
                  <a:defRPr/>
                </a:pPr>
                <a:endParaRPr lang="en-GB" sz="20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 algn="ctr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___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___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&gt;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___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___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Can you write any more number sentences using these cards?</a:t>
                </a: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5755422"/>
              </a:xfrm>
              <a:prstGeom prst="rect">
                <a:avLst/>
              </a:prstGeom>
              <a:blipFill>
                <a:blip r:embed="rId3"/>
                <a:stretch>
                  <a:fillRect l="-1590" t="-1165" b="-201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46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2649542" y="1348942"/>
            <a:ext cx="781623" cy="1072461"/>
          </a:xfrm>
          <a:prstGeom prst="roundRect">
            <a:avLst/>
          </a:prstGeom>
          <a:solidFill>
            <a:schemeClr val="accent4">
              <a:alpha val="20000"/>
            </a:schemeClr>
          </a:solidFill>
          <a:ln w="28575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5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2</a:t>
            </a:r>
            <a:endParaRPr kumimoji="0" lang="en-US" sz="5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3891989" y="1348942"/>
            <a:ext cx="781623" cy="1072461"/>
          </a:xfrm>
          <a:prstGeom prst="roundRect">
            <a:avLst/>
          </a:prstGeom>
          <a:solidFill>
            <a:schemeClr val="accent4">
              <a:alpha val="20000"/>
            </a:schemeClr>
          </a:solidFill>
          <a:ln w="28575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5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3</a:t>
            </a:r>
            <a:endParaRPr kumimoji="0" lang="en-US" sz="5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5134436" y="1348942"/>
            <a:ext cx="781623" cy="1072461"/>
          </a:xfrm>
          <a:prstGeom prst="roundRect">
            <a:avLst/>
          </a:prstGeom>
          <a:solidFill>
            <a:schemeClr val="accent4">
              <a:alpha val="20000"/>
            </a:schemeClr>
          </a:solidFill>
          <a:ln w="28575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5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4</a:t>
            </a:r>
            <a:endParaRPr kumimoji="0" lang="en-US" sz="5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6376884" y="1348942"/>
            <a:ext cx="781623" cy="1072461"/>
          </a:xfrm>
          <a:prstGeom prst="roundRect">
            <a:avLst/>
          </a:prstGeom>
          <a:solidFill>
            <a:schemeClr val="accent4">
              <a:alpha val="20000"/>
            </a:schemeClr>
          </a:solidFill>
          <a:ln w="28575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5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5</a:t>
            </a:r>
            <a:endParaRPr kumimoji="0" lang="en-US" sz="5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980158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7BBA110A-F0D6-4815-A530-12842E058620}" vid="{DBCC5AE0-762A-486A-A91B-EF3AE4503DE8}"/>
    </a:ext>
  </a:extLst>
</a:theme>
</file>

<file path=ppt/theme/theme3.xml><?xml version="1.0" encoding="utf-8"?>
<a:theme xmlns:a="http://schemas.openxmlformats.org/drawingml/2006/main" name="1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6" ma:contentTypeDescription="Create a new document." ma:contentTypeScope="" ma:versionID="2245d72f9f22c961ac9c11b4021a29a4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c713bd9f538da43dbf4536b41f92027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579A85AF-D0F0-4964-95F2-C3766E35481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EC4A12B6-53FC-4652-B09C-9D089BA126C3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9733C0BC-C241-46AF-963C-CBDED36083B0}">
  <ds:schemaRefs>
    <ds:schemaRef ds:uri="http://purl.org/dc/terms/"/>
    <ds:schemaRef ds:uri="http://schemas.microsoft.com/office/2006/metadata/properties"/>
    <ds:schemaRef ds:uri="http://purl.org/dc/elements/1.1/"/>
    <ds:schemaRef ds:uri="http://www.w3.org/XML/1998/namespace"/>
    <ds:schemaRef ds:uri="http://schemas.microsoft.com/office/2006/documentManagement/types"/>
    <ds:schemaRef ds:uri="http://schemas.microsoft.com/office/infopath/2007/PartnerControls"/>
    <ds:schemaRef ds:uri="522d4c35-b548-4432-90ae-af4376e1c4b4"/>
    <ds:schemaRef ds:uri="http://purl.org/dc/dcmitype/"/>
    <ds:schemaRef ds:uri="http://schemas.openxmlformats.org/package/2006/metadata/core-properti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1644</TotalTime>
  <Words>1708</Words>
  <Application>Microsoft Office PowerPoint</Application>
  <PresentationFormat>A4 Paper (210x297 mm)</PresentationFormat>
  <Paragraphs>602</Paragraphs>
  <Slides>46</Slides>
  <Notes>45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46</vt:i4>
      </vt:variant>
    </vt:vector>
  </HeadingPairs>
  <TitlesOfParts>
    <vt:vector size="55" baseType="lpstr">
      <vt:lpstr>Arial</vt:lpstr>
      <vt:lpstr>Calibri</vt:lpstr>
      <vt:lpstr>Calibri Light</vt:lpstr>
      <vt:lpstr>Cambria Math</vt:lpstr>
      <vt:lpstr>Gill Sans MT</vt:lpstr>
      <vt:lpstr>Times New Roman</vt:lpstr>
      <vt:lpstr>Custom Design</vt:lpstr>
      <vt:lpstr>2_Office Theme</vt:lpstr>
      <vt:lpstr>1_Custom Design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Trinity Academy Halifax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Jane Brown</dc:creator>
  <cp:lastModifiedBy>James Clegg</cp:lastModifiedBy>
  <cp:revision>61</cp:revision>
  <cp:lastPrinted>2019-09-06T09:46:27Z</cp:lastPrinted>
  <dcterms:created xsi:type="dcterms:W3CDTF">2019-02-04T08:17:32Z</dcterms:created>
  <dcterms:modified xsi:type="dcterms:W3CDTF">2019-09-11T10:46:39Z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