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21"/>
  </p:notesMasterIdLst>
  <p:sldIdLst>
    <p:sldId id="271" r:id="rId6"/>
    <p:sldId id="412" r:id="rId7"/>
    <p:sldId id="413" r:id="rId8"/>
    <p:sldId id="414" r:id="rId9"/>
    <p:sldId id="415" r:id="rId10"/>
    <p:sldId id="416" r:id="rId11"/>
    <p:sldId id="417" r:id="rId12"/>
    <p:sldId id="418" r:id="rId13"/>
    <p:sldId id="419" r:id="rId14"/>
    <p:sldId id="420" r:id="rId15"/>
    <p:sldId id="421" r:id="rId16"/>
    <p:sldId id="422" r:id="rId17"/>
    <p:sldId id="423" r:id="rId18"/>
    <p:sldId id="424" r:id="rId19"/>
    <p:sldId id="425" r:id="rId20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CFD6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0" d="100"/>
          <a:sy n="70" d="100"/>
        </p:scale>
        <p:origin x="1158" y="48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04157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17137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43070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54557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20865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9229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8600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23856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76885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42397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24012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27989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06534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6389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643704" y="2552120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 Summer - Block 4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4400" noProof="0" dirty="0" smtClean="0">
                <a:solidFill>
                  <a:srgbClr val="FFFFFF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Converting Units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673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Amir buys 2,500 grams of potatoes and 2,000 grams of carrots.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 pays with a £5 note.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much change does he get?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509950" y="1953885"/>
            <a:ext cx="4815482" cy="2043353"/>
            <a:chOff x="493238" y="2608604"/>
            <a:chExt cx="2688473" cy="1205319"/>
          </a:xfrm>
        </p:grpSpPr>
        <p:sp>
          <p:nvSpPr>
            <p:cNvPr id="6" name="TextBox 5"/>
            <p:cNvSpPr txBox="1"/>
            <p:nvPr/>
          </p:nvSpPr>
          <p:spPr>
            <a:xfrm rot="20075525">
              <a:off x="493238" y="2671998"/>
              <a:ext cx="669297" cy="490183"/>
            </a:xfrm>
            <a:prstGeom prst="rect">
              <a:avLst/>
            </a:prstGeom>
            <a:noFill/>
            <a:ln w="2222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>
                  <a:latin typeface="Gill Sans MT" panose="020B0502020104020203" pitchFamily="34" charset="0"/>
                </a:rPr>
                <a:t>78 p per kg</a:t>
              </a:r>
              <a:endParaRPr lang="en-GB" sz="2400" dirty="0">
                <a:latin typeface="Gill Sans MT" panose="020B0502020104020203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 rot="375698">
              <a:off x="2430167" y="2608604"/>
              <a:ext cx="669297" cy="490183"/>
            </a:xfrm>
            <a:prstGeom prst="rect">
              <a:avLst/>
            </a:prstGeom>
            <a:noFill/>
            <a:ln w="2222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>
                  <a:latin typeface="Gill Sans MT" panose="020B0502020104020203" pitchFamily="34" charset="0"/>
                </a:rPr>
                <a:t>£1.46 per kg</a:t>
              </a:r>
              <a:endParaRPr lang="en-GB" sz="2400" dirty="0">
                <a:latin typeface="Gill Sans MT" panose="020B0502020104020203" pitchFamily="34" charset="0"/>
              </a:endParaRPr>
            </a:p>
          </p:txBody>
        </p:sp>
        <p:cxnSp>
          <p:nvCxnSpPr>
            <p:cNvPr id="8" name="Straight Connector 7"/>
            <p:cNvCxnSpPr/>
            <p:nvPr/>
          </p:nvCxnSpPr>
          <p:spPr>
            <a:xfrm>
              <a:off x="847060" y="3185635"/>
              <a:ext cx="215462" cy="43218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1023422" y="3126100"/>
              <a:ext cx="215462" cy="43218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492" y="2735238"/>
              <a:ext cx="1243709" cy="1019150"/>
            </a:xfrm>
            <a:prstGeom prst="rect">
              <a:avLst/>
            </a:prstGeom>
          </p:spPr>
        </p:pic>
        <p:cxnSp>
          <p:nvCxnSpPr>
            <p:cNvPr id="11" name="Straight Connector 10"/>
            <p:cNvCxnSpPr/>
            <p:nvPr/>
          </p:nvCxnSpPr>
          <p:spPr>
            <a:xfrm flipH="1">
              <a:off x="2602832" y="3094559"/>
              <a:ext cx="47742" cy="40136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2755452" y="3111404"/>
              <a:ext cx="47742" cy="40136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82292" y="3080917"/>
              <a:ext cx="1299419" cy="73300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59341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822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Eva is converting measurements.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She says,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Which conversions could Eva have completed?</a:t>
            </a:r>
          </a:p>
          <a:p>
            <a:pPr>
              <a:lnSpc>
                <a:spcPct val="107000"/>
              </a:lnSpc>
            </a:pPr>
            <a:endParaRPr lang="en-GB" sz="24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buFont typeface="Arial" pitchFamily="34" charset="0"/>
              <a:buChar char="•"/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 km               3,000 m</a:t>
            </a:r>
          </a:p>
          <a:p>
            <a:pPr>
              <a:lnSpc>
                <a:spcPct val="107000"/>
              </a:lnSpc>
            </a:pPr>
            <a:endParaRPr lang="en-GB" sz="24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buFont typeface="Arial" pitchFamily="34" charset="0"/>
              <a:buChar char="•"/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3,000 m               3 km</a:t>
            </a:r>
          </a:p>
          <a:p>
            <a:pPr>
              <a:lnSpc>
                <a:spcPct val="107000"/>
              </a:lnSpc>
            </a:pPr>
            <a:endParaRPr lang="en-GB" sz="24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buFont typeface="Arial" pitchFamily="34" charset="0"/>
              <a:buChar char="•"/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5,500 g               5.5 kg </a:t>
            </a:r>
          </a:p>
          <a:p>
            <a:pPr>
              <a:lnSpc>
                <a:spcPct val="107000"/>
              </a:lnSpc>
            </a:pPr>
            <a:endParaRPr lang="en-GB" sz="24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buFont typeface="Arial" pitchFamily="34" charset="0"/>
              <a:buChar char="•"/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2.8 kg               2,800 g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332239" y="1373052"/>
            <a:ext cx="1071325" cy="151301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01336" y="1410044"/>
            <a:ext cx="5429503" cy="1055608"/>
          </a:xfrm>
          <a:prstGeom prst="wedgeRoundRectCallout">
            <a:avLst>
              <a:gd name="adj1" fmla="val -59425"/>
              <a:gd name="adj2" fmla="val 31792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</a:t>
            </a: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have divided by 1,000 to convert the measurements</a:t>
            </a: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2800" dirty="0"/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2305592" y="3684184"/>
            <a:ext cx="920933" cy="0"/>
          </a:xfrm>
          <a:prstGeom prst="straightConnector1">
            <a:avLst/>
          </a:prstGeom>
          <a:ln w="38100"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2722759" y="4498696"/>
            <a:ext cx="920933" cy="0"/>
          </a:xfrm>
          <a:prstGeom prst="straightConnector1">
            <a:avLst/>
          </a:prstGeom>
          <a:ln w="38100"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2627222" y="5383784"/>
            <a:ext cx="920933" cy="0"/>
          </a:xfrm>
          <a:prstGeom prst="straightConnector1">
            <a:avLst/>
          </a:prstGeom>
          <a:ln w="38100"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2430860" y="6219918"/>
            <a:ext cx="920933" cy="0"/>
          </a:xfrm>
          <a:prstGeom prst="straightConnector1">
            <a:avLst/>
          </a:prstGeom>
          <a:ln w="38100"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9535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085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Cola is sold in bottles and cans. 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4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Alex buys 5 cans and 3 bottles.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She sells the cola in 100 ml glasses.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She sells all the cola.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many glasses does she sell?</a:t>
            </a:r>
          </a:p>
          <a:p>
            <a:pPr>
              <a:lnSpc>
                <a:spcPct val="107000"/>
              </a:lnSpc>
            </a:pPr>
            <a:endParaRPr lang="en-GB" sz="20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Alex charges 50 p per glass.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much profit does she make?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631" y="1774031"/>
            <a:ext cx="1545467" cy="112871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3116" y="1322984"/>
            <a:ext cx="1182908" cy="167133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136137" y="1948636"/>
            <a:ext cx="15959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Gill Sans MT" panose="020B0502020104020203" pitchFamily="34" charset="0"/>
              </a:rPr>
              <a:t>330 ml</a:t>
            </a:r>
          </a:p>
          <a:p>
            <a:pPr algn="ctr"/>
            <a:r>
              <a:rPr lang="en-GB" sz="2400" dirty="0" smtClean="0">
                <a:latin typeface="Gill Sans MT" panose="020B0502020104020203" pitchFamily="34" charset="0"/>
              </a:rPr>
              <a:t>48 p</a:t>
            </a:r>
            <a:endParaRPr lang="en-GB" sz="2400" dirty="0">
              <a:latin typeface="Gill Sans MT" panose="020B0502020104020203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366222" y="1978041"/>
            <a:ext cx="15959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Gill Sans MT" panose="020B0502020104020203" pitchFamily="34" charset="0"/>
              </a:rPr>
              <a:t>1.25 litres</a:t>
            </a:r>
          </a:p>
          <a:p>
            <a:pPr algn="ctr"/>
            <a:r>
              <a:rPr lang="en-GB" sz="2400" dirty="0" smtClean="0">
                <a:latin typeface="Gill Sans MT" panose="020B0502020104020203" pitchFamily="34" charset="0"/>
              </a:rPr>
              <a:t>£1.59</a:t>
            </a:r>
            <a:endParaRPr lang="en-GB" sz="24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6854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3678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Ribbon is sold in 225 mm pieces.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Teddy needs 5 metres of ribbon. 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many pieces does he need to buy</a:t>
            </a: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Teddy would like to make either a bookmark or a rosette with his left over ribbon. Which can he make?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462565" y="3110500"/>
            <a:ext cx="6910251" cy="1612394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To make 5 bookmarks you will need:</a:t>
            </a:r>
          </a:p>
          <a:p>
            <a:pPr algn="ctr"/>
            <a:r>
              <a:rPr lang="en-US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1.2 </a:t>
            </a:r>
            <a:r>
              <a:rPr lang="en-US" sz="2800" dirty="0" err="1" smtClean="0">
                <a:solidFill>
                  <a:schemeClr val="tx1"/>
                </a:solidFill>
                <a:latin typeface="Gill Sans MT" panose="020B0502020104020203" pitchFamily="34" charset="0"/>
              </a:rPr>
              <a:t>metres</a:t>
            </a:r>
            <a:r>
              <a:rPr lang="en-US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 of ribbon</a:t>
            </a:r>
          </a:p>
          <a:p>
            <a:pPr algn="ctr"/>
            <a:r>
              <a:rPr lang="en-US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1 pair of scissors</a:t>
            </a:r>
            <a:endParaRPr lang="en-US" sz="28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462565" y="4867823"/>
            <a:ext cx="6910251" cy="1612394"/>
          </a:xfrm>
          <a:prstGeom prst="roundRect">
            <a:avLst/>
          </a:prstGeom>
          <a:solidFill>
            <a:schemeClr val="accent5">
              <a:alpha val="20000"/>
            </a:schemeClr>
          </a:solidFill>
          <a:ln w="28575">
            <a:solidFill>
              <a:schemeClr val="accent5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To make 1 mini rosette you will need:</a:t>
            </a:r>
          </a:p>
          <a:p>
            <a:pPr algn="ctr"/>
            <a:r>
              <a:rPr lang="en-US" sz="2800" dirty="0">
                <a:solidFill>
                  <a:schemeClr val="tx1"/>
                </a:solidFill>
                <a:latin typeface="Gill Sans MT" panose="020B0502020104020203" pitchFamily="34" charset="0"/>
              </a:rPr>
              <a:t>4</a:t>
            </a:r>
            <a:r>
              <a:rPr lang="en-US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 pieces of ribbon cut to 35 mm</a:t>
            </a:r>
          </a:p>
          <a:p>
            <a:pPr algn="ctr"/>
            <a:r>
              <a:rPr lang="en-US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A stapler</a:t>
            </a:r>
            <a:endParaRPr lang="en-US" sz="28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1474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211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plank of wood is 5.8 metres long.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Two lengths are cut from the wood.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much of the wood is left?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184"/>
          <a:stretch/>
        </p:blipFill>
        <p:spPr>
          <a:xfrm>
            <a:off x="3442667" y="747257"/>
            <a:ext cx="2950048" cy="1450033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2785309" y="3249946"/>
            <a:ext cx="1711601" cy="1073574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175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ounded Rectangle 6"/>
              <p:cNvSpPr/>
              <p:nvPr/>
            </p:nvSpPr>
            <p:spPr>
              <a:xfrm>
                <a:off x="5585871" y="3260303"/>
                <a:ext cx="1711601" cy="1063217"/>
              </a:xfrm>
              <a:prstGeom prst="roundRect">
                <a:avLst/>
              </a:prstGeom>
              <a:solidFill>
                <a:schemeClr val="accent1">
                  <a:alpha val="20000"/>
                </a:schemeClr>
              </a:solidFill>
              <a:ln w="28575">
                <a:solidFill>
                  <a:schemeClr val="accent1"/>
                </a:solidFill>
              </a:ln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800" dirty="0" smtClean="0">
                    <a:solidFill>
                      <a:schemeClr val="tx1"/>
                    </a:solidFill>
                    <a:latin typeface="Gill Sans MT" panose="020B0502020104020203" pitchFamily="34" charset="0"/>
                  </a:rPr>
                  <a:t>3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US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  <m:r>
                      <a:rPr lang="en-US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800" dirty="0" smtClean="0">
                    <a:solidFill>
                      <a:schemeClr val="tx1"/>
                    </a:solidFill>
                    <a:latin typeface="Gill Sans MT" panose="020B0502020104020203" pitchFamily="34" charset="0"/>
                  </a:rPr>
                  <a:t> m</a:t>
                </a:r>
                <a:endParaRPr lang="en-US" sz="2800" dirty="0">
                  <a:solidFill>
                    <a:schemeClr val="tx1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7" name="Rounded 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85871" y="3260303"/>
                <a:ext cx="1711601" cy="1063217"/>
              </a:xfrm>
              <a:prstGeom prst="roundRect">
                <a:avLst/>
              </a:prstGeom>
              <a:blipFill>
                <a:blip r:embed="rId4"/>
                <a:stretch>
                  <a:fillRect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/>
          <p:cNvSpPr txBox="1"/>
          <p:nvPr/>
        </p:nvSpPr>
        <p:spPr>
          <a:xfrm>
            <a:off x="4510174" y="2054993"/>
            <a:ext cx="1109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5.8 m</a:t>
            </a:r>
            <a:endParaRPr lang="en-GB" sz="28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0642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246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Complete the conversion diagram.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Can you make a diagram to show conversions from m and cm to mm?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128901" y="2707510"/>
            <a:ext cx="1537423" cy="967208"/>
          </a:xfrm>
          <a:prstGeom prst="roundRect">
            <a:avLst/>
          </a:prstGeom>
          <a:solidFill>
            <a:schemeClr val="accent5">
              <a:alpha val="20000"/>
            </a:schemeClr>
          </a:solidFill>
          <a:ln w="28575">
            <a:solidFill>
              <a:schemeClr val="accent5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mm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43857" y="2707510"/>
            <a:ext cx="1537423" cy="967208"/>
          </a:xfrm>
          <a:prstGeom prst="roundRect">
            <a:avLst/>
          </a:prstGeom>
          <a:solidFill>
            <a:schemeClr val="accent5">
              <a:alpha val="20000"/>
            </a:schemeClr>
          </a:solidFill>
          <a:ln w="28575">
            <a:solidFill>
              <a:schemeClr val="accent5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Gill Sans MT" panose="020B0502020104020203" pitchFamily="34" charset="0"/>
              </a:rPr>
              <a:t>c</a:t>
            </a:r>
            <a:r>
              <a:rPr lang="en-US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m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558813" y="2707510"/>
            <a:ext cx="1537423" cy="967208"/>
          </a:xfrm>
          <a:prstGeom prst="roundRect">
            <a:avLst/>
          </a:prstGeom>
          <a:solidFill>
            <a:schemeClr val="accent5">
              <a:alpha val="20000"/>
            </a:schemeClr>
          </a:solidFill>
          <a:ln w="28575">
            <a:solidFill>
              <a:schemeClr val="accent5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m</a:t>
            </a:r>
          </a:p>
        </p:txBody>
      </p:sp>
      <p:sp>
        <p:nvSpPr>
          <p:cNvPr id="9" name="Curved Down Arrow 8"/>
          <p:cNvSpPr/>
          <p:nvPr/>
        </p:nvSpPr>
        <p:spPr>
          <a:xfrm>
            <a:off x="2746254" y="1990855"/>
            <a:ext cx="2265281" cy="704129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Curved Down Arrow 9"/>
          <p:cNvSpPr/>
          <p:nvPr/>
        </p:nvSpPr>
        <p:spPr>
          <a:xfrm>
            <a:off x="5084265" y="1983779"/>
            <a:ext cx="2265281" cy="704129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Curved Up Arrow 10"/>
          <p:cNvSpPr/>
          <p:nvPr/>
        </p:nvSpPr>
        <p:spPr>
          <a:xfrm>
            <a:off x="2746254" y="3682553"/>
            <a:ext cx="4730228" cy="913196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2749592" y="1290555"/>
                <a:ext cx="117377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÷</m:t>
                      </m:r>
                    </m:oMath>
                  </m:oMathPara>
                </a14:m>
                <a:endParaRPr lang="en-US" sz="2800" dirty="0">
                  <a:latin typeface="Bariol Regular" panose="02000506040000020003" pitchFamily="2" charset="0"/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49592" y="1290555"/>
                <a:ext cx="1173772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ounded Rectangle 12"/>
          <p:cNvSpPr/>
          <p:nvPr/>
        </p:nvSpPr>
        <p:spPr>
          <a:xfrm>
            <a:off x="3487980" y="1240408"/>
            <a:ext cx="738606" cy="673947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1400" dirty="0" smtClean="0">
              <a:solidFill>
                <a:schemeClr val="tx1"/>
              </a:solidFill>
              <a:latin typeface="Bariol Regular" panose="0200050604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5575156" y="1304459"/>
                <a:ext cx="64901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÷</m:t>
                      </m:r>
                    </m:oMath>
                  </m:oMathPara>
                </a14:m>
                <a:endParaRPr lang="en-US" sz="2800" dirty="0">
                  <a:latin typeface="Bariol Regular" panose="02000506040000020003" pitchFamily="2" charset="0"/>
                </a:endParaRP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75156" y="1304459"/>
                <a:ext cx="649010" cy="52322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ounded Rectangle 14"/>
          <p:cNvSpPr/>
          <p:nvPr/>
        </p:nvSpPr>
        <p:spPr>
          <a:xfrm>
            <a:off x="6052888" y="1229095"/>
            <a:ext cx="738606" cy="673947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1400" dirty="0" smtClean="0">
              <a:solidFill>
                <a:schemeClr val="tx1"/>
              </a:solidFill>
              <a:latin typeface="Bariol Regular" panose="02000506040000020003" pitchFamily="2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6" name="TextBox 15"/>
              <p:cNvSpPr txBox="1"/>
              <p:nvPr/>
            </p:nvSpPr>
            <p:spPr>
              <a:xfrm>
                <a:off x="3788303" y="4683011"/>
                <a:ext cx="164445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÷</m:t>
                      </m:r>
                    </m:oMath>
                  </m:oMathPara>
                </a14:m>
                <a:endParaRPr lang="en-US" sz="2800" dirty="0">
                  <a:latin typeface="Bariol Regular" panose="02000506040000020003" pitchFamily="2" charset="0"/>
                </a:endParaRPr>
              </a:p>
            </p:txBody>
          </p:sp>
        </mc:Choice>
        <mc:Fallback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88303" y="4683011"/>
                <a:ext cx="1644451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Rounded Rectangle 16"/>
          <p:cNvSpPr/>
          <p:nvPr/>
        </p:nvSpPr>
        <p:spPr>
          <a:xfrm>
            <a:off x="4831951" y="4646712"/>
            <a:ext cx="738606" cy="673947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1400" dirty="0" smtClean="0">
              <a:solidFill>
                <a:schemeClr val="tx1"/>
              </a:solidFill>
              <a:latin typeface="Bariol Regular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0911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319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10 pence coin is 2 mm thick.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Eva </a:t>
            </a: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makes a pile of 10 pence coins worth £1.30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is the height of the pile of coins in centimetres?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5716" y="1468587"/>
            <a:ext cx="1795004" cy="1599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070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969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Dora says,</a:t>
            </a:r>
          </a:p>
          <a:p>
            <a:pPr algn="ctr">
              <a:lnSpc>
                <a:spcPct val="107000"/>
              </a:lnSpc>
            </a:pPr>
            <a:endParaRPr lang="en-GB" sz="2800" b="1" dirty="0">
              <a:solidFill>
                <a:schemeClr val="accent1">
                  <a:lumMod val="50000"/>
                </a:schemeClr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</a:pPr>
            <a:endParaRPr lang="en-GB" sz="2800" b="1" dirty="0">
              <a:solidFill>
                <a:schemeClr val="accent1">
                  <a:lumMod val="50000"/>
                </a:schemeClr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</a:pPr>
            <a:endParaRPr lang="en-GB" sz="2800" b="1" dirty="0">
              <a:solidFill>
                <a:schemeClr val="accent1">
                  <a:lumMod val="50000"/>
                </a:schemeClr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</a:pPr>
            <a:endParaRPr lang="en-GB" sz="2800" b="1" dirty="0">
              <a:solidFill>
                <a:schemeClr val="accent1">
                  <a:lumMod val="50000"/>
                </a:schemeClr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 Dora correct? 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Explain your answer.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737" y="2080421"/>
            <a:ext cx="1263831" cy="1777933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2437577" y="2080421"/>
            <a:ext cx="6587201" cy="2120712"/>
          </a:xfrm>
          <a:prstGeom prst="wedgeRoundRectCallout">
            <a:avLst>
              <a:gd name="adj1" fmla="val -56556"/>
              <a:gd name="adj2" fmla="val 14185"/>
              <a:gd name="adj3" fmla="val 16667"/>
            </a:avLst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txBody>
          <a:bodyPr wrap="square" lIns="36000" tIns="36000" rIns="36000" bIns="36000">
            <a:spAutoFit/>
          </a:bodyPr>
          <a:lstStyle/>
          <a:p>
            <a:pPr algn="ctr">
              <a:lnSpc>
                <a:spcPct val="107000"/>
              </a:lnSpc>
            </a:pP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 </a:t>
            </a: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metre is 100 times bigger than one centimetre. One centimetre is 10 times bigger than one millimetre. So, one metre is 110 times bigger than one </a:t>
            </a: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millimetre</a:t>
            </a: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2280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056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Jack’s house has 3 pints of milk delivered 4 times a week. 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many litres of milk does Jack have delivered each week? 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 uses about 200 ml of milk every day in his cereal. Approximately, how many pints of milk does Jack use for his cereal in a week?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2824" y="2652762"/>
            <a:ext cx="3842113" cy="1978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651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673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buFont typeface="Arial" pitchFamily="34" charset="0"/>
              <a:buChar char="•"/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buFont typeface="Arial" pitchFamily="34" charset="0"/>
              <a:buChar char="•"/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buFont typeface="Arial" pitchFamily="34" charset="0"/>
              <a:buChar char="•"/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buFont typeface="Arial" pitchFamily="34" charset="0"/>
              <a:buChar char="•"/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buFont typeface="Arial" pitchFamily="34" charset="0"/>
              <a:buChar char="•"/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buFont typeface="Arial" pitchFamily="34" charset="0"/>
              <a:buChar char="•"/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Dora weighed 7.8 lbs when she was born. </a:t>
            </a:r>
          </a:p>
          <a:p>
            <a:pPr marL="285750" indent="-285750">
              <a:lnSpc>
                <a:spcPct val="107000"/>
              </a:lnSpc>
              <a:buFont typeface="Arial" pitchFamily="34" charset="0"/>
              <a:buChar char="•"/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Amir weighed 3.5 kg when he was born.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Who was heavier, Dora or Amir?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Explain your answer.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5110" y="613494"/>
            <a:ext cx="1795262" cy="25255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5931" y="1241948"/>
            <a:ext cx="1752135" cy="1473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933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906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Teddy’s birthday is in March.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Amir’s birthday is in April. 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Amir is 96 hours older than Teddy.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dates could Teddy and Amir’s birthdays be?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6695" y="4285274"/>
            <a:ext cx="1749953" cy="144924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6648" y="2887039"/>
            <a:ext cx="1368838" cy="2101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952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5950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Three children are running a race.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buFont typeface="Arial" pitchFamily="34" charset="0"/>
              <a:buChar char="•"/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Whitney finishes the race </a:t>
            </a:r>
          </a:p>
          <a:p>
            <a:pPr marL="269875"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3 minutes 5 seconds.</a:t>
            </a:r>
          </a:p>
          <a:p>
            <a:pPr marL="269875"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buFont typeface="Arial" pitchFamily="34" charset="0"/>
              <a:buChar char="•"/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Eva finishes the race in</a:t>
            </a:r>
          </a:p>
          <a:p>
            <a:pPr marL="285750" indent="-15875"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192 seconds.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buFont typeface="Arial" pitchFamily="34" charset="0"/>
              <a:buChar char="•"/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Alex finishes the race in </a:t>
            </a:r>
          </a:p>
          <a:p>
            <a:pPr indent="269875"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2 minutes and 82 seconds. 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Who finishes the race first?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0781" y="1444141"/>
            <a:ext cx="1155310" cy="163047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6095" y="2764738"/>
            <a:ext cx="1089996" cy="153938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0781" y="4231496"/>
            <a:ext cx="1082486" cy="1463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212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480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Three trains travel from Halifax to Leeds on the same morning: the express train, the slow train </a:t>
            </a:r>
            <a:endParaRPr lang="en-GB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 </a:t>
            </a: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cargo train</a:t>
            </a: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</a:pPr>
            <a:endParaRPr lang="en-GB" sz="11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express train leaves Halifax 10 minutes after the slow train, but arrives at Leeds 10 minutes before it. 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slow train takes 50 minutes to reach Leeds and arrives at 10:33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cargo train leaves 20 minutes before the slow train and arrives at Leeds 39 minutes after the Express</a:t>
            </a: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</a:pPr>
            <a:endParaRPr lang="en-GB" sz="11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time does each train leave Halifax and what time does each train arrive at Leeds Station?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2141" y="1366985"/>
            <a:ext cx="1507546" cy="886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598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085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Make a timetable of your school day. 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Calculate how many hours each week you spend on each subject.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Can you convert this into minutes?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Can you convert this into seconds?</a:t>
            </a:r>
          </a:p>
          <a:p>
            <a:pPr>
              <a:lnSpc>
                <a:spcPct val="107000"/>
              </a:lnSpc>
            </a:pPr>
            <a:endParaRPr lang="en-GB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If this is an average week, how many hours a year do you spend on each subject? 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Can you convert the time into days?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1941" y="1202298"/>
            <a:ext cx="2380201" cy="190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688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733C0BC-C241-46AF-963C-CBDED36083B0}">
  <ds:schemaRefs>
    <ds:schemaRef ds:uri="http://www.w3.org/XML/1998/namespace"/>
    <ds:schemaRef ds:uri="http://purl.org/dc/elements/1.1/"/>
    <ds:schemaRef ds:uri="http://schemas.openxmlformats.org/package/2006/metadata/core-properties"/>
    <ds:schemaRef ds:uri="522d4c35-b548-4432-90ae-af4376e1c4b4"/>
    <ds:schemaRef ds:uri="http://purl.org/dc/dcmitype/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1970</TotalTime>
  <Words>699</Words>
  <Application>Microsoft Office PowerPoint</Application>
  <PresentationFormat>A4 Paper (210x297 mm)</PresentationFormat>
  <Paragraphs>184</Paragraphs>
  <Slides>15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24" baseType="lpstr">
      <vt:lpstr>Arial</vt:lpstr>
      <vt:lpstr>Bariol Regular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97</cp:revision>
  <dcterms:created xsi:type="dcterms:W3CDTF">2019-02-04T08:17:32Z</dcterms:created>
  <dcterms:modified xsi:type="dcterms:W3CDTF">2020-03-18T15:35:25Z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