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50"/>
  </p:notesMasterIdLst>
  <p:sldIdLst>
    <p:sldId id="271" r:id="rId6"/>
    <p:sldId id="453" r:id="rId7"/>
    <p:sldId id="454" r:id="rId8"/>
    <p:sldId id="455" r:id="rId9"/>
    <p:sldId id="413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66" r:id="rId21"/>
    <p:sldId id="425" r:id="rId22"/>
    <p:sldId id="467" r:id="rId23"/>
    <p:sldId id="468" r:id="rId24"/>
    <p:sldId id="469" r:id="rId25"/>
    <p:sldId id="470" r:id="rId26"/>
    <p:sldId id="471" r:id="rId27"/>
    <p:sldId id="431" r:id="rId28"/>
    <p:sldId id="472" r:id="rId29"/>
    <p:sldId id="473" r:id="rId30"/>
    <p:sldId id="474" r:id="rId31"/>
    <p:sldId id="475" r:id="rId32"/>
    <p:sldId id="476" r:id="rId33"/>
    <p:sldId id="477" r:id="rId34"/>
    <p:sldId id="478" r:id="rId35"/>
    <p:sldId id="479" r:id="rId36"/>
    <p:sldId id="480" r:id="rId37"/>
    <p:sldId id="481" r:id="rId38"/>
    <p:sldId id="482" r:id="rId39"/>
    <p:sldId id="483" r:id="rId40"/>
    <p:sldId id="444" r:id="rId41"/>
    <p:sldId id="484" r:id="rId42"/>
    <p:sldId id="485" r:id="rId43"/>
    <p:sldId id="447" r:id="rId44"/>
    <p:sldId id="448" r:id="rId45"/>
    <p:sldId id="449" r:id="rId46"/>
    <p:sldId id="450" r:id="rId47"/>
    <p:sldId id="451" r:id="rId48"/>
    <p:sldId id="452" r:id="rId4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387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802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36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488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66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43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45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9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577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11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267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386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4621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10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2282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248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5317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6985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2333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7609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8236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5077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534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4345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4009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6218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4892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5429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6517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9901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3314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1963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96840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4212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83348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6750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0318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56190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86288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4881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57394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56371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06946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51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0.pn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40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11" Type="http://schemas.openxmlformats.org/officeDocument/2006/relationships/image" Target="../media/image33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12" Type="http://schemas.openxmlformats.org/officeDocument/2006/relationships/image" Target="../media/image72.png"/><Relationship Id="rId2" Type="http://schemas.openxmlformats.org/officeDocument/2006/relationships/notesSlide" Target="../notesSlides/notesSlide41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image" Target="../media/image6.png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Relationship Id="rId14" Type="http://schemas.openxmlformats.org/officeDocument/2006/relationships/image" Target="../media/image74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6.png"/><Relationship Id="rId3" Type="http://schemas.openxmlformats.org/officeDocument/2006/relationships/image" Target="../media/image650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microsoft.com/office/2007/relationships/hdphoto" Target="../media/hdphoto1.wdp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6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Addition &amp; Subtraction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960" y="718397"/>
            <a:ext cx="805815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an incomplete bar model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greater than 10 but less than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missing numbers be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combinations can you find?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188890"/>
              </p:ext>
            </p:extLst>
          </p:nvPr>
        </p:nvGraphicFramePr>
        <p:xfrm>
          <a:off x="2346960" y="2505068"/>
          <a:ext cx="5212080" cy="1780890"/>
        </p:xfrm>
        <a:graphic>
          <a:graphicData uri="http://schemas.openxmlformats.org/drawingml/2006/table">
            <a:tbl>
              <a:tblPr firstRow="1" bandRow="1"/>
              <a:tblGrid>
                <a:gridCol w="1591357">
                  <a:extLst>
                    <a:ext uri="{9D8B030D-6E8A-4147-A177-3AD203B41FA5}">
                      <a16:colId xmlns:a16="http://schemas.microsoft.com/office/drawing/2014/main" val="189413466"/>
                    </a:ext>
                  </a:extLst>
                </a:gridCol>
                <a:gridCol w="3620723">
                  <a:extLst>
                    <a:ext uri="{9D8B030D-6E8A-4147-A177-3AD203B41FA5}">
                      <a16:colId xmlns:a16="http://schemas.microsoft.com/office/drawing/2014/main" val="3887027215"/>
                    </a:ext>
                  </a:extLst>
                </a:gridCol>
              </a:tblGrid>
              <a:tr h="891297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40000"/>
                        <a:lumOff val="6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9484688"/>
                  </a:ext>
                </a:extLst>
              </a:tr>
              <a:tr h="8895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561590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91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960" y="548580"/>
            <a:ext cx="805815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disagrees.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Can you prove it?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91267" y="572233"/>
            <a:ext cx="3123467" cy="2677886"/>
          </a:xfrm>
          <a:prstGeom prst="roundRect">
            <a:avLst>
              <a:gd name="adj" fmla="val 10018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6523047"/>
                  </p:ext>
                </p:extLst>
              </p:nvPr>
            </p:nvGraphicFramePr>
            <p:xfrm>
              <a:off x="3581505" y="696330"/>
              <a:ext cx="2742990" cy="23970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598">
                      <a:extLst>
                        <a:ext uri="{9D8B030D-6E8A-4147-A177-3AD203B41FA5}">
                          <a16:colId xmlns:a16="http://schemas.microsoft.com/office/drawing/2014/main" val="1277771916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299508872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1735688468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28272468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812694353"/>
                        </a:ext>
                      </a:extLst>
                    </a:gridCol>
                  </a:tblGrid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388830499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003038218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dirty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49233401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19202317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6523047"/>
                  </p:ext>
                </p:extLst>
              </p:nvPr>
            </p:nvGraphicFramePr>
            <p:xfrm>
              <a:off x="3581505" y="696330"/>
              <a:ext cx="2742990" cy="23970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598">
                      <a:extLst>
                        <a:ext uri="{9D8B030D-6E8A-4147-A177-3AD203B41FA5}">
                          <a16:colId xmlns:a16="http://schemas.microsoft.com/office/drawing/2014/main" val="1277771916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299508872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1735688468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28272468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812694353"/>
                        </a:ext>
                      </a:extLst>
                    </a:gridCol>
                  </a:tblGrid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4040" r="-301111" b="-3191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4040" r="-100000" b="-3191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388830499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105102" r="-301111" b="-2224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105102" r="-100000" b="-2224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003038218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203030" r="-301111" b="-1202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203030" r="-100000" b="-1202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49233401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306122" r="-301111" b="-214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306122" r="-100000" b="-214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19202317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616" y="3238871"/>
            <a:ext cx="1916651" cy="27007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76866" y="3621621"/>
            <a:ext cx="4798644" cy="1722728"/>
          </a:xfrm>
          <a:prstGeom prst="wedgeRoundRectCallout">
            <a:avLst>
              <a:gd name="adj1" fmla="val -64906"/>
              <a:gd name="adj2" fmla="val 24100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that all of these facts are correct because the numbers are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related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4652" y="718493"/>
            <a:ext cx="7974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 representations are equivalent to the bar model?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197209"/>
              </p:ext>
            </p:extLst>
          </p:nvPr>
        </p:nvGraphicFramePr>
        <p:xfrm>
          <a:off x="2784651" y="1790223"/>
          <a:ext cx="4064726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544">
                  <a:extLst>
                    <a:ext uri="{9D8B030D-6E8A-4147-A177-3AD203B41FA5}">
                      <a16:colId xmlns:a16="http://schemas.microsoft.com/office/drawing/2014/main" val="189413466"/>
                    </a:ext>
                  </a:extLst>
                </a:gridCol>
                <a:gridCol w="3036182">
                  <a:extLst>
                    <a:ext uri="{9D8B030D-6E8A-4147-A177-3AD203B41FA5}">
                      <a16:colId xmlns:a16="http://schemas.microsoft.com/office/drawing/2014/main" val="3887027215"/>
                    </a:ext>
                  </a:extLst>
                </a:gridCol>
              </a:tblGrid>
              <a:tr h="6858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948468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56159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ject 34"/>
              <p:cNvSpPr txBox="1"/>
              <p:nvPr/>
            </p:nvSpPr>
            <p:spPr>
              <a:xfrm>
                <a:off x="472038" y="3342780"/>
                <a:ext cx="1805811" cy="443711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/>
                      </a:rPr>
                      <m:t>=</m:t>
                    </m:r>
                  </m:oMath>
                </a14:m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/>
                    <a:cs typeface="Cambria Math"/>
                  </a:rPr>
                  <a:t> </a:t>
                </a: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mbria Math"/>
                      </a:rPr>
                      <m:t>+</m:t>
                    </m:r>
                  </m:oMath>
                </a14:m>
                <a:r>
                  <a:rPr kumimoji="0" sz="2800" b="0" i="0" u="none" strike="noStrike" kern="1200" cap="none" spc="-3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/>
                    <a:cs typeface="Cambria Math"/>
                  </a:rPr>
                  <a:t> </a:t>
                </a: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3</a:t>
                </a:r>
              </a:p>
            </p:txBody>
          </p:sp>
        </mc:Choice>
        <mc:Fallback xmlns="">
          <p:sp>
            <p:nvSpPr>
              <p:cNvPr id="7" name="object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8" y="3342780"/>
                <a:ext cx="1805811" cy="443711"/>
              </a:xfrm>
              <a:prstGeom prst="rect">
                <a:avLst/>
              </a:prstGeom>
              <a:blipFill>
                <a:blip r:embed="rId3"/>
                <a:stretch>
                  <a:fillRect l="-11785" t="-21918" b="-47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bject 36"/>
          <p:cNvSpPr txBox="1"/>
          <p:nvPr/>
        </p:nvSpPr>
        <p:spPr>
          <a:xfrm>
            <a:off x="3352175" y="3989058"/>
            <a:ext cx="3251897" cy="875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0" marR="89536" lvl="0" indent="0" algn="ctr" defTabSz="4572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There are 9 cars in a car park, 3 cars leave.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06904" y="4515857"/>
            <a:ext cx="1927040" cy="1864073"/>
            <a:chOff x="268171" y="249049"/>
            <a:chExt cx="2498576" cy="2448272"/>
          </a:xfrm>
        </p:grpSpPr>
        <p:sp>
          <p:nvSpPr>
            <p:cNvPr id="10" name="Oval 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7312543" y="3852944"/>
                <a:ext cx="178933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ts val="100"/>
                  </a:spcBef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9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/>
                    <a:cs typeface="Cambria Math"/>
                  </a:rPr>
                  <a:t>−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=</m:t>
                    </m:r>
                  </m:oMath>
                </a14:m>
                <a:r>
                  <a:rPr lang="en-GB" sz="2800" spc="-25" dirty="0">
                    <a:solidFill>
                      <a:prstClr val="black"/>
                    </a:solidFill>
                    <a:latin typeface="Cambria Math"/>
                    <a:cs typeface="Cambria Math"/>
                  </a:rPr>
                  <a:t> </a:t>
                </a:r>
                <a:r>
                  <a:rPr lang="en-GB" sz="2800" spc="-6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12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2543" y="3852944"/>
                <a:ext cx="1789336" cy="523220"/>
              </a:xfrm>
              <a:prstGeom prst="rect">
                <a:avLst/>
              </a:prstGeom>
              <a:blipFill>
                <a:blip r:embed="rId4"/>
                <a:stretch>
                  <a:fillRect l="-7167" t="-12791" r="-5802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611545" y="5002743"/>
            <a:ext cx="7159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−</a:t>
            </a:r>
            <a:r>
              <a:rPr kumimoji="0" lang="en-GB" sz="28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266" y="5590505"/>
            <a:ext cx="4995613" cy="787055"/>
          </a:xfrm>
          <a:prstGeom prst="rect">
            <a:avLst/>
          </a:prstGeom>
        </p:spPr>
      </p:pic>
      <p:sp>
        <p:nvSpPr>
          <p:cNvPr id="18" name="Arc 17"/>
          <p:cNvSpPr/>
          <p:nvPr/>
        </p:nvSpPr>
        <p:spPr>
          <a:xfrm>
            <a:off x="7452493" y="5447894"/>
            <a:ext cx="1012237" cy="656853"/>
          </a:xfrm>
          <a:prstGeom prst="arc">
            <a:avLst>
              <a:gd name="adj1" fmla="val 10389258"/>
              <a:gd name="adj2" fmla="val 291729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1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30058" y="718397"/>
                <a:ext cx="7856220" cy="54476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did the following calculation: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checked it by using the inverse.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did 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 and said that her first calculation was wrong.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advice would you give her?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058" y="718397"/>
                <a:ext cx="7856220" cy="5447645"/>
              </a:xfrm>
              <a:prstGeom prst="rect">
                <a:avLst/>
              </a:prstGeom>
              <a:blipFill>
                <a:blip r:embed="rId3"/>
                <a:stretch>
                  <a:fillRect l="-1552" t="-1232" b="-224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350423" y="1907179"/>
            <a:ext cx="2839390" cy="849086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47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03932" y="698987"/>
                <a:ext cx="7856220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is checking Dora’s work but doesn’t do an inverse calculation.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84</a:t>
                </a:r>
              </a:p>
              <a:p>
                <a:pPr lvl="0" algn="ctr">
                  <a:defRPr/>
                </a:pPr>
                <a:endParaRPr lang="en-GB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</a:t>
                </a:r>
              </a:p>
              <a:p>
                <a:pPr lvl="0" algn="ctr">
                  <a:defRPr/>
                </a:pPr>
                <a:endParaRPr lang="en-GB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21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might he know?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errors have been made in each calculation?</a:t>
                </a: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698987"/>
                <a:ext cx="7856220" cy="6186309"/>
              </a:xfrm>
              <a:prstGeom prst="rect">
                <a:avLst/>
              </a:prstGeom>
              <a:blipFill>
                <a:blip r:embed="rId3"/>
                <a:stretch>
                  <a:fillRect l="-1629" t="-10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ular Callout 4"/>
          <p:cNvSpPr/>
          <p:nvPr/>
        </p:nvSpPr>
        <p:spPr>
          <a:xfrm>
            <a:off x="4169453" y="1794772"/>
            <a:ext cx="3015116" cy="966651"/>
          </a:xfrm>
          <a:prstGeom prst="wedgeRoundRectCallout">
            <a:avLst>
              <a:gd name="adj1" fmla="val -70087"/>
              <a:gd name="adj2" fmla="val 4038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calculations can’t be right.</a:t>
            </a: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88182" y="1685113"/>
            <a:ext cx="1582478" cy="118597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554664" y="3239593"/>
            <a:ext cx="2300278" cy="1933303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82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16995" y="701544"/>
            <a:ext cx="78562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thinks she knows the missing number without calculating the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how this could be possible?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292072" y="2212658"/>
            <a:ext cx="2144733" cy="1914584"/>
            <a:chOff x="268171" y="249049"/>
            <a:chExt cx="2498576" cy="2448272"/>
          </a:xfrm>
        </p:grpSpPr>
        <p:sp>
          <p:nvSpPr>
            <p:cNvPr id="10" name="Oval 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5685588" y="2212658"/>
            <a:ext cx="2073699" cy="191458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3109033" y="2274647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97244" y="3501876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885264" y="3516888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60488" y="2286945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80236" y="3516888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039399" y="3508095"/>
            <a:ext cx="639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62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16995" y="693218"/>
                <a:ext cx="7856220" cy="43396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Both missing numbers are less than 10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5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7 </a:t>
                </a:r>
                <a14:m>
                  <m:oMath xmlns:m="http://schemas.openxmlformats.org/officeDocument/2006/math">
                    <m:r>
                      <a:rPr lang="en-GB" sz="5400" i="1" dirty="0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	  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7 </a:t>
                </a:r>
                <a14:m>
                  <m:oMath xmlns:m="http://schemas.openxmlformats.org/officeDocument/2006/math">
                    <m:r>
                      <a:rPr lang="en-GB" sz="5400" i="1" dirty="0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</m:oMath>
                </a14:m>
                <a:endParaRPr lang="en-GB" sz="5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possible answers can you find?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995" y="693218"/>
                <a:ext cx="7856220" cy="4339650"/>
              </a:xfrm>
              <a:prstGeom prst="rect">
                <a:avLst/>
              </a:prstGeom>
              <a:blipFill>
                <a:blip r:embed="rId3"/>
                <a:stretch>
                  <a:fillRect l="-1552" t="-1545" b="-2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00519" y="2486501"/>
            <a:ext cx="879482" cy="85759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831102" y="2486501"/>
            <a:ext cx="879482" cy="85759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0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718397"/>
                <a:ext cx="785622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Continue the pattern.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30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are the similarities and difference between this pattern and the following one?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718397"/>
                <a:ext cx="7856220" cy="5262979"/>
              </a:xfrm>
              <a:prstGeom prst="rect">
                <a:avLst/>
              </a:prstGeom>
              <a:blipFill>
                <a:blip r:embed="rId3"/>
                <a:stretch>
                  <a:fillRect l="-1629" t="-1275" r="-2017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856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3932" y="694025"/>
            <a:ext cx="78562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missing number and explain how Alex knows.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273790" y="1203998"/>
                <a:ext cx="4204004" cy="1604516"/>
              </a:xfrm>
              <a:prstGeom prst="wedgeRoundRectCallout">
                <a:avLst>
                  <a:gd name="adj1" fmla="val -66974"/>
                  <a:gd name="adj2" fmla="val 44104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know 9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10, I can work out 90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100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3790" y="1203998"/>
                <a:ext cx="4204004" cy="1604516"/>
              </a:xfrm>
              <a:prstGeom prst="wedgeRoundRectCallout">
                <a:avLst>
                  <a:gd name="adj1" fmla="val -66974"/>
                  <a:gd name="adj2" fmla="val 44104"/>
                  <a:gd name="adj3" fmla="val 16667"/>
                </a:avLst>
              </a:prstGeom>
              <a:blipFill>
                <a:blip r:embed="rId3"/>
                <a:stretch>
                  <a:fillRect r="-1845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663" y="1056996"/>
            <a:ext cx="1870999" cy="252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7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03932" y="726986"/>
                <a:ext cx="785622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Whitney has 3 jam tarts.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Tommy has 6 jam tarts.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Altogether they have 9 jam tarts.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 ____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if all of the red jam tarts are eaten? 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if all of the purple jam tarts are eaten? </a:t>
                </a: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726986"/>
                <a:ext cx="7856220" cy="6124754"/>
              </a:xfrm>
              <a:prstGeom prst="rect">
                <a:avLst/>
              </a:prstGeom>
              <a:blipFill>
                <a:blip r:embed="rId3"/>
                <a:stretch>
                  <a:fillRect l="-1629" t="-9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763" y="757588"/>
            <a:ext cx="2260483" cy="719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192" y="1974739"/>
            <a:ext cx="2615624" cy="123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4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9935" y="739969"/>
            <a:ext cx="785622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thinks,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thinks,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help the person who is wrong to understand their mistake?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65713" y="3394705"/>
            <a:ext cx="2911511" cy="767591"/>
          </a:xfrm>
          <a:prstGeom prst="wedgeRoundRectCallout">
            <a:avLst>
              <a:gd name="adj1" fmla="val 80275"/>
              <a:gd name="adj2" fmla="val -19534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4257796" y="878618"/>
            <a:ext cx="3625840" cy="1472502"/>
          </a:xfrm>
          <a:prstGeom prst="wedgeRoundRectCallout">
            <a:avLst>
              <a:gd name="adj1" fmla="val -76212"/>
              <a:gd name="adj2" fmla="val 24442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299" y="2857869"/>
            <a:ext cx="1781793" cy="1301310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842" y="548580"/>
            <a:ext cx="1729948" cy="249606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4382581" y="878618"/>
            <a:ext cx="33762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10 different number bonds to 90 using multiples of 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89445" y="3516890"/>
            <a:ext cx="2664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only 5</a:t>
            </a:r>
          </a:p>
        </p:txBody>
      </p:sp>
    </p:spTree>
    <p:extLst>
      <p:ext uri="{BB962C8B-B14F-4D97-AF65-F5344CB8AC3E}">
        <p14:creationId xmlns:p14="http://schemas.microsoft.com/office/powerpoint/2010/main" val="291607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0058" y="718397"/>
            <a:ext cx="78562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multiples of 10, how many number bonds are there for the following numbers?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20 	30 	40 	50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notice about the amount of bonds for each number?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80 has 5 bonds, predict how many 90 would have.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870257" y="2233750"/>
            <a:ext cx="3747471" cy="888275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986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3932" y="733246"/>
            <a:ext cx="785622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Squares are worth 10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Triangles are worth 20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Circles are worth 30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complete the grid above so that all horizontal and vertical lines equal 60?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you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another pattern on an empty grid where each line equals 60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possible ways are there to solve this?</a:t>
            </a:r>
          </a:p>
        </p:txBody>
      </p:sp>
      <p:graphicFrame>
        <p:nvGraphicFramePr>
          <p:cNvPr id="5" name="object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518944"/>
              </p:ext>
            </p:extLst>
          </p:nvPr>
        </p:nvGraphicFramePr>
        <p:xfrm>
          <a:off x="5486399" y="1149805"/>
          <a:ext cx="2534197" cy="24558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448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4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48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86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86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860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object 30"/>
          <p:cNvSpPr/>
          <p:nvPr/>
        </p:nvSpPr>
        <p:spPr>
          <a:xfrm>
            <a:off x="6574772" y="548580"/>
            <a:ext cx="357450" cy="528887"/>
          </a:xfrm>
          <a:custGeom>
            <a:avLst/>
            <a:gdLst/>
            <a:ahLst/>
            <a:cxnLst/>
            <a:rect l="l" t="t" r="r" b="b"/>
            <a:pathLst>
              <a:path w="114300" h="338455">
                <a:moveTo>
                  <a:pt x="38100" y="224027"/>
                </a:moveTo>
                <a:lnTo>
                  <a:pt x="0" y="224027"/>
                </a:lnTo>
                <a:lnTo>
                  <a:pt x="57150" y="338327"/>
                </a:lnTo>
                <a:lnTo>
                  <a:pt x="104775" y="243077"/>
                </a:lnTo>
                <a:lnTo>
                  <a:pt x="38100" y="243077"/>
                </a:lnTo>
                <a:lnTo>
                  <a:pt x="38100" y="224027"/>
                </a:lnTo>
                <a:close/>
              </a:path>
              <a:path w="114300" h="338455">
                <a:moveTo>
                  <a:pt x="76200" y="0"/>
                </a:moveTo>
                <a:lnTo>
                  <a:pt x="38100" y="0"/>
                </a:lnTo>
                <a:lnTo>
                  <a:pt x="38100" y="243077"/>
                </a:lnTo>
                <a:lnTo>
                  <a:pt x="76200" y="243077"/>
                </a:lnTo>
                <a:lnTo>
                  <a:pt x="76200" y="0"/>
                </a:lnTo>
                <a:close/>
              </a:path>
              <a:path w="114300" h="338455">
                <a:moveTo>
                  <a:pt x="114300" y="224027"/>
                </a:moveTo>
                <a:lnTo>
                  <a:pt x="76200" y="224027"/>
                </a:lnTo>
                <a:lnTo>
                  <a:pt x="76200" y="243077"/>
                </a:lnTo>
                <a:lnTo>
                  <a:pt x="104775" y="243077"/>
                </a:lnTo>
                <a:lnTo>
                  <a:pt x="114300" y="2240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30"/>
          <p:cNvSpPr/>
          <p:nvPr/>
        </p:nvSpPr>
        <p:spPr>
          <a:xfrm>
            <a:off x="7419504" y="548884"/>
            <a:ext cx="357450" cy="528887"/>
          </a:xfrm>
          <a:custGeom>
            <a:avLst/>
            <a:gdLst/>
            <a:ahLst/>
            <a:cxnLst/>
            <a:rect l="l" t="t" r="r" b="b"/>
            <a:pathLst>
              <a:path w="114300" h="338455">
                <a:moveTo>
                  <a:pt x="38100" y="224027"/>
                </a:moveTo>
                <a:lnTo>
                  <a:pt x="0" y="224027"/>
                </a:lnTo>
                <a:lnTo>
                  <a:pt x="57150" y="338327"/>
                </a:lnTo>
                <a:lnTo>
                  <a:pt x="104775" y="243077"/>
                </a:lnTo>
                <a:lnTo>
                  <a:pt x="38100" y="243077"/>
                </a:lnTo>
                <a:lnTo>
                  <a:pt x="38100" y="224027"/>
                </a:lnTo>
                <a:close/>
              </a:path>
              <a:path w="114300" h="338455">
                <a:moveTo>
                  <a:pt x="76200" y="0"/>
                </a:moveTo>
                <a:lnTo>
                  <a:pt x="38100" y="0"/>
                </a:lnTo>
                <a:lnTo>
                  <a:pt x="38100" y="243077"/>
                </a:lnTo>
                <a:lnTo>
                  <a:pt x="76200" y="243077"/>
                </a:lnTo>
                <a:lnTo>
                  <a:pt x="76200" y="0"/>
                </a:lnTo>
                <a:close/>
              </a:path>
              <a:path w="114300" h="338455">
                <a:moveTo>
                  <a:pt x="114300" y="224027"/>
                </a:moveTo>
                <a:lnTo>
                  <a:pt x="76200" y="224027"/>
                </a:lnTo>
                <a:lnTo>
                  <a:pt x="76200" y="243077"/>
                </a:lnTo>
                <a:lnTo>
                  <a:pt x="104775" y="243077"/>
                </a:lnTo>
                <a:lnTo>
                  <a:pt x="114300" y="2240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30"/>
          <p:cNvSpPr/>
          <p:nvPr/>
        </p:nvSpPr>
        <p:spPr>
          <a:xfrm>
            <a:off x="5730040" y="582685"/>
            <a:ext cx="357450" cy="528887"/>
          </a:xfrm>
          <a:custGeom>
            <a:avLst/>
            <a:gdLst/>
            <a:ahLst/>
            <a:cxnLst/>
            <a:rect l="l" t="t" r="r" b="b"/>
            <a:pathLst>
              <a:path w="114300" h="338455">
                <a:moveTo>
                  <a:pt x="38100" y="224027"/>
                </a:moveTo>
                <a:lnTo>
                  <a:pt x="0" y="224027"/>
                </a:lnTo>
                <a:lnTo>
                  <a:pt x="57150" y="338327"/>
                </a:lnTo>
                <a:lnTo>
                  <a:pt x="104775" y="243077"/>
                </a:lnTo>
                <a:lnTo>
                  <a:pt x="38100" y="243077"/>
                </a:lnTo>
                <a:lnTo>
                  <a:pt x="38100" y="224027"/>
                </a:lnTo>
                <a:close/>
              </a:path>
              <a:path w="114300" h="338455">
                <a:moveTo>
                  <a:pt x="76200" y="0"/>
                </a:moveTo>
                <a:lnTo>
                  <a:pt x="38100" y="0"/>
                </a:lnTo>
                <a:lnTo>
                  <a:pt x="38100" y="243077"/>
                </a:lnTo>
                <a:lnTo>
                  <a:pt x="76200" y="243077"/>
                </a:lnTo>
                <a:lnTo>
                  <a:pt x="76200" y="0"/>
                </a:lnTo>
                <a:close/>
              </a:path>
              <a:path w="114300" h="338455">
                <a:moveTo>
                  <a:pt x="114300" y="224027"/>
                </a:moveTo>
                <a:lnTo>
                  <a:pt x="76200" y="224027"/>
                </a:lnTo>
                <a:lnTo>
                  <a:pt x="76200" y="243077"/>
                </a:lnTo>
                <a:lnTo>
                  <a:pt x="104775" y="243077"/>
                </a:lnTo>
                <a:lnTo>
                  <a:pt x="114300" y="2240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30"/>
          <p:cNvSpPr/>
          <p:nvPr/>
        </p:nvSpPr>
        <p:spPr>
          <a:xfrm rot="16200000">
            <a:off x="4960696" y="1301871"/>
            <a:ext cx="357450" cy="528887"/>
          </a:xfrm>
          <a:custGeom>
            <a:avLst/>
            <a:gdLst/>
            <a:ahLst/>
            <a:cxnLst/>
            <a:rect l="l" t="t" r="r" b="b"/>
            <a:pathLst>
              <a:path w="114300" h="338455">
                <a:moveTo>
                  <a:pt x="38100" y="224027"/>
                </a:moveTo>
                <a:lnTo>
                  <a:pt x="0" y="224027"/>
                </a:lnTo>
                <a:lnTo>
                  <a:pt x="57150" y="338327"/>
                </a:lnTo>
                <a:lnTo>
                  <a:pt x="104775" y="243077"/>
                </a:lnTo>
                <a:lnTo>
                  <a:pt x="38100" y="243077"/>
                </a:lnTo>
                <a:lnTo>
                  <a:pt x="38100" y="224027"/>
                </a:lnTo>
                <a:close/>
              </a:path>
              <a:path w="114300" h="338455">
                <a:moveTo>
                  <a:pt x="76200" y="0"/>
                </a:moveTo>
                <a:lnTo>
                  <a:pt x="38100" y="0"/>
                </a:lnTo>
                <a:lnTo>
                  <a:pt x="38100" y="243077"/>
                </a:lnTo>
                <a:lnTo>
                  <a:pt x="76200" y="243077"/>
                </a:lnTo>
                <a:lnTo>
                  <a:pt x="76200" y="0"/>
                </a:lnTo>
                <a:close/>
              </a:path>
              <a:path w="114300" h="338455">
                <a:moveTo>
                  <a:pt x="114300" y="224027"/>
                </a:moveTo>
                <a:lnTo>
                  <a:pt x="76200" y="224027"/>
                </a:lnTo>
                <a:lnTo>
                  <a:pt x="76200" y="243077"/>
                </a:lnTo>
                <a:lnTo>
                  <a:pt x="104775" y="243077"/>
                </a:lnTo>
                <a:lnTo>
                  <a:pt x="114300" y="2240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30"/>
          <p:cNvSpPr/>
          <p:nvPr/>
        </p:nvSpPr>
        <p:spPr>
          <a:xfrm rot="16200000">
            <a:off x="4960696" y="2077127"/>
            <a:ext cx="357450" cy="528887"/>
          </a:xfrm>
          <a:custGeom>
            <a:avLst/>
            <a:gdLst/>
            <a:ahLst/>
            <a:cxnLst/>
            <a:rect l="l" t="t" r="r" b="b"/>
            <a:pathLst>
              <a:path w="114300" h="338455">
                <a:moveTo>
                  <a:pt x="38100" y="224027"/>
                </a:moveTo>
                <a:lnTo>
                  <a:pt x="0" y="224027"/>
                </a:lnTo>
                <a:lnTo>
                  <a:pt x="57150" y="338327"/>
                </a:lnTo>
                <a:lnTo>
                  <a:pt x="104775" y="243077"/>
                </a:lnTo>
                <a:lnTo>
                  <a:pt x="38100" y="243077"/>
                </a:lnTo>
                <a:lnTo>
                  <a:pt x="38100" y="224027"/>
                </a:lnTo>
                <a:close/>
              </a:path>
              <a:path w="114300" h="338455">
                <a:moveTo>
                  <a:pt x="76200" y="0"/>
                </a:moveTo>
                <a:lnTo>
                  <a:pt x="38100" y="0"/>
                </a:lnTo>
                <a:lnTo>
                  <a:pt x="38100" y="243077"/>
                </a:lnTo>
                <a:lnTo>
                  <a:pt x="76200" y="243077"/>
                </a:lnTo>
                <a:lnTo>
                  <a:pt x="76200" y="0"/>
                </a:lnTo>
                <a:close/>
              </a:path>
              <a:path w="114300" h="338455">
                <a:moveTo>
                  <a:pt x="114300" y="224027"/>
                </a:moveTo>
                <a:lnTo>
                  <a:pt x="76200" y="224027"/>
                </a:lnTo>
                <a:lnTo>
                  <a:pt x="76200" y="243077"/>
                </a:lnTo>
                <a:lnTo>
                  <a:pt x="104775" y="243077"/>
                </a:lnTo>
                <a:lnTo>
                  <a:pt x="114300" y="2240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30"/>
          <p:cNvSpPr/>
          <p:nvPr/>
        </p:nvSpPr>
        <p:spPr>
          <a:xfrm rot="16200000">
            <a:off x="4960696" y="2852382"/>
            <a:ext cx="357450" cy="528887"/>
          </a:xfrm>
          <a:custGeom>
            <a:avLst/>
            <a:gdLst/>
            <a:ahLst/>
            <a:cxnLst/>
            <a:rect l="l" t="t" r="r" b="b"/>
            <a:pathLst>
              <a:path w="114300" h="338455">
                <a:moveTo>
                  <a:pt x="38100" y="224027"/>
                </a:moveTo>
                <a:lnTo>
                  <a:pt x="0" y="224027"/>
                </a:lnTo>
                <a:lnTo>
                  <a:pt x="57150" y="338327"/>
                </a:lnTo>
                <a:lnTo>
                  <a:pt x="104775" y="243077"/>
                </a:lnTo>
                <a:lnTo>
                  <a:pt x="38100" y="243077"/>
                </a:lnTo>
                <a:lnTo>
                  <a:pt x="38100" y="224027"/>
                </a:lnTo>
                <a:close/>
              </a:path>
              <a:path w="114300" h="338455">
                <a:moveTo>
                  <a:pt x="76200" y="0"/>
                </a:moveTo>
                <a:lnTo>
                  <a:pt x="38100" y="0"/>
                </a:lnTo>
                <a:lnTo>
                  <a:pt x="38100" y="243077"/>
                </a:lnTo>
                <a:lnTo>
                  <a:pt x="76200" y="243077"/>
                </a:lnTo>
                <a:lnTo>
                  <a:pt x="76200" y="0"/>
                </a:lnTo>
                <a:close/>
              </a:path>
              <a:path w="114300" h="338455">
                <a:moveTo>
                  <a:pt x="114300" y="224027"/>
                </a:moveTo>
                <a:lnTo>
                  <a:pt x="76200" y="224027"/>
                </a:lnTo>
                <a:lnTo>
                  <a:pt x="76200" y="243077"/>
                </a:lnTo>
                <a:lnTo>
                  <a:pt x="104775" y="243077"/>
                </a:lnTo>
                <a:lnTo>
                  <a:pt x="114300" y="22402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24"/>
          <p:cNvSpPr/>
          <p:nvPr/>
        </p:nvSpPr>
        <p:spPr>
          <a:xfrm>
            <a:off x="6574772" y="2162845"/>
            <a:ext cx="395260" cy="413664"/>
          </a:xfrm>
          <a:custGeom>
            <a:avLst/>
            <a:gdLst/>
            <a:ahLst/>
            <a:cxnLst/>
            <a:rect l="l" t="t" r="r" b="b"/>
            <a:pathLst>
              <a:path w="216534" h="216535">
                <a:moveTo>
                  <a:pt x="0" y="216179"/>
                </a:moveTo>
                <a:lnTo>
                  <a:pt x="216179" y="216179"/>
                </a:lnTo>
                <a:lnTo>
                  <a:pt x="216179" y="0"/>
                </a:lnTo>
                <a:lnTo>
                  <a:pt x="0" y="0"/>
                </a:lnTo>
                <a:lnTo>
                  <a:pt x="0" y="21617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22"/>
          <p:cNvSpPr/>
          <p:nvPr/>
        </p:nvSpPr>
        <p:spPr>
          <a:xfrm>
            <a:off x="5730040" y="2162845"/>
            <a:ext cx="419199" cy="429624"/>
          </a:xfrm>
          <a:custGeom>
            <a:avLst/>
            <a:gdLst/>
            <a:ahLst/>
            <a:cxnLst/>
            <a:rect l="l" t="t" r="r" b="b"/>
            <a:pathLst>
              <a:path w="203200" h="203200">
                <a:moveTo>
                  <a:pt x="101345" y="0"/>
                </a:moveTo>
                <a:lnTo>
                  <a:pt x="61936" y="7959"/>
                </a:lnTo>
                <a:lnTo>
                  <a:pt x="29717" y="29670"/>
                </a:lnTo>
                <a:lnTo>
                  <a:pt x="7977" y="61882"/>
                </a:lnTo>
                <a:lnTo>
                  <a:pt x="0" y="101346"/>
                </a:lnTo>
                <a:lnTo>
                  <a:pt x="7977" y="140809"/>
                </a:lnTo>
                <a:lnTo>
                  <a:pt x="29717" y="173021"/>
                </a:lnTo>
                <a:lnTo>
                  <a:pt x="61936" y="194732"/>
                </a:lnTo>
                <a:lnTo>
                  <a:pt x="101345" y="202691"/>
                </a:lnTo>
                <a:lnTo>
                  <a:pt x="140809" y="194732"/>
                </a:lnTo>
                <a:lnTo>
                  <a:pt x="173021" y="173021"/>
                </a:lnTo>
                <a:lnTo>
                  <a:pt x="194732" y="140809"/>
                </a:lnTo>
                <a:lnTo>
                  <a:pt x="202691" y="101346"/>
                </a:lnTo>
                <a:lnTo>
                  <a:pt x="194732" y="61882"/>
                </a:lnTo>
                <a:lnTo>
                  <a:pt x="173021" y="29670"/>
                </a:lnTo>
                <a:lnTo>
                  <a:pt x="140809" y="7959"/>
                </a:lnTo>
                <a:lnTo>
                  <a:pt x="10134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20"/>
          <p:cNvSpPr/>
          <p:nvPr/>
        </p:nvSpPr>
        <p:spPr>
          <a:xfrm>
            <a:off x="5711663" y="3007080"/>
            <a:ext cx="455951" cy="402599"/>
          </a:xfrm>
          <a:custGeom>
            <a:avLst/>
            <a:gdLst/>
            <a:ahLst/>
            <a:cxnLst/>
            <a:rect l="l" t="t" r="r" b="b"/>
            <a:pathLst>
              <a:path w="299085" h="120650">
                <a:moveTo>
                  <a:pt x="0" y="0"/>
                </a:moveTo>
                <a:lnTo>
                  <a:pt x="0" y="120395"/>
                </a:lnTo>
                <a:lnTo>
                  <a:pt x="298958" y="120395"/>
                </a:lnTo>
                <a:lnTo>
                  <a:pt x="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bject 20"/>
          <p:cNvSpPr/>
          <p:nvPr/>
        </p:nvSpPr>
        <p:spPr>
          <a:xfrm>
            <a:off x="7373453" y="1342441"/>
            <a:ext cx="455951" cy="402599"/>
          </a:xfrm>
          <a:custGeom>
            <a:avLst/>
            <a:gdLst/>
            <a:ahLst/>
            <a:cxnLst/>
            <a:rect l="l" t="t" r="r" b="b"/>
            <a:pathLst>
              <a:path w="299085" h="120650">
                <a:moveTo>
                  <a:pt x="0" y="0"/>
                </a:moveTo>
                <a:lnTo>
                  <a:pt x="0" y="120395"/>
                </a:lnTo>
                <a:lnTo>
                  <a:pt x="298958" y="120395"/>
                </a:lnTo>
                <a:lnTo>
                  <a:pt x="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77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641639"/>
                <a:ext cx="785622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These four calculations have the same answer.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		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These four calculations have the same answer.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641639"/>
                <a:ext cx="7856220" cy="5878532"/>
              </a:xfrm>
              <a:prstGeom prst="rect">
                <a:avLst/>
              </a:prstGeom>
              <a:blipFill>
                <a:blip r:embed="rId3"/>
                <a:stretch>
                  <a:fillRect l="-2793" t="-1865" b="-1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2613517" y="2468333"/>
            <a:ext cx="4234825" cy="1502230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613517" y="5014348"/>
            <a:ext cx="4234824" cy="1502230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01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864" y="733246"/>
            <a:ext cx="785622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lives 5 km from school.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lives 4 km from school in the same direction.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distance between Jack and Annie’s houses?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After travelling to and from school, Jack thinks that he will walk 1 km more than Annie. Is he correct?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will be the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difference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distance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walked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after 2 school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days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263" y="4560350"/>
            <a:ext cx="2484879" cy="198594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766974" y="4395067"/>
            <a:ext cx="2530809" cy="1861739"/>
            <a:chOff x="4766974" y="4395067"/>
            <a:chExt cx="2530809" cy="1861739"/>
          </a:xfrm>
        </p:grpSpPr>
        <p:sp>
          <p:nvSpPr>
            <p:cNvPr id="7" name="object 33"/>
            <p:cNvSpPr txBox="1"/>
            <p:nvPr/>
          </p:nvSpPr>
          <p:spPr>
            <a:xfrm>
              <a:off x="5085912" y="4395067"/>
              <a:ext cx="1676561" cy="319318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9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Jack</a:t>
              </a:r>
              <a:r>
                <a:rPr kumimoji="0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’s</a:t>
              </a:r>
              <a:r>
                <a:rPr kumimoji="0" sz="2000" b="0" i="0" u="none" strike="noStrike" kern="1200" cap="none" spc="-55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 </a:t>
              </a:r>
              <a:r>
                <a:rPr kumimoji="0" sz="20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house</a:t>
              </a:r>
              <a:endParaRPr kumimoji="0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sp>
          <p:nvSpPr>
            <p:cNvPr id="8" name="object 34"/>
            <p:cNvSpPr txBox="1"/>
            <p:nvPr/>
          </p:nvSpPr>
          <p:spPr>
            <a:xfrm>
              <a:off x="4766974" y="5448161"/>
              <a:ext cx="1594375" cy="319318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9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-5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Annie’s </a:t>
              </a:r>
              <a:r>
                <a:rPr kumimoji="0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house</a:t>
              </a:r>
              <a:endPara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4895381" y="4714386"/>
              <a:ext cx="2402402" cy="15424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4766974" y="4605777"/>
              <a:ext cx="256814" cy="21721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5793913" y="5258920"/>
              <a:ext cx="256814" cy="21721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9803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4483" y="641639"/>
            <a:ext cx="7595547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SALE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cost of each piece of fruit is reduced by 10 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new prices?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5763" y="3001033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2882" y="3001033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22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6097" y="3001033"/>
            <a:ext cx="8226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35 p</a:t>
            </a:r>
          </a:p>
        </p:txBody>
      </p:sp>
      <p:sp>
        <p:nvSpPr>
          <p:cNvPr id="8" name="Rectangle 7"/>
          <p:cNvSpPr/>
          <p:nvPr/>
        </p:nvSpPr>
        <p:spPr>
          <a:xfrm>
            <a:off x="4399667" y="3001033"/>
            <a:ext cx="931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68 p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83" y="1629901"/>
            <a:ext cx="1265888" cy="121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705" y="1577947"/>
            <a:ext cx="1301726" cy="1387085"/>
          </a:xfrm>
          <a:prstGeom prst="rect">
            <a:avLst/>
          </a:prstGeom>
        </p:spPr>
      </p:pic>
      <p:sp>
        <p:nvSpPr>
          <p:cNvPr id="11" name="object 14"/>
          <p:cNvSpPr/>
          <p:nvPr/>
        </p:nvSpPr>
        <p:spPr>
          <a:xfrm>
            <a:off x="4454765" y="1843582"/>
            <a:ext cx="1011887" cy="8558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13"/>
          <p:cNvSpPr/>
          <p:nvPr/>
        </p:nvSpPr>
        <p:spPr>
          <a:xfrm>
            <a:off x="5977987" y="1739979"/>
            <a:ext cx="1198211" cy="11057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744" y="4435354"/>
            <a:ext cx="919166" cy="11455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582" y="3418481"/>
            <a:ext cx="1019197" cy="11627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876" y="1868609"/>
            <a:ext cx="841034" cy="900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110" y="2622514"/>
            <a:ext cx="1006435" cy="11481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629" y="-136999"/>
            <a:ext cx="387157" cy="19489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9317" y="647391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9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19686" y="737070"/>
            <a:ext cx="7595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86853" y="1413457"/>
            <a:ext cx="3669791" cy="1984836"/>
          </a:xfrm>
          <a:prstGeom prst="wedgeRoundRectCallout">
            <a:avLst>
              <a:gd name="adj1" fmla="val -69318"/>
              <a:gd name="adj2" fmla="val 3988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know that 10 more than 72 is 82 because I only have to look at the tens digit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39896" y="2325189"/>
            <a:ext cx="2055466" cy="1499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43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2828" y="733246"/>
            <a:ext cx="75955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Class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 gives one of their full packets of crayons away.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crayons do they have left?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322" y="3017767"/>
            <a:ext cx="1469577" cy="1273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860" y="2018768"/>
            <a:ext cx="1477090" cy="12799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903" y="3017767"/>
            <a:ext cx="1481475" cy="1283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950" y="2018768"/>
            <a:ext cx="1481476" cy="12837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289" y="2596612"/>
            <a:ext cx="1464664" cy="12691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371" y="2835850"/>
            <a:ext cx="693056" cy="7906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074" y="2835850"/>
            <a:ext cx="693056" cy="7906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81" y="2835850"/>
            <a:ext cx="693056" cy="79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7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2827" y="716156"/>
            <a:ext cx="7595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is counting backwards in 10s.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and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then stops.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numbers comes next and why?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14786" y="2710136"/>
            <a:ext cx="3669791" cy="1187355"/>
          </a:xfrm>
          <a:prstGeom prst="wedgeRoundRectCallout">
            <a:avLst>
              <a:gd name="adj1" fmla="val 78696"/>
              <a:gd name="adj2" fmla="val -11406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Forty-nine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, thirty-nine, twenty-nine</a:t>
            </a:r>
          </a:p>
          <a:p>
            <a:pPr algn="ctr"/>
            <a:endParaRPr lang="en-GB" sz="2800" dirty="0"/>
          </a:p>
        </p:txBody>
      </p:sp>
      <p:pic>
        <p:nvPicPr>
          <p:cNvPr id="15" name="Picture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74101" y="1558753"/>
            <a:ext cx="1473818" cy="230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73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2827" y="726763"/>
            <a:ext cx="759554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three spare red beads.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numbers could he make?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5656" y="1398451"/>
            <a:ext cx="3532772" cy="375958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092037" y="37696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92036" y="333446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092035" y="288498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820656" y="3769641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0144822" y="198659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144821" y="262481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689108" y="1986599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689107" y="262481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233394" y="198414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1233393" y="262236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27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1973" y="760542"/>
            <a:ext cx="75955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Class 2’s crayons.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are given a new box of 10 each day for a week.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crayons do they have at the end of the week?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872" y="1598639"/>
            <a:ext cx="2074460" cy="17975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09" y="1515268"/>
            <a:ext cx="2155603" cy="186785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873" y="2048056"/>
            <a:ext cx="693056" cy="7906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464" y="2053859"/>
            <a:ext cx="693056" cy="7906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281" y="2036448"/>
            <a:ext cx="693056" cy="79067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485" y="2030644"/>
            <a:ext cx="693056" cy="7906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077" y="2042252"/>
            <a:ext cx="693056" cy="79067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669" y="2024840"/>
            <a:ext cx="693056" cy="79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8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1495" y="1675452"/>
            <a:ext cx="8056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n-GB" dirty="0"/>
          </a:p>
          <a:p>
            <a:pPr lvl="0" algn="ct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Circles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represent 20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Triangles represent 10</a:t>
            </a: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Squares represent 50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value of each row and column?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35" y="1009856"/>
            <a:ext cx="2068331" cy="2001610"/>
          </a:xfrm>
          <a:prstGeom prst="rect">
            <a:avLst/>
          </a:prstGeom>
        </p:spPr>
      </p:pic>
      <p:sp>
        <p:nvSpPr>
          <p:cNvPr id="8" name="object 37"/>
          <p:cNvSpPr/>
          <p:nvPr/>
        </p:nvSpPr>
        <p:spPr>
          <a:xfrm>
            <a:off x="6109187" y="1768691"/>
            <a:ext cx="484625" cy="485618"/>
          </a:xfrm>
          <a:custGeom>
            <a:avLst/>
            <a:gdLst/>
            <a:ahLst/>
            <a:cxnLst/>
            <a:rect l="l" t="t" r="r" b="b"/>
            <a:pathLst>
              <a:path w="309879" h="310514">
                <a:moveTo>
                  <a:pt x="0" y="310502"/>
                </a:moveTo>
                <a:lnTo>
                  <a:pt x="309600" y="310502"/>
                </a:lnTo>
                <a:lnTo>
                  <a:pt x="309600" y="0"/>
                </a:lnTo>
                <a:lnTo>
                  <a:pt x="0" y="0"/>
                </a:lnTo>
                <a:lnTo>
                  <a:pt x="0" y="31050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bject 37"/>
          <p:cNvSpPr/>
          <p:nvPr/>
        </p:nvSpPr>
        <p:spPr>
          <a:xfrm>
            <a:off x="6109187" y="1130034"/>
            <a:ext cx="484625" cy="485618"/>
          </a:xfrm>
          <a:custGeom>
            <a:avLst/>
            <a:gdLst/>
            <a:ahLst/>
            <a:cxnLst/>
            <a:rect l="l" t="t" r="r" b="b"/>
            <a:pathLst>
              <a:path w="309879" h="310514">
                <a:moveTo>
                  <a:pt x="0" y="310502"/>
                </a:moveTo>
                <a:lnTo>
                  <a:pt x="309600" y="310502"/>
                </a:lnTo>
                <a:lnTo>
                  <a:pt x="309600" y="0"/>
                </a:lnTo>
                <a:lnTo>
                  <a:pt x="0" y="0"/>
                </a:lnTo>
                <a:lnTo>
                  <a:pt x="0" y="31050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bject 37"/>
          <p:cNvSpPr/>
          <p:nvPr/>
        </p:nvSpPr>
        <p:spPr>
          <a:xfrm>
            <a:off x="6109187" y="2407348"/>
            <a:ext cx="484625" cy="485618"/>
          </a:xfrm>
          <a:custGeom>
            <a:avLst/>
            <a:gdLst/>
            <a:ahLst/>
            <a:cxnLst/>
            <a:rect l="l" t="t" r="r" b="b"/>
            <a:pathLst>
              <a:path w="309879" h="310514">
                <a:moveTo>
                  <a:pt x="0" y="310502"/>
                </a:moveTo>
                <a:lnTo>
                  <a:pt x="309600" y="310502"/>
                </a:lnTo>
                <a:lnTo>
                  <a:pt x="309600" y="0"/>
                </a:lnTo>
                <a:lnTo>
                  <a:pt x="0" y="0"/>
                </a:lnTo>
                <a:lnTo>
                  <a:pt x="0" y="31050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bject 37"/>
          <p:cNvSpPr/>
          <p:nvPr/>
        </p:nvSpPr>
        <p:spPr>
          <a:xfrm>
            <a:off x="4015615" y="3103529"/>
            <a:ext cx="484625" cy="485618"/>
          </a:xfrm>
          <a:custGeom>
            <a:avLst/>
            <a:gdLst/>
            <a:ahLst/>
            <a:cxnLst/>
            <a:rect l="l" t="t" r="r" b="b"/>
            <a:pathLst>
              <a:path w="309879" h="310514">
                <a:moveTo>
                  <a:pt x="0" y="310502"/>
                </a:moveTo>
                <a:lnTo>
                  <a:pt x="309600" y="310502"/>
                </a:lnTo>
                <a:lnTo>
                  <a:pt x="309600" y="0"/>
                </a:lnTo>
                <a:lnTo>
                  <a:pt x="0" y="0"/>
                </a:lnTo>
                <a:lnTo>
                  <a:pt x="0" y="31050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37"/>
          <p:cNvSpPr/>
          <p:nvPr/>
        </p:nvSpPr>
        <p:spPr>
          <a:xfrm>
            <a:off x="4697323" y="3103530"/>
            <a:ext cx="484625" cy="485618"/>
          </a:xfrm>
          <a:custGeom>
            <a:avLst/>
            <a:gdLst/>
            <a:ahLst/>
            <a:cxnLst/>
            <a:rect l="l" t="t" r="r" b="b"/>
            <a:pathLst>
              <a:path w="309879" h="310514">
                <a:moveTo>
                  <a:pt x="0" y="310502"/>
                </a:moveTo>
                <a:lnTo>
                  <a:pt x="309600" y="310502"/>
                </a:lnTo>
                <a:lnTo>
                  <a:pt x="309600" y="0"/>
                </a:lnTo>
                <a:lnTo>
                  <a:pt x="0" y="0"/>
                </a:lnTo>
                <a:lnTo>
                  <a:pt x="0" y="31050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37"/>
          <p:cNvSpPr/>
          <p:nvPr/>
        </p:nvSpPr>
        <p:spPr>
          <a:xfrm>
            <a:off x="5379032" y="3103529"/>
            <a:ext cx="484625" cy="485618"/>
          </a:xfrm>
          <a:custGeom>
            <a:avLst/>
            <a:gdLst/>
            <a:ahLst/>
            <a:cxnLst/>
            <a:rect l="l" t="t" r="r" b="b"/>
            <a:pathLst>
              <a:path w="309879" h="310514">
                <a:moveTo>
                  <a:pt x="0" y="310502"/>
                </a:moveTo>
                <a:lnTo>
                  <a:pt x="309600" y="310502"/>
                </a:lnTo>
                <a:lnTo>
                  <a:pt x="309600" y="0"/>
                </a:lnTo>
                <a:lnTo>
                  <a:pt x="0" y="0"/>
                </a:lnTo>
                <a:lnTo>
                  <a:pt x="0" y="31050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bject 30"/>
          <p:cNvSpPr/>
          <p:nvPr/>
        </p:nvSpPr>
        <p:spPr>
          <a:xfrm>
            <a:off x="4076995" y="1144516"/>
            <a:ext cx="375859" cy="362424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216179"/>
                </a:moveTo>
                <a:lnTo>
                  <a:pt x="216179" y="216179"/>
                </a:lnTo>
                <a:lnTo>
                  <a:pt x="216179" y="0"/>
                </a:lnTo>
                <a:lnTo>
                  <a:pt x="0" y="0"/>
                </a:lnTo>
                <a:lnTo>
                  <a:pt x="0" y="21617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bject 32"/>
          <p:cNvSpPr/>
          <p:nvPr/>
        </p:nvSpPr>
        <p:spPr>
          <a:xfrm>
            <a:off x="4010135" y="1734308"/>
            <a:ext cx="473321" cy="474529"/>
          </a:xfrm>
          <a:custGeom>
            <a:avLst/>
            <a:gdLst/>
            <a:ahLst/>
            <a:cxnLst/>
            <a:rect l="l" t="t" r="r" b="b"/>
            <a:pathLst>
              <a:path w="202565" h="203200">
                <a:moveTo>
                  <a:pt x="101218" y="0"/>
                </a:moveTo>
                <a:lnTo>
                  <a:pt x="61829" y="7959"/>
                </a:lnTo>
                <a:lnTo>
                  <a:pt x="29654" y="29670"/>
                </a:lnTo>
                <a:lnTo>
                  <a:pt x="7957" y="61882"/>
                </a:lnTo>
                <a:lnTo>
                  <a:pt x="0" y="101346"/>
                </a:lnTo>
                <a:lnTo>
                  <a:pt x="7957" y="140809"/>
                </a:lnTo>
                <a:lnTo>
                  <a:pt x="29654" y="173021"/>
                </a:lnTo>
                <a:lnTo>
                  <a:pt x="61829" y="194732"/>
                </a:lnTo>
                <a:lnTo>
                  <a:pt x="101218" y="202691"/>
                </a:lnTo>
                <a:lnTo>
                  <a:pt x="140682" y="194732"/>
                </a:lnTo>
                <a:lnTo>
                  <a:pt x="172894" y="173021"/>
                </a:lnTo>
                <a:lnTo>
                  <a:pt x="194605" y="140809"/>
                </a:lnTo>
                <a:lnTo>
                  <a:pt x="202564" y="101346"/>
                </a:lnTo>
                <a:lnTo>
                  <a:pt x="194605" y="61882"/>
                </a:lnTo>
                <a:lnTo>
                  <a:pt x="172894" y="29670"/>
                </a:lnTo>
                <a:lnTo>
                  <a:pt x="140682" y="7959"/>
                </a:lnTo>
                <a:lnTo>
                  <a:pt x="10121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20"/>
          <p:cNvSpPr/>
          <p:nvPr/>
        </p:nvSpPr>
        <p:spPr>
          <a:xfrm>
            <a:off x="4053420" y="2492767"/>
            <a:ext cx="455951" cy="402599"/>
          </a:xfrm>
          <a:custGeom>
            <a:avLst/>
            <a:gdLst/>
            <a:ahLst/>
            <a:cxnLst/>
            <a:rect l="l" t="t" r="r" b="b"/>
            <a:pathLst>
              <a:path w="299085" h="120650">
                <a:moveTo>
                  <a:pt x="0" y="0"/>
                </a:moveTo>
                <a:lnTo>
                  <a:pt x="0" y="120395"/>
                </a:lnTo>
                <a:lnTo>
                  <a:pt x="298958" y="120395"/>
                </a:lnTo>
                <a:lnTo>
                  <a:pt x="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bject 30"/>
          <p:cNvSpPr/>
          <p:nvPr/>
        </p:nvSpPr>
        <p:spPr>
          <a:xfrm>
            <a:off x="4796052" y="1809360"/>
            <a:ext cx="375859" cy="362424"/>
          </a:xfrm>
          <a:custGeom>
            <a:avLst/>
            <a:gdLst/>
            <a:ahLst/>
            <a:cxnLst/>
            <a:rect l="l" t="t" r="r" b="b"/>
            <a:pathLst>
              <a:path w="216535" h="216535">
                <a:moveTo>
                  <a:pt x="0" y="216179"/>
                </a:moveTo>
                <a:lnTo>
                  <a:pt x="216179" y="216179"/>
                </a:lnTo>
                <a:lnTo>
                  <a:pt x="216179" y="0"/>
                </a:lnTo>
                <a:lnTo>
                  <a:pt x="0" y="0"/>
                </a:lnTo>
                <a:lnTo>
                  <a:pt x="0" y="216179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bject 32"/>
          <p:cNvSpPr/>
          <p:nvPr/>
        </p:nvSpPr>
        <p:spPr>
          <a:xfrm>
            <a:off x="4712277" y="1136516"/>
            <a:ext cx="473321" cy="474529"/>
          </a:xfrm>
          <a:custGeom>
            <a:avLst/>
            <a:gdLst/>
            <a:ahLst/>
            <a:cxnLst/>
            <a:rect l="l" t="t" r="r" b="b"/>
            <a:pathLst>
              <a:path w="202565" h="203200">
                <a:moveTo>
                  <a:pt x="101218" y="0"/>
                </a:moveTo>
                <a:lnTo>
                  <a:pt x="61829" y="7959"/>
                </a:lnTo>
                <a:lnTo>
                  <a:pt x="29654" y="29670"/>
                </a:lnTo>
                <a:lnTo>
                  <a:pt x="7957" y="61882"/>
                </a:lnTo>
                <a:lnTo>
                  <a:pt x="0" y="101346"/>
                </a:lnTo>
                <a:lnTo>
                  <a:pt x="7957" y="140809"/>
                </a:lnTo>
                <a:lnTo>
                  <a:pt x="29654" y="173021"/>
                </a:lnTo>
                <a:lnTo>
                  <a:pt x="61829" y="194732"/>
                </a:lnTo>
                <a:lnTo>
                  <a:pt x="101218" y="202691"/>
                </a:lnTo>
                <a:lnTo>
                  <a:pt x="140682" y="194732"/>
                </a:lnTo>
                <a:lnTo>
                  <a:pt x="172894" y="173021"/>
                </a:lnTo>
                <a:lnTo>
                  <a:pt x="194605" y="140809"/>
                </a:lnTo>
                <a:lnTo>
                  <a:pt x="202564" y="101346"/>
                </a:lnTo>
                <a:lnTo>
                  <a:pt x="194605" y="61882"/>
                </a:lnTo>
                <a:lnTo>
                  <a:pt x="172894" y="29670"/>
                </a:lnTo>
                <a:lnTo>
                  <a:pt x="140682" y="7959"/>
                </a:lnTo>
                <a:lnTo>
                  <a:pt x="101218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5432951" y="1144516"/>
            <a:ext cx="455951" cy="402599"/>
          </a:xfrm>
          <a:custGeom>
            <a:avLst/>
            <a:gdLst/>
            <a:ahLst/>
            <a:cxnLst/>
            <a:rect l="l" t="t" r="r" b="b"/>
            <a:pathLst>
              <a:path w="299085" h="120650">
                <a:moveTo>
                  <a:pt x="0" y="0"/>
                </a:moveTo>
                <a:lnTo>
                  <a:pt x="0" y="120395"/>
                </a:lnTo>
                <a:lnTo>
                  <a:pt x="298958" y="120395"/>
                </a:lnTo>
                <a:lnTo>
                  <a:pt x="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0"/>
          <p:cNvSpPr/>
          <p:nvPr/>
        </p:nvSpPr>
        <p:spPr>
          <a:xfrm>
            <a:off x="5411436" y="2488349"/>
            <a:ext cx="455951" cy="402599"/>
          </a:xfrm>
          <a:custGeom>
            <a:avLst/>
            <a:gdLst/>
            <a:ahLst/>
            <a:cxnLst/>
            <a:rect l="l" t="t" r="r" b="b"/>
            <a:pathLst>
              <a:path w="299085" h="120650">
                <a:moveTo>
                  <a:pt x="0" y="0"/>
                </a:moveTo>
                <a:lnTo>
                  <a:pt x="0" y="120395"/>
                </a:lnTo>
                <a:lnTo>
                  <a:pt x="298958" y="120395"/>
                </a:lnTo>
                <a:lnTo>
                  <a:pt x="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bject 20"/>
          <p:cNvSpPr/>
          <p:nvPr/>
        </p:nvSpPr>
        <p:spPr>
          <a:xfrm>
            <a:off x="5411436" y="1804946"/>
            <a:ext cx="455951" cy="402599"/>
          </a:xfrm>
          <a:custGeom>
            <a:avLst/>
            <a:gdLst/>
            <a:ahLst/>
            <a:cxnLst/>
            <a:rect l="l" t="t" r="r" b="b"/>
            <a:pathLst>
              <a:path w="299085" h="120650">
                <a:moveTo>
                  <a:pt x="0" y="0"/>
                </a:moveTo>
                <a:lnTo>
                  <a:pt x="0" y="120395"/>
                </a:lnTo>
                <a:lnTo>
                  <a:pt x="298958" y="120395"/>
                </a:lnTo>
                <a:lnTo>
                  <a:pt x="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bject 20"/>
          <p:cNvSpPr/>
          <p:nvPr/>
        </p:nvSpPr>
        <p:spPr>
          <a:xfrm>
            <a:off x="4725763" y="2470898"/>
            <a:ext cx="455951" cy="402599"/>
          </a:xfrm>
          <a:custGeom>
            <a:avLst/>
            <a:gdLst/>
            <a:ahLst/>
            <a:cxnLst/>
            <a:rect l="l" t="t" r="r" b="b"/>
            <a:pathLst>
              <a:path w="299085" h="120650">
                <a:moveTo>
                  <a:pt x="0" y="0"/>
                </a:moveTo>
                <a:lnTo>
                  <a:pt x="0" y="120395"/>
                </a:lnTo>
                <a:lnTo>
                  <a:pt x="298958" y="120395"/>
                </a:lnTo>
                <a:lnTo>
                  <a:pt x="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76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4268" y="726794"/>
            <a:ext cx="759554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72" y="2275942"/>
            <a:ext cx="1591895" cy="2573982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2982287" y="2047164"/>
            <a:ext cx="4414800" cy="1924335"/>
            <a:chOff x="2982287" y="2047164"/>
            <a:chExt cx="4414800" cy="1924335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2982287" y="2047164"/>
              <a:ext cx="4414800" cy="1924335"/>
            </a:xfrm>
            <a:prstGeom prst="wedgeRoundRectCallout">
              <a:avLst>
                <a:gd name="adj1" fmla="val -69335"/>
                <a:gd name="adj2" fmla="val 43938"/>
                <a:gd name="adj3" fmla="val 16667"/>
              </a:avLst>
            </a:prstGeom>
            <a:solidFill>
              <a:schemeClr val="accent2">
                <a:alpha val="20000"/>
              </a:schemeClr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object 11"/>
            <p:cNvSpPr txBox="1"/>
            <p:nvPr/>
          </p:nvSpPr>
          <p:spPr>
            <a:xfrm>
              <a:off x="3110207" y="2106371"/>
              <a:ext cx="4168855" cy="1735090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0" marR="5080" lvl="0" indent="-1270" algn="ctr" defTabSz="457200" rtl="0" eaLnBrk="1" fontAlgn="auto" latinLnBrk="0" hangingPunct="1">
                <a:lnSpc>
                  <a:spcPct val="100000"/>
                </a:lnSpc>
                <a:spcBef>
                  <a:spcPts val="9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2800" b="0" i="0" u="none" strike="noStrike" kern="1200" cap="none" spc="-5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I </a:t>
              </a:r>
              <a:r>
                <a:rPr kumimoji="0" sz="28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am thinking of </a:t>
              </a:r>
              <a:r>
                <a:rPr kumimoji="0" sz="2800" b="0" i="0" u="none" strike="noStrike" kern="1200" cap="none" spc="-5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a </a:t>
              </a:r>
              <a:r>
                <a:rPr kumimoji="0" sz="28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two</a:t>
              </a:r>
              <a:r>
                <a:rPr kumimoji="0" lang="en-GB" sz="28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-</a:t>
              </a:r>
              <a:r>
                <a:rPr kumimoji="0" sz="28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 </a:t>
              </a:r>
              <a:r>
                <a:rPr kumimoji="0" sz="28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digit </a:t>
              </a:r>
              <a:r>
                <a:rPr kumimoji="0" sz="2800" b="0" i="0" u="none" strike="noStrike" kern="1200" cap="none" spc="-5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number, if I add </a:t>
              </a:r>
              <a:r>
                <a:rPr kumimoji="0" sz="28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ones </a:t>
              </a:r>
              <a:r>
                <a:rPr kumimoji="0" sz="28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to it, </a:t>
              </a:r>
              <a:r>
                <a:rPr kumimoji="0" sz="2800" b="0" i="0" u="none" strike="noStrike" kern="1200" cap="none" spc="-5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I </a:t>
              </a:r>
              <a:r>
                <a:rPr kumimoji="0" sz="28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will only </a:t>
              </a:r>
              <a:r>
                <a:rPr kumimoji="0" sz="2800" b="0" i="0" u="none" strike="noStrike" kern="1200" cap="none" spc="-5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need </a:t>
              </a:r>
              <a:r>
                <a:rPr kumimoji="0" sz="28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to </a:t>
              </a:r>
              <a:r>
                <a:rPr kumimoji="0" sz="2800" b="0" i="0" u="none" strike="noStrike" kern="1200" cap="none" spc="-5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change </a:t>
              </a:r>
              <a:r>
                <a:rPr kumimoji="0" sz="2800" b="0" i="0" u="none" strike="noStrike" kern="1200" cap="none" spc="-5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the </a:t>
              </a:r>
              <a:r>
                <a:rPr kumimoji="0" sz="28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ones digit.</a:t>
              </a:r>
              <a:endPara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547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3978" y="760542"/>
            <a:ext cx="759554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digit cards.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Place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digit cards in the number sentence.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totals can you find?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smallest total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largest total?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991575" y="4024219"/>
            <a:ext cx="641806" cy="89521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858294" y="4021518"/>
            <a:ext cx="641806" cy="89521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321225" y="4024219"/>
            <a:ext cx="641806" cy="89521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98443" y="1421880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21225" y="1421880"/>
            <a:ext cx="641806" cy="89286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309834" y="1421880"/>
            <a:ext cx="669877" cy="89286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246092" y="4134822"/>
                <a:ext cx="65755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6092" y="4134822"/>
                <a:ext cx="657551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621752" y="4134823"/>
                <a:ext cx="6335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1752" y="4134823"/>
                <a:ext cx="633507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4406242" y="1543226"/>
            <a:ext cx="532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Gill Sans MT" panose="020B0502020104020203" pitchFamily="34" charset="0"/>
              </a:rPr>
              <a:t>6</a:t>
            </a:r>
            <a:endParaRPr lang="en-GB" sz="36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30768" y="1527812"/>
            <a:ext cx="532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36057" y="1543226"/>
            <a:ext cx="532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Gill Sans MT" panose="020B0502020104020203" pitchFamily="34" charset="0"/>
              </a:rPr>
              <a:t>8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14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13684" y="726986"/>
                <a:ext cx="7595547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and Eva are solving the subtraction 23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are their methods: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3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Who’s method is the most efficient?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explain why?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think of another method to solve the subtraction.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3684" y="726986"/>
                <a:ext cx="7595547" cy="6124754"/>
              </a:xfrm>
              <a:prstGeom prst="rect">
                <a:avLst/>
              </a:prstGeom>
              <a:blipFill>
                <a:blip r:embed="rId3"/>
                <a:stretch>
                  <a:fillRect l="-1605" t="-9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ounded Rectangular Callout 22"/>
          <p:cNvSpPr/>
          <p:nvPr/>
        </p:nvSpPr>
        <p:spPr>
          <a:xfrm>
            <a:off x="3803487" y="2098400"/>
            <a:ext cx="3493827" cy="970970"/>
          </a:xfrm>
          <a:prstGeom prst="wedgeRoundRectCallout">
            <a:avLst>
              <a:gd name="adj1" fmla="val 66770"/>
              <a:gd name="adj2" fmla="val 11502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0" lvl="0" indent="0" algn="ctr" defTabSz="4572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Bariol Regular"/>
              </a:rPr>
              <a:t>I put 9 in my head and counted on to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cs typeface="Bariol Regular"/>
              </a:rPr>
              <a:t>23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cs typeface="Bariol Regular"/>
            </a:endParaRPr>
          </a:p>
        </p:txBody>
      </p:sp>
      <p:sp>
        <p:nvSpPr>
          <p:cNvPr id="24" name="Rounded Rectangular Callout 23"/>
          <p:cNvSpPr/>
          <p:nvPr/>
        </p:nvSpPr>
        <p:spPr>
          <a:xfrm>
            <a:off x="2758718" y="3194611"/>
            <a:ext cx="3946647" cy="896042"/>
          </a:xfrm>
          <a:prstGeom prst="wedgeRoundRectCallout">
            <a:avLst>
              <a:gd name="adj1" fmla="val -67420"/>
              <a:gd name="adj2" fmla="val 27890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0" lvl="0" indent="0" algn="ctr" defTabSz="4572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I put 23 in my head and counted back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044" y="2098400"/>
            <a:ext cx="1082375" cy="790499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51" y="2888899"/>
            <a:ext cx="1062268" cy="150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01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55890" y="742280"/>
                <a:ext cx="7595547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is counting back to solve 35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 counts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35, 34, 33, 32, 31, 30, 29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Mo correct?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890" y="742280"/>
                <a:ext cx="7595547" cy="4955203"/>
              </a:xfrm>
              <a:prstGeom prst="rect">
                <a:avLst/>
              </a:prstGeom>
              <a:blipFill>
                <a:blip r:embed="rId3"/>
                <a:stretch>
                  <a:fillRect l="-1605" t="-1353" b="-24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2317881" y="2770095"/>
            <a:ext cx="4651400" cy="873456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984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1000" y="701943"/>
            <a:ext cx="759554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number sentences to the number bonds that make the method more efficient.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325755" lvl="0">
              <a:tabLst>
                <a:tab pos="1904364" algn="l"/>
              </a:tabLst>
              <a:defRPr/>
            </a:pPr>
            <a:endParaRPr lang="en-GB" sz="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le 4"/>
              <p:cNvSpPr/>
              <p:nvPr/>
            </p:nvSpPr>
            <p:spPr>
              <a:xfrm>
                <a:off x="6407144" y="4851040"/>
                <a:ext cx="2387540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45440" lvl="0">
                  <a:tabLst>
                    <a:tab pos="1883410" algn="l"/>
                  </a:tabLst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spc="-1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5</a:t>
                </a:r>
              </a:p>
            </p:txBody>
          </p:sp>
        </mc:Choice>
        <mc:Fallback xmlns=""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7144" y="4851040"/>
                <a:ext cx="2387540" cy="797268"/>
              </a:xfrm>
              <a:prstGeom prst="roundRect">
                <a:avLst/>
              </a:prstGeom>
              <a:blipFill>
                <a:blip r:embed="rId3"/>
                <a:stretch>
                  <a:fillRect b="-1471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5"/>
              <p:cNvSpPr/>
              <p:nvPr/>
            </p:nvSpPr>
            <p:spPr>
              <a:xfrm>
                <a:off x="6395771" y="3886847"/>
                <a:ext cx="2387540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42900" lvl="0">
                  <a:spcBef>
                    <a:spcPts val="5"/>
                  </a:spcBef>
                  <a:tabLst>
                    <a:tab pos="1879600" algn="l"/>
                  </a:tabLs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spc="-1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5</a:t>
                </a:r>
              </a:p>
            </p:txBody>
          </p:sp>
        </mc:Choice>
        <mc:Fallback xmlns=""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5771" y="3886847"/>
                <a:ext cx="2387540" cy="797268"/>
              </a:xfrm>
              <a:prstGeom prst="roundRect">
                <a:avLst/>
              </a:prstGeom>
              <a:blipFill>
                <a:blip r:embed="rId4"/>
                <a:stretch>
                  <a:fillRect b="-1481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6395771" y="2922654"/>
                <a:ext cx="2387540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51790" lvl="0">
                  <a:tabLst>
                    <a:tab pos="1873885" algn="l"/>
                  </a:tabLs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</a:t>
                </a: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5771" y="2922654"/>
                <a:ext cx="2387540" cy="797268"/>
              </a:xfrm>
              <a:prstGeom prst="roundRect">
                <a:avLst/>
              </a:prstGeom>
              <a:blipFill>
                <a:blip r:embed="rId5"/>
                <a:stretch>
                  <a:fillRect b="-1471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le 8"/>
              <p:cNvSpPr/>
              <p:nvPr/>
            </p:nvSpPr>
            <p:spPr>
              <a:xfrm>
                <a:off x="6418517" y="2000523"/>
                <a:ext cx="2376167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325755" lvl="0">
                  <a:tabLst>
                    <a:tab pos="1904364" algn="l"/>
                  </a:tabLs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spc="-1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</a:t>
                </a:r>
              </a:p>
            </p:txBody>
          </p:sp>
        </mc:Choice>
        <mc:Fallback xmlns=""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517" y="2000523"/>
                <a:ext cx="2376167" cy="797268"/>
              </a:xfrm>
              <a:prstGeom prst="roundRect">
                <a:avLst/>
              </a:prstGeom>
              <a:blipFill>
                <a:blip r:embed="rId6"/>
                <a:stretch>
                  <a:fillRect b="-1471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le 9"/>
              <p:cNvSpPr/>
              <p:nvPr/>
            </p:nvSpPr>
            <p:spPr>
              <a:xfrm>
                <a:off x="1228637" y="2943685"/>
                <a:ext cx="1446662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spc="2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Rounded 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8637" y="2943685"/>
                <a:ext cx="1446662" cy="797268"/>
              </a:xfrm>
              <a:prstGeom prst="roundRect">
                <a:avLst/>
              </a:prstGeom>
              <a:blipFill>
                <a:blip r:embed="rId7"/>
                <a:stretch>
                  <a:fillRect b="-1471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1232368" y="3886847"/>
                <a:ext cx="1446662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1"/>
              <a:lstStyle/>
              <a:p>
                <a:pPr>
                  <a:spcBef>
                    <a:spcPts val="5"/>
                  </a:spcBef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>
                  <a:spcBef>
                    <a:spcPts val="5"/>
                  </a:spcBef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>
                  <a:spcBef>
                    <a:spcPts val="5"/>
                  </a:spcBef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43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spc="2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8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spcBef>
                    <a:spcPts val="5"/>
                  </a:spcBef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lvl="0">
                  <a:spcBef>
                    <a:spcPts val="5"/>
                  </a:spcBef>
                  <a:defRPr/>
                </a:pPr>
                <a:endParaRPr lang="en-GB" sz="2400" dirty="0">
                  <a:solidFill>
                    <a:prstClr val="black"/>
                  </a:solidFill>
                  <a:latin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2368" y="3886847"/>
                <a:ext cx="1446662" cy="797268"/>
              </a:xfrm>
              <a:prstGeom prst="roundRect">
                <a:avLst/>
              </a:prstGeom>
              <a:blipFill>
                <a:blip r:embed="rId8"/>
                <a:stretch>
                  <a:fillRect b="-5185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le 11"/>
              <p:cNvSpPr/>
              <p:nvPr/>
            </p:nvSpPr>
            <p:spPr>
              <a:xfrm>
                <a:off x="1228637" y="4851040"/>
                <a:ext cx="1446662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43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spc="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2" name="Rounded 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8637" y="4851040"/>
                <a:ext cx="1446662" cy="797268"/>
              </a:xfrm>
              <a:prstGeom prst="roundRect">
                <a:avLst/>
              </a:prstGeom>
              <a:blipFill>
                <a:blip r:embed="rId9"/>
                <a:stretch>
                  <a:fillRect b="-1471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ounded Rectangle 12"/>
              <p:cNvSpPr/>
              <p:nvPr/>
            </p:nvSpPr>
            <p:spPr>
              <a:xfrm>
                <a:off x="1232368" y="2000523"/>
                <a:ext cx="1446662" cy="797268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−</m:t>
                    </m:r>
                  </m:oMath>
                </a14:m>
                <a:r>
                  <a:rPr lang="en-GB" sz="2800" spc="2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Cambria Math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3" name="Rounded 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2368" y="2000523"/>
                <a:ext cx="1446662" cy="797268"/>
              </a:xfrm>
              <a:prstGeom prst="roundRect">
                <a:avLst/>
              </a:prstGeom>
              <a:blipFill>
                <a:blip r:embed="rId10"/>
                <a:stretch>
                  <a:fillRect b="-1471"/>
                </a:stretch>
              </a:blipFill>
              <a:ln w="28575">
                <a:solidFill>
                  <a:schemeClr val="accent6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22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9765" y="744998"/>
            <a:ext cx="759554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12 marbles.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has 13 marbles more than Annie.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marbles do they have altogether?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16" t="21665" r="7222" b="18762"/>
          <a:stretch/>
        </p:blipFill>
        <p:spPr>
          <a:xfrm>
            <a:off x="6831874" y="3631474"/>
            <a:ext cx="1227908" cy="12540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8" t="23114" r="49919" b="18554"/>
          <a:stretch/>
        </p:blipFill>
        <p:spPr>
          <a:xfrm>
            <a:off x="5760719" y="4258491"/>
            <a:ext cx="1227909" cy="1227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7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1748" y="742363"/>
            <a:ext cx="75955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been asked to complete the bar model.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to Amir what he has done wrong. How could you help him work out the correct total?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54229" y="3224072"/>
            <a:ext cx="1614026" cy="1264885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548505"/>
              </p:ext>
            </p:extLst>
          </p:nvPr>
        </p:nvGraphicFramePr>
        <p:xfrm>
          <a:off x="3250338" y="1398640"/>
          <a:ext cx="3583675" cy="12327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10900">
                  <a:extLst>
                    <a:ext uri="{9D8B030D-6E8A-4147-A177-3AD203B41FA5}">
                      <a16:colId xmlns:a16="http://schemas.microsoft.com/office/drawing/2014/main" val="189413466"/>
                    </a:ext>
                  </a:extLst>
                </a:gridCol>
                <a:gridCol w="872775">
                  <a:extLst>
                    <a:ext uri="{9D8B030D-6E8A-4147-A177-3AD203B41FA5}">
                      <a16:colId xmlns:a16="http://schemas.microsoft.com/office/drawing/2014/main" val="3887027215"/>
                    </a:ext>
                  </a:extLst>
                </a:gridCol>
              </a:tblGrid>
              <a:tr h="616365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?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9484688"/>
                  </a:ext>
                </a:extLst>
              </a:tr>
              <a:tr h="61636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52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17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56159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3987681" y="3112596"/>
                <a:ext cx="4478803" cy="1100798"/>
              </a:xfrm>
              <a:prstGeom prst="wedgeRoundRectCallout">
                <a:avLst>
                  <a:gd name="adj1" fmla="val -76044"/>
                  <a:gd name="adj2" fmla="val 39784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270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The whole is 78 because 5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Bariol Regular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Bariol Regular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7 and 1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Bariol Regular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Bariol Regular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8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7681" y="3112596"/>
                <a:ext cx="4478803" cy="1100798"/>
              </a:xfrm>
              <a:prstGeom prst="wedgeRoundRectCallout">
                <a:avLst>
                  <a:gd name="adj1" fmla="val -76044"/>
                  <a:gd name="adj2" fmla="val 39784"/>
                  <a:gd name="adj3" fmla="val 16667"/>
                </a:avLst>
              </a:prstGeom>
              <a:blipFill>
                <a:blip r:embed="rId4"/>
                <a:stretch>
                  <a:fillRect b="-6486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56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8027" y="745482"/>
            <a:ext cx="75955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digits could go in the boxes?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076069" y="2180095"/>
                <a:ext cx="1622560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87</a:t>
                </a:r>
                <a:endParaRPr lang="en-US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69" y="2180095"/>
                <a:ext cx="1622560" cy="707886"/>
              </a:xfrm>
              <a:prstGeom prst="rect">
                <a:avLst/>
              </a:prstGeom>
              <a:blipFill>
                <a:blip r:embed="rId3"/>
                <a:stretch>
                  <a:fillRect l="-13534" t="-15517" r="-1240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95898" y="2184836"/>
                <a:ext cx="96693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US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5898" y="2184836"/>
                <a:ext cx="966931" cy="707886"/>
              </a:xfrm>
              <a:prstGeom prst="rect">
                <a:avLst/>
              </a:prstGeom>
              <a:blipFill>
                <a:blip r:embed="rId4"/>
                <a:stretch>
                  <a:fillRect l="-22785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0"/>
          <p:cNvSpPr/>
          <p:nvPr/>
        </p:nvSpPr>
        <p:spPr>
          <a:xfrm>
            <a:off x="2504092" y="2194318"/>
            <a:ext cx="729213" cy="707886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325422" y="2175354"/>
            <a:ext cx="688055" cy="717368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32377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893419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854461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815503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776545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541637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580595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698629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737587" y="4594435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54873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  <a:endParaRPr lang="en-GB" sz="4000" dirty="0"/>
          </a:p>
        </p:txBody>
      </p:sp>
      <p:sp>
        <p:nvSpPr>
          <p:cNvPr id="23" name="Rectangle 22"/>
          <p:cNvSpPr/>
          <p:nvPr/>
        </p:nvSpPr>
        <p:spPr>
          <a:xfrm>
            <a:off x="2014899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  <a:endParaRPr lang="en-GB" sz="4000" dirty="0"/>
          </a:p>
        </p:txBody>
      </p:sp>
      <p:sp>
        <p:nvSpPr>
          <p:cNvPr id="24" name="Rectangle 23"/>
          <p:cNvSpPr/>
          <p:nvPr/>
        </p:nvSpPr>
        <p:spPr>
          <a:xfrm>
            <a:off x="7695979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sz="4000" dirty="0"/>
          </a:p>
        </p:txBody>
      </p:sp>
      <p:sp>
        <p:nvSpPr>
          <p:cNvPr id="25" name="Rectangle 24"/>
          <p:cNvSpPr/>
          <p:nvPr/>
        </p:nvSpPr>
        <p:spPr>
          <a:xfrm>
            <a:off x="6735953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lang="en-GB" sz="4000" dirty="0"/>
          </a:p>
        </p:txBody>
      </p:sp>
      <p:sp>
        <p:nvSpPr>
          <p:cNvPr id="26" name="Rectangle 25"/>
          <p:cNvSpPr/>
          <p:nvPr/>
        </p:nvSpPr>
        <p:spPr>
          <a:xfrm>
            <a:off x="5855003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</a:t>
            </a:r>
            <a:endParaRPr lang="en-GB" sz="4000" dirty="0"/>
          </a:p>
        </p:txBody>
      </p:sp>
      <p:sp>
        <p:nvSpPr>
          <p:cNvPr id="27" name="Rectangle 26"/>
          <p:cNvSpPr/>
          <p:nvPr/>
        </p:nvSpPr>
        <p:spPr>
          <a:xfrm>
            <a:off x="4894977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lang="en-GB" sz="4000" dirty="0"/>
          </a:p>
        </p:txBody>
      </p:sp>
      <p:sp>
        <p:nvSpPr>
          <p:cNvPr id="28" name="Rectangle 27"/>
          <p:cNvSpPr/>
          <p:nvPr/>
        </p:nvSpPr>
        <p:spPr>
          <a:xfrm>
            <a:off x="3934951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sz="4000" dirty="0"/>
          </a:p>
        </p:txBody>
      </p:sp>
      <p:sp>
        <p:nvSpPr>
          <p:cNvPr id="29" name="Rectangle 28"/>
          <p:cNvSpPr/>
          <p:nvPr/>
        </p:nvSpPr>
        <p:spPr>
          <a:xfrm>
            <a:off x="2974925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sz="4000" dirty="0"/>
          </a:p>
        </p:txBody>
      </p:sp>
      <p:sp>
        <p:nvSpPr>
          <p:cNvPr id="30" name="Rectangle 29"/>
          <p:cNvSpPr/>
          <p:nvPr/>
        </p:nvSpPr>
        <p:spPr>
          <a:xfrm>
            <a:off x="8656002" y="4685004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9</a:t>
            </a:r>
            <a:endParaRPr lang="en-GB" sz="4000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3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4268" y="716156"/>
            <a:ext cx="75955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create a calculation where there will be an exchange in the ones and your answer will have two ones and be less than 100?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46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934268" y="716156"/>
                <a:ext cx="7595547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ways can you solve 19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method to a partner.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concrete or pictorial resources to help explain your method.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268" y="716156"/>
                <a:ext cx="7595547" cy="2677656"/>
              </a:xfrm>
              <a:prstGeom prst="rect">
                <a:avLst/>
              </a:prstGeom>
              <a:blipFill>
                <a:blip r:embed="rId3"/>
                <a:stretch>
                  <a:fillRect l="-1605" t="-2273" r="-2568" b="-52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984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4268" y="716156"/>
            <a:ext cx="75955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all the possible pairs of numbers that can complete the addition.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 you have found all the pairs?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about all the pairs of numbers?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315095" y="1528969"/>
            <a:ext cx="2134418" cy="2664315"/>
            <a:chOff x="8006685" y="1840532"/>
            <a:chExt cx="1433015" cy="1968279"/>
          </a:xfrm>
        </p:grpSpPr>
        <p:sp>
          <p:nvSpPr>
            <p:cNvPr id="5" name="Rounded Rectangle 4"/>
            <p:cNvSpPr/>
            <p:nvPr/>
          </p:nvSpPr>
          <p:spPr>
            <a:xfrm>
              <a:off x="8723193" y="2506720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8222773" y="2506719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8723192" y="1840532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8222772" y="1845659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8725466" y="3259227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8222773" y="3259228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8006685" y="3172908"/>
              <a:ext cx="143301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5853155" y="2541093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43338" y="3559707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64390" y="3537320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51897" y="1693896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29067" y="4211221"/>
            <a:ext cx="245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Gill Sans MT" panose="020B0502020104020203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8196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6028" y="716156"/>
            <a:ext cx="75955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33 stickers.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has 54 stickers.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more stickers does Dexter have?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method did you use to solve the problem?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12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7902" y="718962"/>
            <a:ext cx="834834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missing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this the only possible solution? 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the numbers using Base 10 to help you find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137674" y="1305342"/>
            <a:ext cx="2134418" cy="2664315"/>
            <a:chOff x="8006685" y="1840532"/>
            <a:chExt cx="1433015" cy="1968279"/>
          </a:xfrm>
        </p:grpSpPr>
        <p:sp>
          <p:nvSpPr>
            <p:cNvPr id="5" name="Rounded Rectangle 4"/>
            <p:cNvSpPr/>
            <p:nvPr/>
          </p:nvSpPr>
          <p:spPr>
            <a:xfrm>
              <a:off x="8723193" y="2506720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8222773" y="2506719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8723192" y="1840532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8222772" y="1845659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8725466" y="3259227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8222773" y="3259228"/>
              <a:ext cx="409433" cy="54958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8006685" y="3172908"/>
              <a:ext cx="143301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5641614" y="1422282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6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86969" y="3355017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41614" y="3336080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41614" y="2272121"/>
            <a:ext cx="24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4600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5554" y="723131"/>
            <a:ext cx="9482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and Whitney are working out some subtractions.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Whitney’s answer is double Eva’s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Eva’s subtraction be?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2875" y="1560900"/>
            <a:ext cx="1317874" cy="2087859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2531092" y="1501914"/>
            <a:ext cx="3471682" cy="1102916"/>
          </a:xfrm>
          <a:prstGeom prst="wedgeRoundRectCallout">
            <a:avLst>
              <a:gd name="adj1" fmla="val 73473"/>
              <a:gd name="adj2" fmla="val 47981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" marR="0" lvl="0" indent="0" algn="ctr" defTabSz="4572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One of my numbers in my question is 15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ounded Rectangular Callout 19"/>
              <p:cNvSpPr/>
              <p:nvPr/>
            </p:nvSpPr>
            <p:spPr>
              <a:xfrm>
                <a:off x="3710618" y="3449354"/>
                <a:ext cx="2952736" cy="842575"/>
              </a:xfrm>
              <a:prstGeom prst="wedgeRoundRectCallout">
                <a:avLst>
                  <a:gd name="adj1" fmla="val -83747"/>
                  <a:gd name="adj2" fmla="val 14724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1270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I am working out </a:t>
                </a:r>
              </a:p>
              <a:p>
                <a:pPr marL="1270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74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Bariol Regular"/>
                      </a:rPr>
                      <m:t>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56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20" name="Rounded Rectangular Callout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0618" y="3449354"/>
                <a:ext cx="2952736" cy="842575"/>
              </a:xfrm>
              <a:prstGeom prst="wedgeRoundRectCallout">
                <a:avLst>
                  <a:gd name="adj1" fmla="val -83747"/>
                  <a:gd name="adj2" fmla="val 14724"/>
                  <a:gd name="adj3" fmla="val 16667"/>
                </a:avLst>
              </a:prstGeom>
              <a:blipFill>
                <a:blip r:embed="rId4"/>
                <a:stretch>
                  <a:fillRect t="-12587" r="-1493" b="-23776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bject 30"/>
          <p:cNvSpPr txBox="1"/>
          <p:nvPr/>
        </p:nvSpPr>
        <p:spPr>
          <a:xfrm>
            <a:off x="7160772" y="1725255"/>
            <a:ext cx="713986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4572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Eva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p:sp>
        <p:nvSpPr>
          <p:cNvPr id="22" name="object 30"/>
          <p:cNvSpPr txBox="1"/>
          <p:nvPr/>
        </p:nvSpPr>
        <p:spPr>
          <a:xfrm>
            <a:off x="1361942" y="2845167"/>
            <a:ext cx="140973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4572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Whitney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p:pic>
        <p:nvPicPr>
          <p:cNvPr id="23" name="Picture 2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12123" y="2808511"/>
            <a:ext cx="1296974" cy="2009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05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31618" y="730576"/>
                <a:ext cx="8456073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Find the greatest whole number that can complete each number sentence below.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     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618" y="730576"/>
                <a:ext cx="8456073" cy="5262979"/>
              </a:xfrm>
              <a:prstGeom prst="rect">
                <a:avLst/>
              </a:prstGeom>
              <a:blipFill>
                <a:blip r:embed="rId3"/>
                <a:stretch>
                  <a:fillRect l="-1441" t="-1275" r="-72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>
            <a:off x="2640948" y="2117550"/>
            <a:ext cx="4651400" cy="2402006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87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58693" y="736865"/>
                <a:ext cx="7746697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has completed the missing number sentence.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46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64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Teddy correct?</a:t>
                </a:r>
                <a:b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693" y="736865"/>
                <a:ext cx="7746697" cy="4585871"/>
              </a:xfrm>
              <a:prstGeom prst="rect">
                <a:avLst/>
              </a:prstGeom>
              <a:blipFill>
                <a:blip r:embed="rId3"/>
                <a:stretch>
                  <a:fillRect l="-1652" t="-1463" b="-2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2886234" y="1910685"/>
            <a:ext cx="3691613" cy="1201003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00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8041" y="727514"/>
            <a:ext cx="722705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row and column adds up to 100.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grid.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519461"/>
              </p:ext>
            </p:extLst>
          </p:nvPr>
        </p:nvGraphicFramePr>
        <p:xfrm>
          <a:off x="2101151" y="2911578"/>
          <a:ext cx="5530221" cy="3325449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865619">
                  <a:extLst>
                    <a:ext uri="{9D8B030D-6E8A-4147-A177-3AD203B41FA5}">
                      <a16:colId xmlns:a16="http://schemas.microsoft.com/office/drawing/2014/main" val="3769028252"/>
                    </a:ext>
                  </a:extLst>
                </a:gridCol>
                <a:gridCol w="1732356">
                  <a:extLst>
                    <a:ext uri="{9D8B030D-6E8A-4147-A177-3AD203B41FA5}">
                      <a16:colId xmlns:a16="http://schemas.microsoft.com/office/drawing/2014/main" val="2628518065"/>
                    </a:ext>
                  </a:extLst>
                </a:gridCol>
                <a:gridCol w="1932246">
                  <a:extLst>
                    <a:ext uri="{9D8B030D-6E8A-4147-A177-3AD203B41FA5}">
                      <a16:colId xmlns:a16="http://schemas.microsoft.com/office/drawing/2014/main" val="3816153940"/>
                    </a:ext>
                  </a:extLst>
                </a:gridCol>
              </a:tblGrid>
              <a:tr h="11084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1547894"/>
                  </a:ext>
                </a:extLst>
              </a:tr>
              <a:tr h="11084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090126"/>
                  </a:ext>
                </a:extLst>
              </a:tr>
              <a:tr h="11084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61212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91571" y="3081632"/>
            <a:ext cx="709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45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2622645" y="3114814"/>
            <a:ext cx="709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45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491570" y="4220359"/>
            <a:ext cx="709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3</a:t>
            </a:r>
            <a:r>
              <a:rPr lang="en-GB" sz="4000" dirty="0" smtClean="0"/>
              <a:t>5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2622645" y="5314266"/>
            <a:ext cx="709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1</a:t>
            </a:r>
            <a:r>
              <a:rPr lang="en-GB" sz="4000" dirty="0" smtClean="0"/>
              <a:t>5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6280244" y="5314266"/>
            <a:ext cx="709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6</a:t>
            </a:r>
            <a:r>
              <a:rPr lang="en-GB" sz="4000" dirty="0" smtClean="0"/>
              <a:t>5</a:t>
            </a:r>
            <a:endParaRPr lang="en-GB" sz="40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27" y="911815"/>
            <a:ext cx="387157" cy="19489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2715" y="1696205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52050" y="731009"/>
                <a:ext cx="7445423" cy="50167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 the pattern.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  <a:p>
                <a:pPr lvl="0" algn="ctr">
                  <a:defRPr/>
                </a:pPr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  <a:p>
                <a:pPr lvl="0" algn="ctr">
                  <a:defRPr/>
                </a:pPr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75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  <a:p>
                <a:pPr lvl="0" algn="ctr">
                  <a:defRPr/>
                </a:pPr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  <a:p>
                <a:pPr lvl="0" algn="ctr">
                  <a:defRPr/>
                </a:pPr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</a:t>
                </a:r>
              </a:p>
              <a:p>
                <a:pPr lvl="0" algn="ctr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explain the pattern?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050" y="731009"/>
                <a:ext cx="7445423" cy="5016758"/>
              </a:xfrm>
              <a:prstGeom prst="rect">
                <a:avLst/>
              </a:prstGeom>
              <a:blipFill>
                <a:blip r:embed="rId3"/>
                <a:stretch>
                  <a:fillRect l="-1720" t="-1337" b="-24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725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54391" y="687972"/>
                <a:ext cx="7336240" cy="24314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Always, Sometimes, Never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odd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odd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odd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odd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one-digit numbers to test if this is true e.g.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391" y="687972"/>
                <a:ext cx="7336240" cy="2431435"/>
              </a:xfrm>
              <a:prstGeom prst="rect">
                <a:avLst/>
              </a:prstGeom>
              <a:blipFill>
                <a:blip r:embed="rId3"/>
                <a:stretch>
                  <a:fillRect l="-2907" t="-4511" b="-60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255542" y="3590655"/>
                <a:ext cx="4953000" cy="98488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5542" y="3590655"/>
                <a:ext cx="4953000" cy="984885"/>
              </a:xfrm>
              <a:prstGeom prst="rect">
                <a:avLst/>
              </a:prstGeom>
              <a:blipFill>
                <a:blip r:embed="rId4"/>
                <a:stretch>
                  <a:fillRect b="-25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482" y="3661789"/>
            <a:ext cx="906613" cy="18949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761" y="261359"/>
            <a:ext cx="908789" cy="6871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127" y="2207184"/>
            <a:ext cx="922275" cy="16431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398" y="210794"/>
            <a:ext cx="523530" cy="737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418" y="44483"/>
            <a:ext cx="951870" cy="9320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992" y="1060492"/>
            <a:ext cx="872547" cy="10113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43" y="790236"/>
            <a:ext cx="904276" cy="12889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988" y="790235"/>
            <a:ext cx="908243" cy="128899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084" y="2225431"/>
            <a:ext cx="932040" cy="16181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6209" y="1901597"/>
            <a:ext cx="917681" cy="19263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68548" y="5084928"/>
            <a:ext cx="951958" cy="215552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029915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095915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690710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1501119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90632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294796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1091558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686353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1496762" y="6205112"/>
            <a:ext cx="299798" cy="29979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1901966" y="6205112"/>
            <a:ext cx="299798" cy="2997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73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24026" y="722018"/>
                <a:ext cx="8463665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numbers would you add together first in the following number sentences?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 would you add those first?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there always an easier order to add three one-digit numbers?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026" y="722018"/>
                <a:ext cx="8463665" cy="5262979"/>
              </a:xfrm>
              <a:prstGeom prst="rect">
                <a:avLst/>
              </a:prstGeom>
              <a:blipFill>
                <a:blip r:embed="rId3"/>
                <a:stretch>
                  <a:fillRect l="-1440" t="-1157" b="-21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3676934" y="2371006"/>
            <a:ext cx="2579427" cy="2388358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482" y="3661789"/>
            <a:ext cx="906613" cy="18949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761" y="261359"/>
            <a:ext cx="908789" cy="6871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127" y="2207184"/>
            <a:ext cx="922275" cy="16431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398" y="210794"/>
            <a:ext cx="523530" cy="737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418" y="44483"/>
            <a:ext cx="951870" cy="9320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992" y="1060492"/>
            <a:ext cx="872547" cy="10113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43" y="790236"/>
            <a:ext cx="904276" cy="12889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988" y="790235"/>
            <a:ext cx="908243" cy="128899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084" y="2225431"/>
            <a:ext cx="932040" cy="16181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6209" y="1901597"/>
            <a:ext cx="917681" cy="19263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68548" y="5084928"/>
            <a:ext cx="951958" cy="215552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029915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095915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690710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1501119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90632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294796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1091558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686353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1496762" y="6205112"/>
            <a:ext cx="299798" cy="29979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1901966" y="6205112"/>
            <a:ext cx="299798" cy="2997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83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7003" y="730884"/>
            <a:ext cx="80459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Take 3 consecutive one-digit numbers, e.g. 4, 5 and 6.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Add them together.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Choose different groups of 3 consecutive one-digit numbers and see if there is a pattern.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1872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879771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840813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01855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62897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52798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66947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684981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72393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122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  <a:endParaRPr lang="en-GB" sz="4000" dirty="0"/>
          </a:p>
        </p:txBody>
      </p:sp>
      <p:sp>
        <p:nvSpPr>
          <p:cNvPr id="15" name="Rectangle 14"/>
          <p:cNvSpPr/>
          <p:nvPr/>
        </p:nvSpPr>
        <p:spPr>
          <a:xfrm>
            <a:off x="2001251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  <a:endParaRPr lang="en-GB" sz="4000" dirty="0"/>
          </a:p>
        </p:txBody>
      </p:sp>
      <p:sp>
        <p:nvSpPr>
          <p:cNvPr id="16" name="Rectangle 15"/>
          <p:cNvSpPr/>
          <p:nvPr/>
        </p:nvSpPr>
        <p:spPr>
          <a:xfrm>
            <a:off x="7682331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sz="4000" dirty="0"/>
          </a:p>
        </p:txBody>
      </p:sp>
      <p:sp>
        <p:nvSpPr>
          <p:cNvPr id="17" name="Rectangle 16"/>
          <p:cNvSpPr/>
          <p:nvPr/>
        </p:nvSpPr>
        <p:spPr>
          <a:xfrm>
            <a:off x="672230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lang="en-GB" sz="4000" dirty="0"/>
          </a:p>
        </p:txBody>
      </p:sp>
      <p:sp>
        <p:nvSpPr>
          <p:cNvPr id="18" name="Rectangle 17"/>
          <p:cNvSpPr/>
          <p:nvPr/>
        </p:nvSpPr>
        <p:spPr>
          <a:xfrm>
            <a:off x="584135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</a:t>
            </a:r>
            <a:endParaRPr lang="en-GB" sz="4000" dirty="0"/>
          </a:p>
        </p:txBody>
      </p:sp>
      <p:sp>
        <p:nvSpPr>
          <p:cNvPr id="19" name="Rectangle 18"/>
          <p:cNvSpPr/>
          <p:nvPr/>
        </p:nvSpPr>
        <p:spPr>
          <a:xfrm>
            <a:off x="4881329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lang="en-GB" sz="4000" dirty="0"/>
          </a:p>
        </p:txBody>
      </p:sp>
      <p:sp>
        <p:nvSpPr>
          <p:cNvPr id="20" name="Rectangle 19"/>
          <p:cNvSpPr/>
          <p:nvPr/>
        </p:nvSpPr>
        <p:spPr>
          <a:xfrm>
            <a:off x="3921303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sz="4000" dirty="0"/>
          </a:p>
        </p:txBody>
      </p:sp>
      <p:sp>
        <p:nvSpPr>
          <p:cNvPr id="21" name="Rectangle 20"/>
          <p:cNvSpPr/>
          <p:nvPr/>
        </p:nvSpPr>
        <p:spPr>
          <a:xfrm>
            <a:off x="2961277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sz="4000" dirty="0"/>
          </a:p>
        </p:txBody>
      </p:sp>
      <p:sp>
        <p:nvSpPr>
          <p:cNvPr id="22" name="Rectangle 21"/>
          <p:cNvSpPr/>
          <p:nvPr/>
        </p:nvSpPr>
        <p:spPr>
          <a:xfrm>
            <a:off x="8642354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9</a:t>
            </a:r>
            <a:endParaRPr lang="en-GB" sz="40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482" y="3661789"/>
            <a:ext cx="906613" cy="18949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761" y="261359"/>
            <a:ext cx="908789" cy="68713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127" y="2207184"/>
            <a:ext cx="922275" cy="164318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398" y="210794"/>
            <a:ext cx="523530" cy="73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418" y="44483"/>
            <a:ext cx="951870" cy="9320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992" y="1060492"/>
            <a:ext cx="872547" cy="101136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43" y="790236"/>
            <a:ext cx="904276" cy="12889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988" y="790235"/>
            <a:ext cx="908243" cy="128899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084" y="2225431"/>
            <a:ext cx="932040" cy="161818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6209" y="1901597"/>
            <a:ext cx="917681" cy="192633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68548" y="5084928"/>
            <a:ext cx="951958" cy="2155524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1029915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1095915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0690710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1501119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190632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10294796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1091558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0686353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1496762" y="6205112"/>
            <a:ext cx="299798" cy="29979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11901966" y="6205112"/>
            <a:ext cx="299798" cy="2997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34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2141</TotalTime>
  <Words>1568</Words>
  <Application>Microsoft Office PowerPoint</Application>
  <PresentationFormat>A4 Paper (210x297 mm)</PresentationFormat>
  <Paragraphs>607</Paragraphs>
  <Slides>44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112</cp:revision>
  <dcterms:created xsi:type="dcterms:W3CDTF">2019-02-04T08:17:32Z</dcterms:created>
  <dcterms:modified xsi:type="dcterms:W3CDTF">2019-09-11T09:26:59Z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