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5"/>
  </p:notesMasterIdLst>
  <p:sldIdLst>
    <p:sldId id="271" r:id="rId6"/>
    <p:sldId id="410" r:id="rId7"/>
    <p:sldId id="411" r:id="rId8"/>
    <p:sldId id="425" r:id="rId9"/>
    <p:sldId id="424" r:id="rId10"/>
    <p:sldId id="423" r:id="rId11"/>
    <p:sldId id="422" r:id="rId12"/>
    <p:sldId id="421" r:id="rId13"/>
    <p:sldId id="420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432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312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334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984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396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497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118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094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Summer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Fractions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and Jack are both attempting to split a rectangle in half.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Jack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thinks he can find three more ways.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Jack’s three examples.</a:t>
            </a:r>
          </a:p>
        </p:txBody>
      </p:sp>
      <p:sp>
        <p:nvSpPr>
          <p:cNvPr id="4" name="Rectangle 3"/>
          <p:cNvSpPr/>
          <p:nvPr/>
        </p:nvSpPr>
        <p:spPr>
          <a:xfrm rot="5400000">
            <a:off x="5139530" y="1153049"/>
            <a:ext cx="1171088" cy="223938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1849749" y="3821107"/>
            <a:ext cx="3834391" cy="1646839"/>
          </a:xfrm>
          <a:prstGeom prst="cloudCallout">
            <a:avLst>
              <a:gd name="adj1" fmla="val 66896"/>
              <a:gd name="adj2" fmla="val 2407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>
            <a:stCxn id="4" idx="1"/>
            <a:endCxn id="4" idx="3"/>
          </p:cNvCxnSpPr>
          <p:nvPr/>
        </p:nvCxnSpPr>
        <p:spPr>
          <a:xfrm>
            <a:off x="5725074" y="1687200"/>
            <a:ext cx="0" cy="11710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801" y="4890344"/>
            <a:ext cx="1701787" cy="1242879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366">
            <a:off x="2108077" y="1099108"/>
            <a:ext cx="1670173" cy="235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Sort the shapes into the table.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add any more shapes to the table?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401934"/>
              </p:ext>
            </p:extLst>
          </p:nvPr>
        </p:nvGraphicFramePr>
        <p:xfrm>
          <a:off x="1221097" y="1329094"/>
          <a:ext cx="7445230" cy="301394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722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22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87235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Shapes that are split in half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Shapes</a:t>
                      </a:r>
                      <a:r>
                        <a:rPr lang="en-US" sz="2800" b="1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 that are not split in half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9068"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Isosceles Triangle 7"/>
          <p:cNvSpPr/>
          <p:nvPr/>
        </p:nvSpPr>
        <p:spPr>
          <a:xfrm>
            <a:off x="744821" y="4749421"/>
            <a:ext cx="1048431" cy="8188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gular Pentagon 8"/>
          <p:cNvSpPr/>
          <p:nvPr/>
        </p:nvSpPr>
        <p:spPr>
          <a:xfrm>
            <a:off x="2284490" y="4676540"/>
            <a:ext cx="627797" cy="941695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541248" y="4864370"/>
            <a:ext cx="955343" cy="6330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hord 10"/>
          <p:cNvSpPr/>
          <p:nvPr/>
        </p:nvSpPr>
        <p:spPr>
          <a:xfrm>
            <a:off x="5072569" y="4739525"/>
            <a:ext cx="878710" cy="878710"/>
          </a:xfrm>
          <a:prstGeom prst="cho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240729" y="4842328"/>
            <a:ext cx="805217" cy="633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543938" y="4919572"/>
            <a:ext cx="1401893" cy="455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255594" y="4558352"/>
            <a:ext cx="13443" cy="13784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2053982" y="5217773"/>
            <a:ext cx="999648" cy="974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4265645" y="4676540"/>
            <a:ext cx="10215" cy="104755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11925" y="4516090"/>
            <a:ext cx="1" cy="13660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 flipV="1">
            <a:off x="6045356" y="5151130"/>
            <a:ext cx="1141988" cy="1113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244884" y="4623610"/>
            <a:ext cx="10215" cy="104755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102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shade one half of the shapes?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105564"/>
              </p:ext>
            </p:extLst>
          </p:nvPr>
        </p:nvGraphicFramePr>
        <p:xfrm>
          <a:off x="889551" y="2384214"/>
          <a:ext cx="1828479" cy="1218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493">
                  <a:extLst>
                    <a:ext uri="{9D8B030D-6E8A-4147-A177-3AD203B41FA5}">
                      <a16:colId xmlns:a16="http://schemas.microsoft.com/office/drawing/2014/main" val="511879788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61083067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940757438"/>
                    </a:ext>
                  </a:extLst>
                </a:gridCol>
              </a:tblGrid>
              <a:tr h="609493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228060"/>
                  </a:ext>
                </a:extLst>
              </a:tr>
              <a:tr h="609493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27708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298036"/>
              </p:ext>
            </p:extLst>
          </p:nvPr>
        </p:nvGraphicFramePr>
        <p:xfrm>
          <a:off x="2903563" y="2384214"/>
          <a:ext cx="1828479" cy="1218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493">
                  <a:extLst>
                    <a:ext uri="{9D8B030D-6E8A-4147-A177-3AD203B41FA5}">
                      <a16:colId xmlns:a16="http://schemas.microsoft.com/office/drawing/2014/main" val="511879788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61083067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940757438"/>
                    </a:ext>
                  </a:extLst>
                </a:gridCol>
              </a:tblGrid>
              <a:tr h="609493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228060"/>
                  </a:ext>
                </a:extLst>
              </a:tr>
              <a:tr h="609493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27708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003300"/>
              </p:ext>
            </p:extLst>
          </p:nvPr>
        </p:nvGraphicFramePr>
        <p:xfrm>
          <a:off x="889551" y="3912455"/>
          <a:ext cx="1828479" cy="1218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493">
                  <a:extLst>
                    <a:ext uri="{9D8B030D-6E8A-4147-A177-3AD203B41FA5}">
                      <a16:colId xmlns:a16="http://schemas.microsoft.com/office/drawing/2014/main" val="511879788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61083067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940757438"/>
                    </a:ext>
                  </a:extLst>
                </a:gridCol>
              </a:tblGrid>
              <a:tr h="609493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228060"/>
                  </a:ext>
                </a:extLst>
              </a:tr>
              <a:tr h="609493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27708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609779"/>
              </p:ext>
            </p:extLst>
          </p:nvPr>
        </p:nvGraphicFramePr>
        <p:xfrm>
          <a:off x="4966648" y="2384214"/>
          <a:ext cx="1828479" cy="1218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493">
                  <a:extLst>
                    <a:ext uri="{9D8B030D-6E8A-4147-A177-3AD203B41FA5}">
                      <a16:colId xmlns:a16="http://schemas.microsoft.com/office/drawing/2014/main" val="511879788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61083067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940757438"/>
                    </a:ext>
                  </a:extLst>
                </a:gridCol>
              </a:tblGrid>
              <a:tr h="609493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228060"/>
                  </a:ext>
                </a:extLst>
              </a:tr>
              <a:tr h="609493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27708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516377"/>
              </p:ext>
            </p:extLst>
          </p:nvPr>
        </p:nvGraphicFramePr>
        <p:xfrm>
          <a:off x="2903563" y="3912455"/>
          <a:ext cx="1828479" cy="1218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493">
                  <a:extLst>
                    <a:ext uri="{9D8B030D-6E8A-4147-A177-3AD203B41FA5}">
                      <a16:colId xmlns:a16="http://schemas.microsoft.com/office/drawing/2014/main" val="511879788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61083067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940757438"/>
                    </a:ext>
                  </a:extLst>
                </a:gridCol>
              </a:tblGrid>
              <a:tr h="609493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228060"/>
                  </a:ext>
                </a:extLst>
              </a:tr>
              <a:tr h="609493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277085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483695"/>
              </p:ext>
            </p:extLst>
          </p:nvPr>
        </p:nvGraphicFramePr>
        <p:xfrm>
          <a:off x="7029733" y="2384214"/>
          <a:ext cx="1828479" cy="1218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493">
                  <a:extLst>
                    <a:ext uri="{9D8B030D-6E8A-4147-A177-3AD203B41FA5}">
                      <a16:colId xmlns:a16="http://schemas.microsoft.com/office/drawing/2014/main" val="511879788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61083067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940757438"/>
                    </a:ext>
                  </a:extLst>
                </a:gridCol>
              </a:tblGrid>
              <a:tr h="609493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228060"/>
                  </a:ext>
                </a:extLst>
              </a:tr>
              <a:tr h="609493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27708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804535"/>
              </p:ext>
            </p:extLst>
          </p:nvPr>
        </p:nvGraphicFramePr>
        <p:xfrm>
          <a:off x="4968774" y="3917536"/>
          <a:ext cx="1828479" cy="1218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493">
                  <a:extLst>
                    <a:ext uri="{9D8B030D-6E8A-4147-A177-3AD203B41FA5}">
                      <a16:colId xmlns:a16="http://schemas.microsoft.com/office/drawing/2014/main" val="511879788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61083067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940757438"/>
                    </a:ext>
                  </a:extLst>
                </a:gridCol>
              </a:tblGrid>
              <a:tr h="609493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228060"/>
                  </a:ext>
                </a:extLst>
              </a:tr>
              <a:tr h="609493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277085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382253"/>
              </p:ext>
            </p:extLst>
          </p:nvPr>
        </p:nvGraphicFramePr>
        <p:xfrm>
          <a:off x="7029733" y="3917536"/>
          <a:ext cx="1828479" cy="1218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493">
                  <a:extLst>
                    <a:ext uri="{9D8B030D-6E8A-4147-A177-3AD203B41FA5}">
                      <a16:colId xmlns:a16="http://schemas.microsoft.com/office/drawing/2014/main" val="511879788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61083067"/>
                    </a:ext>
                  </a:extLst>
                </a:gridCol>
                <a:gridCol w="609493">
                  <a:extLst>
                    <a:ext uri="{9D8B030D-6E8A-4147-A177-3AD203B41FA5}">
                      <a16:colId xmlns:a16="http://schemas.microsoft.com/office/drawing/2014/main" val="940757438"/>
                    </a:ext>
                  </a:extLst>
                </a:gridCol>
              </a:tblGrid>
              <a:tr h="609493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228060"/>
                  </a:ext>
                </a:extLst>
              </a:tr>
              <a:tr h="609493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29010" marR="129010" marT="64505" marB="64505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2770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92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is finding halves.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Mo?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168" y="2153421"/>
            <a:ext cx="1501042" cy="109474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435245" y="1733266"/>
            <a:ext cx="4002596" cy="1202527"/>
          </a:xfrm>
          <a:prstGeom prst="wedgeRoundRectCallout">
            <a:avLst>
              <a:gd name="adj1" fmla="val 58621"/>
              <a:gd name="adj2" fmla="val 24533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It is hard to find half of an odd number.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979" y="481190"/>
            <a:ext cx="660590" cy="93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29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and Jack are talking about quarters.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   Jack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they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4" name="Picture 3" descr="C:\Users\smonaghan\Desktop\images\face_3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1" t="4103" r="11236" b="5127"/>
          <a:stretch/>
        </p:blipFill>
        <p:spPr bwMode="auto">
          <a:xfrm>
            <a:off x="7422033" y="4125507"/>
            <a:ext cx="1025929" cy="8907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C:\Users\smonaghan\Desktop\images\girl_5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4" t="27854" b="23516"/>
          <a:stretch/>
        </p:blipFill>
        <p:spPr bwMode="auto">
          <a:xfrm flipH="1">
            <a:off x="1002191" y="2057626"/>
            <a:ext cx="1216974" cy="873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2945954" y="1377699"/>
            <a:ext cx="3345664" cy="1804855"/>
          </a:xfrm>
          <a:prstGeom prst="wedgeRoundRectCallout">
            <a:avLst>
              <a:gd name="adj1" fmla="val -69063"/>
              <a:gd name="adj2" fmla="val 20859"/>
              <a:gd name="adj3" fmla="val 16667"/>
            </a:avLst>
          </a:prstGeom>
          <a:solidFill>
            <a:schemeClr val="accent6">
              <a:lumMod val="20000"/>
              <a:lumOff val="80000"/>
              <a:alpha val="4902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My shape shows quarters because it has four equal parts.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 charset="0"/>
              <a:cs typeface="Times New Roman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589361" y="3668463"/>
            <a:ext cx="2931435" cy="1804855"/>
          </a:xfrm>
          <a:prstGeom prst="wedgeRoundRectCallout">
            <a:avLst>
              <a:gd name="adj1" fmla="val 79212"/>
              <a:gd name="adj2" fmla="val 11902"/>
              <a:gd name="adj3" fmla="val 16667"/>
            </a:avLst>
          </a:prstGeom>
          <a:solidFill>
            <a:schemeClr val="accent4">
              <a:lumMod val="20000"/>
              <a:lumOff val="80000"/>
              <a:alpha val="49020"/>
            </a:schemeClr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My shape shows quarters because it has four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parts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.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 charset="0"/>
              <a:cs typeface="Times New Roman" charset="0"/>
            </a:endParaRPr>
          </a:p>
        </p:txBody>
      </p:sp>
      <p:sp>
        <p:nvSpPr>
          <p:cNvPr id="3" name="Rectangle 2"/>
          <p:cNvSpPr/>
          <p:nvPr/>
        </p:nvSpPr>
        <p:spPr>
          <a:xfrm rot="2700000">
            <a:off x="6902217" y="1497811"/>
            <a:ext cx="1433015" cy="143301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7618724" y="1201023"/>
            <a:ext cx="0" cy="1981531"/>
          </a:xfrm>
          <a:prstGeom prst="line">
            <a:avLst/>
          </a:prstGeom>
          <a:ln w="1905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7596194" y="1214671"/>
            <a:ext cx="0" cy="1981531"/>
          </a:xfrm>
          <a:prstGeom prst="line">
            <a:avLst/>
          </a:prstGeom>
          <a:ln w="1905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 rot="2700000">
            <a:off x="1408941" y="3965250"/>
            <a:ext cx="1433015" cy="143301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 rot="5400000">
            <a:off x="2102918" y="3690992"/>
            <a:ext cx="0" cy="1981531"/>
          </a:xfrm>
          <a:prstGeom prst="line">
            <a:avLst/>
          </a:prstGeom>
          <a:ln w="19050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14" idx="0"/>
            <a:endCxn id="14" idx="1"/>
          </p:cNvCxnSpPr>
          <p:nvPr/>
        </p:nvCxnSpPr>
        <p:spPr>
          <a:xfrm flipH="1">
            <a:off x="1618801" y="4175111"/>
            <a:ext cx="1013295" cy="0"/>
          </a:xfrm>
          <a:prstGeom prst="line">
            <a:avLst/>
          </a:prstGeom>
          <a:ln w="19050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4" idx="3"/>
            <a:endCxn id="14" idx="2"/>
          </p:cNvCxnSpPr>
          <p:nvPr/>
        </p:nvCxnSpPr>
        <p:spPr>
          <a:xfrm flipH="1">
            <a:off x="1618802" y="5188405"/>
            <a:ext cx="1013293" cy="0"/>
          </a:xfrm>
          <a:prstGeom prst="line">
            <a:avLst/>
          </a:prstGeom>
          <a:ln w="19050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655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squares to show: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Less than a quarter shaded.</a:t>
            </a:r>
          </a:p>
          <a:p>
            <a:pPr marL="285750" lvl="0" indent="-285750">
              <a:buFont typeface="Arial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Exactly a quarter shaded.</a:t>
            </a:r>
          </a:p>
          <a:p>
            <a:pPr marL="285750" lvl="0" indent="-285750">
              <a:buFont typeface="Arial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More than a quarter shaded.</a:t>
            </a:r>
          </a:p>
        </p:txBody>
      </p:sp>
      <p:sp>
        <p:nvSpPr>
          <p:cNvPr id="4" name="Rectangle 3"/>
          <p:cNvSpPr/>
          <p:nvPr/>
        </p:nvSpPr>
        <p:spPr>
          <a:xfrm>
            <a:off x="1537908" y="4286323"/>
            <a:ext cx="1792968" cy="179296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70164" y="4286323"/>
            <a:ext cx="1792968" cy="179296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02420" y="4286323"/>
            <a:ext cx="1792968" cy="179296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267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One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cube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quarter, what could the whole look like?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cubes                    are a quarter, what could the whole look like?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Three cubes                     are a quarter, what could the whole look like?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possibilities can you make?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460" y="508486"/>
            <a:ext cx="660590" cy="9332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050" y="1940682"/>
            <a:ext cx="660590" cy="9332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699" y="2146570"/>
            <a:ext cx="660590" cy="9332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400" y="3364975"/>
            <a:ext cx="660590" cy="9332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049" y="3570863"/>
            <a:ext cx="660590" cy="9332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698" y="3776750"/>
            <a:ext cx="660590" cy="93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7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Mr. White has asked his class to put one quarter of the balls into the hoop.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Can you explain any mistakes made?</a:t>
            </a:r>
          </a:p>
        </p:txBody>
      </p:sp>
      <p:pic>
        <p:nvPicPr>
          <p:cNvPr id="4" name="Picture 3" descr="C:\Users\User\Documents\Schemes of Learning\images\girl_1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28" b="33034"/>
          <a:stretch/>
        </p:blipFill>
        <p:spPr bwMode="auto">
          <a:xfrm>
            <a:off x="7906646" y="4296026"/>
            <a:ext cx="1194167" cy="7252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C:\Users\User\Documents\Schemes of Learning\images\face_5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3162" y="5016526"/>
            <a:ext cx="1081701" cy="78996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User\Documents\Schemes of Learning\images\face_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1301" y="3327878"/>
            <a:ext cx="1140109" cy="83247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ular Callout 7"/>
          <p:cNvSpPr/>
          <p:nvPr/>
        </p:nvSpPr>
        <p:spPr>
          <a:xfrm>
            <a:off x="2695535" y="3057991"/>
            <a:ext cx="5891207" cy="686125"/>
          </a:xfrm>
          <a:prstGeom prst="wedgeRoundRectCallout">
            <a:avLst>
              <a:gd name="adj1" fmla="val -58863"/>
              <a:gd name="adj2" fmla="val 51766"/>
              <a:gd name="adj3" fmla="val 16667"/>
            </a:avLst>
          </a:prstGeom>
          <a:solidFill>
            <a:srgbClr val="7030A0">
              <a:alpha val="35686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I’m going to put one ball in the hoop.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 charset="0"/>
              <a:cs typeface="Times New Roman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2333160" y="3932199"/>
            <a:ext cx="4693874" cy="996588"/>
          </a:xfrm>
          <a:prstGeom prst="wedgeRoundRectCallout">
            <a:avLst>
              <a:gd name="adj1" fmla="val 66217"/>
              <a:gd name="adj2" fmla="val 38011"/>
              <a:gd name="adj3" fmla="val 16667"/>
            </a:avLst>
          </a:prstGeom>
          <a:solidFill>
            <a:srgbClr val="FF0000">
              <a:alpha val="35686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I’m going to put three balls in the hoop.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 charset="0"/>
              <a:cs typeface="Times New Roman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2695535" y="5116871"/>
            <a:ext cx="6327787" cy="695820"/>
          </a:xfrm>
          <a:prstGeom prst="wedgeRoundRectCallout">
            <a:avLst>
              <a:gd name="adj1" fmla="val -59139"/>
              <a:gd name="adj2" fmla="val 12058"/>
              <a:gd name="adj3" fmla="val 16667"/>
            </a:avLst>
          </a:prstGeom>
          <a:solidFill>
            <a:srgbClr val="00B050">
              <a:alpha val="35686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I’m going to put four balls into the hoop.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 charset="0"/>
              <a:cs typeface="Times New Roman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7027034" y="1550346"/>
            <a:ext cx="1269241" cy="1269241"/>
          </a:xfrm>
          <a:prstGeom prst="ellipse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545" y="1483660"/>
            <a:ext cx="482933" cy="5236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544" y="1882540"/>
            <a:ext cx="482933" cy="5236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544" y="2295986"/>
            <a:ext cx="482933" cy="5236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182" y="1483660"/>
            <a:ext cx="482933" cy="5236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181" y="1882540"/>
            <a:ext cx="482933" cy="5236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181" y="2295986"/>
            <a:ext cx="482933" cy="5236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431" y="1483660"/>
            <a:ext cx="482933" cy="5236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430" y="1882540"/>
            <a:ext cx="482933" cy="5236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430" y="2295986"/>
            <a:ext cx="482933" cy="5236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068" y="1483660"/>
            <a:ext cx="482933" cy="52360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067" y="1882540"/>
            <a:ext cx="482933" cy="52360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067" y="2295986"/>
            <a:ext cx="482933" cy="5236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6027" y="404111"/>
            <a:ext cx="1031575" cy="9907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774" y="1394869"/>
            <a:ext cx="1102079" cy="107610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125" y="2573744"/>
            <a:ext cx="1239375" cy="9684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1810" y="3577773"/>
            <a:ext cx="1180004" cy="11651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24" b="29145"/>
          <a:stretch/>
        </p:blipFill>
        <p:spPr>
          <a:xfrm>
            <a:off x="10029042" y="4689923"/>
            <a:ext cx="1445540" cy="721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91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2627</TotalTime>
  <Words>286</Words>
  <Application>Microsoft Office PowerPoint</Application>
  <PresentationFormat>A4 Paper (210x297 mm)</PresentationFormat>
  <Paragraphs>106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Bariol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64</cp:revision>
  <dcterms:created xsi:type="dcterms:W3CDTF">2019-02-04T08:17:32Z</dcterms:created>
  <dcterms:modified xsi:type="dcterms:W3CDTF">2020-03-18T15:20:16Z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