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3"/>
  </p:notesMasterIdLst>
  <p:sldIdLst>
    <p:sldId id="271" r:id="rId6"/>
    <p:sldId id="436" r:id="rId7"/>
    <p:sldId id="437" r:id="rId8"/>
    <p:sldId id="438" r:id="rId9"/>
    <p:sldId id="439" r:id="rId10"/>
    <p:sldId id="440" r:id="rId11"/>
    <p:sldId id="441" r:id="rId12"/>
    <p:sldId id="442" r:id="rId13"/>
    <p:sldId id="443" r:id="rId14"/>
    <p:sldId id="444" r:id="rId15"/>
    <p:sldId id="445" r:id="rId16"/>
    <p:sldId id="446" r:id="rId17"/>
    <p:sldId id="447" r:id="rId18"/>
    <p:sldId id="448" r:id="rId19"/>
    <p:sldId id="449" r:id="rId20"/>
    <p:sldId id="450" r:id="rId21"/>
    <p:sldId id="451" r:id="rId22"/>
    <p:sldId id="452" r:id="rId23"/>
    <p:sldId id="453" r:id="rId24"/>
    <p:sldId id="454" r:id="rId25"/>
    <p:sldId id="455" r:id="rId26"/>
    <p:sldId id="456" r:id="rId27"/>
    <p:sldId id="457" r:id="rId28"/>
    <p:sldId id="458" r:id="rId29"/>
    <p:sldId id="459" r:id="rId30"/>
    <p:sldId id="460" r:id="rId31"/>
    <p:sldId id="461" r:id="rId3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1" d="100"/>
          <a:sy n="71" d="100"/>
        </p:scale>
        <p:origin x="402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508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6C4-4CA4-B0BB-5E3E3A834F91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6C4-4CA4-B0BB-5E3E3A834F91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6C4-4CA4-B0BB-5E3E3A834F91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6C4-4CA4-B0BB-5E3E3A834F91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A6C4-4CA4-B0BB-5E3E3A834F91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A6C4-4CA4-B0BB-5E3E3A834F91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A6C4-4CA4-B0BB-5E3E3A834F91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508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A6C4-4CA4-B0BB-5E3E3A834F91}"/>
              </c:ext>
            </c:extLst>
          </c:dPt>
          <c:cat>
            <c:strRef>
              <c:f>Sheet1!$A$2:$A$9</c:f>
              <c:strCache>
                <c:ptCount val="3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A6C4-4CA4-B0BB-5E3E3A834F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5598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1499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6566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8555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3513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99558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0028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128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842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9960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4154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5342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2450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26317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18634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75785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5224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2209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87738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19578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46224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9321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87986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63306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9891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7682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4904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Three children are splitting a square into equal parts.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has split the square into equal parts? </a:t>
            </a:r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latin typeface="Gill Sans MT" panose="020B0502020104020203" pitchFamily="34" charset="0"/>
              </a:rPr>
              <a:t>why.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007" y="2015400"/>
            <a:ext cx="1747493" cy="1807897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389990" y="3831282"/>
            <a:ext cx="10378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</a:t>
            </a:r>
          </a:p>
        </p:txBody>
      </p:sp>
      <p:sp>
        <p:nvSpPr>
          <p:cNvPr id="7" name="Rectangle 6"/>
          <p:cNvSpPr/>
          <p:nvPr/>
        </p:nvSpPr>
        <p:spPr>
          <a:xfrm>
            <a:off x="4625930" y="3831282"/>
            <a:ext cx="853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Alex</a:t>
            </a:r>
          </a:p>
        </p:txBody>
      </p:sp>
      <p:sp>
        <p:nvSpPr>
          <p:cNvPr id="8" name="Rectangle 7"/>
          <p:cNvSpPr/>
          <p:nvPr/>
        </p:nvSpPr>
        <p:spPr>
          <a:xfrm>
            <a:off x="6956367" y="3831282"/>
            <a:ext cx="663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Mo</a:t>
            </a:r>
            <a:endParaRPr lang="en-GB" sz="4800" dirty="0"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691" y="2016391"/>
            <a:ext cx="1747493" cy="1807897"/>
          </a:xfrm>
          <a:prstGeom prst="rect">
            <a:avLst/>
          </a:prstGeom>
          <a:noFill/>
        </p:spPr>
      </p:pic>
      <p:pic>
        <p:nvPicPr>
          <p:cNvPr id="10" name="Picture 9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375" y="2004948"/>
            <a:ext cx="1747493" cy="18183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630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different ways can you put these beanbags into equal groups?</a:t>
            </a:r>
            <a:endParaRPr lang="en-US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90631" y="2158475"/>
            <a:ext cx="892968" cy="7485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75683" y="2433705"/>
            <a:ext cx="892968" cy="7485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27110" y="2158474"/>
            <a:ext cx="892968" cy="7485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80626" y="2906991"/>
            <a:ext cx="892968" cy="7485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39117" y="3182222"/>
            <a:ext cx="892968" cy="7485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90631" y="4174145"/>
            <a:ext cx="892968" cy="7485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67329" y="5138461"/>
            <a:ext cx="892968" cy="7485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48308" y="4507304"/>
            <a:ext cx="892968" cy="7485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79293" y="3655506"/>
            <a:ext cx="892968" cy="74851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70984" y="3807155"/>
            <a:ext cx="892968" cy="7485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11498" y="4508816"/>
            <a:ext cx="892968" cy="7485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63221" y="5304187"/>
            <a:ext cx="892968" cy="7485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8644" y="1026734"/>
            <a:ext cx="940295" cy="13285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7985" y="2139993"/>
            <a:ext cx="1241612" cy="14164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8644" y="3548590"/>
            <a:ext cx="1012720" cy="73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2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is the odd one out?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86818" y="2399133"/>
            <a:ext cx="2392188" cy="1411888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783428" y="2399133"/>
            <a:ext cx="1463337" cy="14118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248" y="1880159"/>
            <a:ext cx="692817" cy="7793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136" y="1880159"/>
            <a:ext cx="692817" cy="77930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024" y="1880159"/>
            <a:ext cx="692817" cy="7793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913" y="1880159"/>
            <a:ext cx="692817" cy="779304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4977587" y="1824899"/>
            <a:ext cx="1606436" cy="943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7769671" y="3376501"/>
                <a:ext cx="645790" cy="869040"/>
              </a:xfrm>
              <a:prstGeom prst="roundRect">
                <a:avLst/>
              </a:prstGeom>
              <a:noFill/>
              <a:ln>
                <a:solidFill>
                  <a:srgbClr val="FFC000"/>
                </a:solidFill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kern="120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charset="0"/>
                              <a:cs typeface="Times New Roman" charset="0"/>
                            </a:rPr>
                          </m:ctrlPr>
                        </m:fPr>
                        <m:num>
                          <m:r>
                            <a:rPr lang="en-GB" sz="2800" i="1" kern="1200">
                              <a:solidFill>
                                <a:srgbClr val="000000"/>
                              </a:solidFill>
                              <a:effectLst/>
                              <a:latin typeface="Cambria Math" charset="0"/>
                              <a:ea typeface="Times New Roman" charset="0"/>
                              <a:cs typeface="Times New Roman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i="1" kern="1200">
                              <a:solidFill>
                                <a:srgbClr val="000000"/>
                              </a:solidFill>
                              <a:effectLst/>
                              <a:latin typeface="Cambria Math" charset="0"/>
                              <a:ea typeface="Times New Roman" charset="0"/>
                              <a:cs typeface="Times New Roman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1200" dirty="0">
                  <a:effectLst/>
                  <a:latin typeface="Gill Sans MT" panose="020B0502020104020203" pitchFamily="34" charset="0"/>
                  <a:ea typeface="Times New Roman" charset="0"/>
                </a:endParaRP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9671" y="3376501"/>
                <a:ext cx="645790" cy="869040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2777978" y="4774667"/>
            <a:ext cx="1607407" cy="57888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GB" sz="2800" kern="1200" dirty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Times New Roman" charset="0"/>
                <a:cs typeface="Times New Roman" charset="0"/>
              </a:rPr>
              <a:t>One half</a:t>
            </a:r>
            <a:endParaRPr lang="en-GB" dirty="0">
              <a:effectLst/>
              <a:latin typeface="Gill Sans MT" panose="020B0502020104020203" pitchFamily="34" charset="0"/>
              <a:ea typeface="Times New Roman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5413628" y="4121624"/>
            <a:ext cx="1720368" cy="17075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hord 17"/>
          <p:cNvSpPr/>
          <p:nvPr/>
        </p:nvSpPr>
        <p:spPr>
          <a:xfrm rot="5400000">
            <a:off x="5432965" y="4120085"/>
            <a:ext cx="1687320" cy="1706720"/>
          </a:xfrm>
          <a:prstGeom prst="chord">
            <a:avLst>
              <a:gd name="adj1" fmla="val 5386833"/>
              <a:gd name="adj2" fmla="val 16232312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412" y="736900"/>
            <a:ext cx="1609516" cy="163745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2183" y="2239187"/>
            <a:ext cx="953974" cy="7454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0" t="5564" r="60478" b="49777"/>
          <a:stretch/>
        </p:blipFill>
        <p:spPr>
          <a:xfrm>
            <a:off x="10072183" y="3105077"/>
            <a:ext cx="841520" cy="948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33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says the shaded part of the shape does not show a half because there are four parts, not two equal parts.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3802830" y="2010225"/>
            <a:ext cx="2229724" cy="36281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 rot="16200000">
            <a:off x="3749623" y="3190134"/>
            <a:ext cx="1103023" cy="239500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 rot="16200000">
            <a:off x="5548848" y="2660203"/>
            <a:ext cx="1131634" cy="123205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91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is asked to shade half of her shape.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This is what she shades.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 Explain why.</a:t>
            </a: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a number.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Half of my number is more than 10 but less than 15.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my number be?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21164"/>
              </p:ext>
            </p:extLst>
          </p:nvPr>
        </p:nvGraphicFramePr>
        <p:xfrm>
          <a:off x="5710867" y="1745549"/>
          <a:ext cx="3054474" cy="322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8158">
                  <a:extLst>
                    <a:ext uri="{9D8B030D-6E8A-4147-A177-3AD203B41FA5}">
                      <a16:colId xmlns:a16="http://schemas.microsoft.com/office/drawing/2014/main" val="1511195864"/>
                    </a:ext>
                  </a:extLst>
                </a:gridCol>
                <a:gridCol w="1018158">
                  <a:extLst>
                    <a:ext uri="{9D8B030D-6E8A-4147-A177-3AD203B41FA5}">
                      <a16:colId xmlns:a16="http://schemas.microsoft.com/office/drawing/2014/main" val="3587445988"/>
                    </a:ext>
                  </a:extLst>
                </a:gridCol>
                <a:gridCol w="1018158">
                  <a:extLst>
                    <a:ext uri="{9D8B030D-6E8A-4147-A177-3AD203B41FA5}">
                      <a16:colId xmlns:a16="http://schemas.microsoft.com/office/drawing/2014/main" val="1170168418"/>
                    </a:ext>
                  </a:extLst>
                </a:gridCol>
              </a:tblGrid>
              <a:tr h="80638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667495"/>
                  </a:ext>
                </a:extLst>
              </a:tr>
              <a:tr h="8063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6481292"/>
                  </a:ext>
                </a:extLst>
              </a:tr>
              <a:tr h="8063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642548"/>
                  </a:ext>
                </a:extLst>
              </a:tr>
              <a:tr h="80638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0048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078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has some gummy bears.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circles half of them.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gummy bears did she have at the start?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861" y="3027430"/>
            <a:ext cx="1319992" cy="10794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08" y="2719192"/>
            <a:ext cx="1319992" cy="10794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130" y="2744883"/>
            <a:ext cx="1319992" cy="10794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976" y="2850058"/>
            <a:ext cx="1319992" cy="10794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692" y="3635123"/>
            <a:ext cx="1319992" cy="10794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789" y="3714265"/>
            <a:ext cx="1319992" cy="107940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082" y="3877964"/>
            <a:ext cx="1319992" cy="10794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53778">
            <a:off x="5905660" y="3717478"/>
            <a:ext cx="1196730" cy="119058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576151" y="2335239"/>
            <a:ext cx="4683080" cy="297809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281322"/>
              </p:ext>
            </p:extLst>
          </p:nvPr>
        </p:nvGraphicFramePr>
        <p:xfrm>
          <a:off x="10094061" y="851147"/>
          <a:ext cx="2974788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87394">
                  <a:extLst>
                    <a:ext uri="{9D8B030D-6E8A-4147-A177-3AD203B41FA5}">
                      <a16:colId xmlns:a16="http://schemas.microsoft.com/office/drawing/2014/main" val="3862098677"/>
                    </a:ext>
                  </a:extLst>
                </a:gridCol>
                <a:gridCol w="1487394">
                  <a:extLst>
                    <a:ext uri="{9D8B030D-6E8A-4147-A177-3AD203B41FA5}">
                      <a16:colId xmlns:a16="http://schemas.microsoft.com/office/drawing/2014/main" val="14433888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61347"/>
                  </a:ext>
                </a:extLst>
              </a:tr>
            </a:tbl>
          </a:graphicData>
        </a:graphic>
      </p:graphicFrame>
      <p:sp>
        <p:nvSpPr>
          <p:cNvPr id="16" name="Right Brace 15"/>
          <p:cNvSpPr/>
          <p:nvPr/>
        </p:nvSpPr>
        <p:spPr>
          <a:xfrm rot="5400000">
            <a:off x="11447689" y="194194"/>
            <a:ext cx="267534" cy="297479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18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is folding two identical paper strips.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paper strips to prove Alex is incorrect.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 descr="C:\Users\User\Documents\Schemes of Learning\images\girl_5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10" b="22374"/>
          <a:stretch/>
        </p:blipFill>
        <p:spPr bwMode="auto">
          <a:xfrm flipH="1">
            <a:off x="889551" y="3291118"/>
            <a:ext cx="1466374" cy="11555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Speech Bubble: Rectangle with Corners Rounded 6"/>
              <p:cNvSpPr/>
              <p:nvPr/>
            </p:nvSpPr>
            <p:spPr>
              <a:xfrm>
                <a:off x="2793227" y="3250629"/>
                <a:ext cx="6152604" cy="1542367"/>
              </a:xfrm>
              <a:prstGeom prst="wedgeRoundRectCallout">
                <a:avLst>
                  <a:gd name="adj1" fmla="val -56427"/>
                  <a:gd name="adj2" fmla="val 14581"/>
                  <a:gd name="adj3" fmla="val 16667"/>
                </a:avLst>
              </a:prstGeom>
              <a:solidFill>
                <a:srgbClr val="FF0066">
                  <a:alpha val="14902"/>
                </a:srgbClr>
              </a:solidFill>
              <a:ln w="28575">
                <a:solidFill>
                  <a:srgbClr val="FF006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spcBef>
                    <a:spcPts val="0"/>
                  </a:spcBef>
                </a:pPr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Calibri" charset="0"/>
                    <a:cs typeface="Calibri" charset="0"/>
                  </a:rPr>
                  <a:t>I think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charset="0"/>
                            <a:cs typeface="Calibri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Calibri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Calibri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Times New Roman" charset="0"/>
                    <a:cs typeface="Calibri" charset="0"/>
                  </a:rPr>
                  <a:t>  of the strip will be bigger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charset="0"/>
                            <a:cs typeface="Calibri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Calibri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Calibri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Times New Roman" charset="0"/>
                    <a:cs typeface="Calibri" charset="0"/>
                  </a:rPr>
                  <a:t> of the strip because 4 is bigger than 2</a:t>
                </a:r>
                <a:endParaRPr lang="en-GB" sz="2000" dirty="0">
                  <a:effectLst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6" name="Speech Bubble: Rectangle with Corners Rounded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3227" y="3250629"/>
                <a:ext cx="6152604" cy="1542367"/>
              </a:xfrm>
              <a:prstGeom prst="wedgeRoundRectCallout">
                <a:avLst>
                  <a:gd name="adj1" fmla="val -56427"/>
                  <a:gd name="adj2" fmla="val 14581"/>
                  <a:gd name="adj3" fmla="val 16667"/>
                </a:avLst>
              </a:prstGeom>
              <a:blipFill>
                <a:blip r:embed="rId4"/>
                <a:stretch>
                  <a:fillRect r="-1016"/>
                </a:stretch>
              </a:blipFill>
              <a:ln w="28575">
                <a:solidFill>
                  <a:srgbClr val="FF006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793227" y="1612859"/>
            <a:ext cx="2756144" cy="8544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474835" y="1935138"/>
            <a:ext cx="2756144" cy="8544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78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25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 shape is shaded.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25130"/>
              </a:xfrm>
              <a:prstGeom prst="rect">
                <a:avLst/>
              </a:prstGeom>
              <a:blipFill>
                <a:blip r:embed="rId3"/>
                <a:stretch>
                  <a:fillRect l="-2725" t="-1950" b="-20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Isosceles Triangle 3"/>
          <p:cNvSpPr/>
          <p:nvPr/>
        </p:nvSpPr>
        <p:spPr>
          <a:xfrm>
            <a:off x="3524407" y="2786509"/>
            <a:ext cx="3000061" cy="2586259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3524407" y="4093326"/>
            <a:ext cx="1484152" cy="1279442"/>
          </a:xfrm>
          <a:prstGeom prst="triangl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92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more? Explain why.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ounded Rectangular Callout 3"/>
              <p:cNvSpPr/>
              <p:nvPr/>
            </p:nvSpPr>
            <p:spPr>
              <a:xfrm>
                <a:off x="3436186" y="2185322"/>
                <a:ext cx="2721479" cy="1011456"/>
              </a:xfrm>
              <a:prstGeom prst="wedgeRoundRectCallout">
                <a:avLst>
                  <a:gd name="adj1" fmla="val -83664"/>
                  <a:gd name="adj2" fmla="val 22796"/>
                  <a:gd name="adj3" fmla="val 16667"/>
                </a:avLst>
              </a:prstGeom>
              <a:solidFill>
                <a:srgbClr val="FFC000">
                  <a:alpha val="36078"/>
                </a:srgbClr>
              </a:solidFill>
              <a:ln w="285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I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charset="0"/>
                            <a:cs typeface="Times New Roman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Times New Roman" charset="0"/>
                    <a:cs typeface="Times New Roman" charset="0"/>
                  </a:rPr>
                  <a:t> of £8</a:t>
                </a:r>
                <a:endParaRPr lang="en-GB" sz="2000" dirty="0">
                  <a:effectLst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6186" y="2185322"/>
                <a:ext cx="2721479" cy="1011456"/>
              </a:xfrm>
              <a:prstGeom prst="wedgeRoundRectCallout">
                <a:avLst>
                  <a:gd name="adj1" fmla="val -83664"/>
                  <a:gd name="adj2" fmla="val 22796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ular Callout 5"/>
              <p:cNvSpPr/>
              <p:nvPr/>
            </p:nvSpPr>
            <p:spPr>
              <a:xfrm>
                <a:off x="2858566" y="4561208"/>
                <a:ext cx="2342688" cy="1034951"/>
              </a:xfrm>
              <a:prstGeom prst="wedgeRoundRectCallout">
                <a:avLst>
                  <a:gd name="adj1" fmla="val 84625"/>
                  <a:gd name="adj2" fmla="val -19178"/>
                  <a:gd name="adj3" fmla="val 16667"/>
                </a:avLst>
              </a:prstGeom>
              <a:solidFill>
                <a:srgbClr val="00B050">
                  <a:alpha val="36078"/>
                </a:srgbClr>
              </a:solidFill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I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charset="0"/>
                            <a:cs typeface="Times New Roman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Times New Roman" charset="0"/>
                    <a:cs typeface="Times New Roman" charset="0"/>
                  </a:rPr>
                  <a:t> of £6</a:t>
                </a:r>
                <a:endParaRPr lang="en-GB" sz="2000" dirty="0">
                  <a:effectLst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8566" y="4561208"/>
                <a:ext cx="2342688" cy="1034951"/>
              </a:xfrm>
              <a:prstGeom prst="wedgeRoundRectCallout">
                <a:avLst>
                  <a:gd name="adj1" fmla="val 84625"/>
                  <a:gd name="adj2" fmla="val -19178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 descr="C:\Users\User\Documents\Schemes of Learning\images\girl_1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4429" r="645" b="32877"/>
          <a:stretch/>
        </p:blipFill>
        <p:spPr bwMode="auto">
          <a:xfrm>
            <a:off x="6022044" y="3891380"/>
            <a:ext cx="1574798" cy="11873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C:\Users\User\Documents\Schemes of Learning\images\girl_3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6" t="21689" r="12257" b="19863"/>
          <a:stretch/>
        </p:blipFill>
        <p:spPr bwMode="auto">
          <a:xfrm>
            <a:off x="1132817" y="1804889"/>
            <a:ext cx="1407561" cy="14171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Rectangle 8"/>
          <p:cNvSpPr/>
          <p:nvPr/>
        </p:nvSpPr>
        <p:spPr>
          <a:xfrm>
            <a:off x="6157665" y="5216983"/>
            <a:ext cx="14391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42713" y="3229892"/>
            <a:ext cx="9877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582641"/>
              </p:ext>
            </p:extLst>
          </p:nvPr>
        </p:nvGraphicFramePr>
        <p:xfrm>
          <a:off x="10094061" y="851147"/>
          <a:ext cx="2974788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697">
                  <a:extLst>
                    <a:ext uri="{9D8B030D-6E8A-4147-A177-3AD203B41FA5}">
                      <a16:colId xmlns:a16="http://schemas.microsoft.com/office/drawing/2014/main" val="3862098677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2519420062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1443388891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35853938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61347"/>
                  </a:ext>
                </a:extLst>
              </a:tr>
            </a:tbl>
          </a:graphicData>
        </a:graphic>
      </p:graphicFrame>
      <p:sp>
        <p:nvSpPr>
          <p:cNvPr id="12" name="Right Brace 11"/>
          <p:cNvSpPr/>
          <p:nvPr/>
        </p:nvSpPr>
        <p:spPr>
          <a:xfrm rot="5400000">
            <a:off x="11447689" y="194194"/>
            <a:ext cx="267534" cy="297479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44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 Explain why.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4975" y="1654506"/>
            <a:ext cx="1596200" cy="245254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ular Callout 5"/>
              <p:cNvSpPr/>
              <p:nvPr/>
            </p:nvSpPr>
            <p:spPr>
              <a:xfrm>
                <a:off x="2975532" y="1775045"/>
                <a:ext cx="1756510" cy="2114715"/>
              </a:xfrm>
              <a:prstGeom prst="wedgeRoundRectCallout">
                <a:avLst>
                  <a:gd name="adj1" fmla="val -79889"/>
                  <a:gd name="adj2" fmla="val 18675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I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libri" charset="0"/>
                            <a:cs typeface="Times New Roman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srgbClr val="000000"/>
                            </a:solidFill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Times New Roman" charset="0"/>
                    <a:cs typeface="Times New Roman" charset="0"/>
                  </a:rPr>
                  <a:t> </a:t>
                </a:r>
                <a:r>
                  <a:rPr lang="en-GB" sz="2800" dirty="0" smtClean="0">
                    <a:solidFill>
                      <a:srgbClr val="000000"/>
                    </a:solidFill>
                    <a:effectLst/>
                    <a:latin typeface="Gill Sans MT" panose="020B0502020104020203" pitchFamily="34" charset="0"/>
                    <a:ea typeface="Times New Roman" charset="0"/>
                    <a:cs typeface="Times New Roman" charset="0"/>
                  </a:rPr>
                  <a:t>because I have 4 marbles.</a:t>
                </a:r>
                <a:endParaRPr lang="en-GB" sz="2000" dirty="0">
                  <a:effectLst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532" y="1775045"/>
                <a:ext cx="1756510" cy="2114715"/>
              </a:xfrm>
              <a:prstGeom prst="wedgeRoundRectCallout">
                <a:avLst>
                  <a:gd name="adj1" fmla="val -79889"/>
                  <a:gd name="adj2" fmla="val 18675"/>
                  <a:gd name="adj3" fmla="val 16667"/>
                </a:avLst>
              </a:prstGeom>
              <a:blipFill>
                <a:blip r:embed="rId4"/>
                <a:stretch>
                  <a:fillRect r="-3655" b="-5682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5287914" y="1879001"/>
            <a:ext cx="817582" cy="7888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6150072" y="1879001"/>
            <a:ext cx="796067" cy="7960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6946139" y="1886172"/>
            <a:ext cx="817582" cy="7888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7808297" y="1886172"/>
            <a:ext cx="796067" cy="7960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5287914" y="2682238"/>
            <a:ext cx="817582" cy="7888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6150072" y="2682238"/>
            <a:ext cx="796067" cy="7960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6946139" y="2689409"/>
            <a:ext cx="817582" cy="7888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7808297" y="2689409"/>
            <a:ext cx="796067" cy="7960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5287914" y="3485475"/>
            <a:ext cx="817582" cy="7888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6150072" y="3485475"/>
            <a:ext cx="796067" cy="79606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6946139" y="3492646"/>
            <a:ext cx="817582" cy="7888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7808297" y="3492646"/>
            <a:ext cx="796067" cy="7960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5287914" y="4288712"/>
            <a:ext cx="817582" cy="7888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6150072" y="4288712"/>
            <a:ext cx="796067" cy="79606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6946139" y="4295883"/>
            <a:ext cx="817582" cy="7888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7808297" y="4295883"/>
            <a:ext cx="796067" cy="7960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5287914" y="1082935"/>
            <a:ext cx="817582" cy="7888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6150072" y="1082935"/>
            <a:ext cx="796067" cy="79606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0" t="24122" r="49434" b="19662"/>
          <a:stretch/>
        </p:blipFill>
        <p:spPr>
          <a:xfrm>
            <a:off x="6946139" y="1090106"/>
            <a:ext cx="817582" cy="78889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9" t="23616" r="7081" b="19658"/>
          <a:stretch/>
        </p:blipFill>
        <p:spPr>
          <a:xfrm>
            <a:off x="7808297" y="1090106"/>
            <a:ext cx="796067" cy="796066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5201254" y="4281541"/>
            <a:ext cx="3480167" cy="81040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734038"/>
              </p:ext>
            </p:extLst>
          </p:nvPr>
        </p:nvGraphicFramePr>
        <p:xfrm>
          <a:off x="10094061" y="851147"/>
          <a:ext cx="2974788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697">
                  <a:extLst>
                    <a:ext uri="{9D8B030D-6E8A-4147-A177-3AD203B41FA5}">
                      <a16:colId xmlns:a16="http://schemas.microsoft.com/office/drawing/2014/main" val="3862098677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2519420062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1443388891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35853938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61347"/>
                  </a:ext>
                </a:extLst>
              </a:tr>
            </a:tbl>
          </a:graphicData>
        </a:graphic>
      </p:graphicFrame>
      <p:sp>
        <p:nvSpPr>
          <p:cNvPr id="28" name="Right Brace 27"/>
          <p:cNvSpPr/>
          <p:nvPr/>
        </p:nvSpPr>
        <p:spPr>
          <a:xfrm rot="5400000">
            <a:off x="11447689" y="194194"/>
            <a:ext cx="267534" cy="297479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94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669665"/>
                <a:ext cx="8056280" cy="5524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has two ribbons.  He cuts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from each ribbon.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ribbon A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ribbon B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long were Mo’s whole pieces of ribbon?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ribbon was the longest? How much longer? 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669665"/>
                <a:ext cx="8056280" cy="5524205"/>
              </a:xfrm>
              <a:prstGeom prst="rect">
                <a:avLst/>
              </a:prstGeom>
              <a:blipFill>
                <a:blip r:embed="rId3"/>
                <a:stretch>
                  <a:fillRect l="-1590" b="-2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668103" y="3509661"/>
            <a:ext cx="2062534" cy="519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" name="TextBox 5"/>
          <p:cNvSpPr txBox="1"/>
          <p:nvPr/>
        </p:nvSpPr>
        <p:spPr>
          <a:xfrm>
            <a:off x="3768796" y="1616315"/>
            <a:ext cx="2675398" cy="477054"/>
          </a:xfrm>
          <a:prstGeom prst="rect">
            <a:avLst/>
          </a:prstGeom>
          <a:solidFill>
            <a:schemeClr val="bg1"/>
          </a:solidFill>
        </p:spPr>
        <p:txBody>
          <a:bodyPr wrap="square" tIns="0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5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61325" y="2209319"/>
            <a:ext cx="2704282" cy="52264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8" name="TextBox 7"/>
          <p:cNvSpPr txBox="1"/>
          <p:nvPr/>
        </p:nvSpPr>
        <p:spPr>
          <a:xfrm>
            <a:off x="3620594" y="4178499"/>
            <a:ext cx="2241384" cy="477054"/>
          </a:xfrm>
          <a:prstGeom prst="rect">
            <a:avLst/>
          </a:prstGeom>
          <a:solidFill>
            <a:schemeClr val="bg1"/>
          </a:solidFill>
        </p:spPr>
        <p:txBody>
          <a:bodyPr wrap="square" tIns="0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661325" y="4160496"/>
            <a:ext cx="2076090" cy="0"/>
          </a:xfrm>
          <a:prstGeom prst="straightConnector1">
            <a:avLst/>
          </a:prstGeom>
          <a:ln>
            <a:solidFill>
              <a:schemeClr val="tx1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690209" y="2093369"/>
            <a:ext cx="2675398" cy="0"/>
          </a:xfrm>
          <a:prstGeom prst="straightConnector1">
            <a:avLst/>
          </a:prstGeom>
          <a:ln>
            <a:solidFill>
              <a:schemeClr val="tx1"/>
            </a:solidFill>
            <a:headEnd type="triangl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734038"/>
              </p:ext>
            </p:extLst>
          </p:nvPr>
        </p:nvGraphicFramePr>
        <p:xfrm>
          <a:off x="10094061" y="851147"/>
          <a:ext cx="2974788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697">
                  <a:extLst>
                    <a:ext uri="{9D8B030D-6E8A-4147-A177-3AD203B41FA5}">
                      <a16:colId xmlns:a16="http://schemas.microsoft.com/office/drawing/2014/main" val="3862098677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2519420062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1443388891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35853938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61347"/>
                  </a:ext>
                </a:extLst>
              </a:tr>
            </a:tbl>
          </a:graphicData>
        </a:graphic>
      </p:graphicFrame>
      <p:sp>
        <p:nvSpPr>
          <p:cNvPr id="12" name="Right Brace 11"/>
          <p:cNvSpPr/>
          <p:nvPr/>
        </p:nvSpPr>
        <p:spPr>
          <a:xfrm rot="5400000">
            <a:off x="11447689" y="194194"/>
            <a:ext cx="267534" cy="297479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8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your reasoning.</a:t>
            </a:r>
            <a:endParaRPr lang="en-US" sz="2800" dirty="0"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4168695" y="1704724"/>
            <a:ext cx="4453373" cy="1548955"/>
          </a:xfrm>
          <a:prstGeom prst="wedgeRoundRectCallout">
            <a:avLst>
              <a:gd name="adj1" fmla="val -66226"/>
              <a:gd name="adj2" fmla="val 55089"/>
              <a:gd name="adj3" fmla="val 16667"/>
            </a:avLst>
          </a:prstGeom>
          <a:solidFill>
            <a:srgbClr val="FFC000">
              <a:alpha val="32549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I have one third of a pizza because I have one slice and there are three slices left</a:t>
            </a:r>
            <a:r>
              <a:rPr lang="en-GB" sz="2800" dirty="0" smtClean="0">
                <a:solidFill>
                  <a:srgbClr val="000000"/>
                </a:solidFill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.</a:t>
            </a:r>
            <a:r>
              <a:rPr lang="en-GB" sz="2800" dirty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 </a:t>
            </a:r>
          </a:p>
        </p:txBody>
      </p:sp>
      <p:pic>
        <p:nvPicPr>
          <p:cNvPr id="6" name="Picture 5" descr="C:\Users\bethanyp\AppData\Local\Temp\Rar$DIa0.909\girl_4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11" b="16038"/>
          <a:stretch/>
        </p:blipFill>
        <p:spPr bwMode="auto">
          <a:xfrm>
            <a:off x="1914798" y="2163024"/>
            <a:ext cx="1690551" cy="17427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2758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2285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Alex, Annie and Whitney each show a piece of ribbon.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Whitney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her whole ribbon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her whole ribbon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her whole ribbon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Whose whole piece is the longest? </a:t>
                </a: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Whose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the shortest? </a:t>
                </a: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why.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228500"/>
              </a:xfrm>
              <a:prstGeom prst="rect">
                <a:avLst/>
              </a:prstGeom>
              <a:blipFill>
                <a:blip r:embed="rId3"/>
                <a:stretch>
                  <a:fillRect l="-1590" t="-10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" r="18512" b="69914"/>
          <a:stretch/>
        </p:blipFill>
        <p:spPr>
          <a:xfrm>
            <a:off x="6794172" y="1593779"/>
            <a:ext cx="2387542" cy="632009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" t="37072" r="19606" b="35423"/>
          <a:stretch/>
        </p:blipFill>
        <p:spPr>
          <a:xfrm>
            <a:off x="6794172" y="2723098"/>
            <a:ext cx="2387542" cy="59345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12" r="20699"/>
          <a:stretch/>
        </p:blipFill>
        <p:spPr>
          <a:xfrm>
            <a:off x="6794172" y="3824288"/>
            <a:ext cx="2387542" cy="61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3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has a piece of ribbon.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cuts it into three equal parts.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third of the ribbon is 6 cm long.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long would half the ribbon be?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8915">
            <a:off x="6159069" y="1249491"/>
            <a:ext cx="1903381" cy="13144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9212" y="1791551"/>
            <a:ext cx="4075899" cy="910779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461080"/>
              </p:ext>
            </p:extLst>
          </p:nvPr>
        </p:nvGraphicFramePr>
        <p:xfrm>
          <a:off x="10094061" y="851147"/>
          <a:ext cx="2974788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1596">
                  <a:extLst>
                    <a:ext uri="{9D8B030D-6E8A-4147-A177-3AD203B41FA5}">
                      <a16:colId xmlns:a16="http://schemas.microsoft.com/office/drawing/2014/main" val="3862098677"/>
                    </a:ext>
                  </a:extLst>
                </a:gridCol>
                <a:gridCol w="991596">
                  <a:extLst>
                    <a:ext uri="{9D8B030D-6E8A-4147-A177-3AD203B41FA5}">
                      <a16:colId xmlns:a16="http://schemas.microsoft.com/office/drawing/2014/main" val="3784533490"/>
                    </a:ext>
                  </a:extLst>
                </a:gridCol>
                <a:gridCol w="991596">
                  <a:extLst>
                    <a:ext uri="{9D8B030D-6E8A-4147-A177-3AD203B41FA5}">
                      <a16:colId xmlns:a16="http://schemas.microsoft.com/office/drawing/2014/main" val="11399577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61347"/>
                  </a:ext>
                </a:extLst>
              </a:tr>
            </a:tbl>
          </a:graphicData>
        </a:graphic>
      </p:graphicFrame>
      <p:sp>
        <p:nvSpPr>
          <p:cNvPr id="8" name="Right Brace 7"/>
          <p:cNvSpPr/>
          <p:nvPr/>
        </p:nvSpPr>
        <p:spPr>
          <a:xfrm rot="5400000">
            <a:off x="11447689" y="194194"/>
            <a:ext cx="267534" cy="297479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76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is thinking of a number.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third of his number is greater than 8 but smaller than 12.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his number be?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2537">
            <a:off x="5496774" y="863065"/>
            <a:ext cx="1972862" cy="1362423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461080"/>
              </p:ext>
            </p:extLst>
          </p:nvPr>
        </p:nvGraphicFramePr>
        <p:xfrm>
          <a:off x="10094061" y="851147"/>
          <a:ext cx="2974788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1596">
                  <a:extLst>
                    <a:ext uri="{9D8B030D-6E8A-4147-A177-3AD203B41FA5}">
                      <a16:colId xmlns:a16="http://schemas.microsoft.com/office/drawing/2014/main" val="3862098677"/>
                    </a:ext>
                  </a:extLst>
                </a:gridCol>
                <a:gridCol w="991596">
                  <a:extLst>
                    <a:ext uri="{9D8B030D-6E8A-4147-A177-3AD203B41FA5}">
                      <a16:colId xmlns:a16="http://schemas.microsoft.com/office/drawing/2014/main" val="3784533490"/>
                    </a:ext>
                  </a:extLst>
                </a:gridCol>
                <a:gridCol w="991596">
                  <a:extLst>
                    <a:ext uri="{9D8B030D-6E8A-4147-A177-3AD203B41FA5}">
                      <a16:colId xmlns:a16="http://schemas.microsoft.com/office/drawing/2014/main" val="11399577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61347"/>
                  </a:ext>
                </a:extLst>
              </a:tr>
            </a:tbl>
          </a:graphicData>
        </a:graphic>
      </p:graphicFrame>
      <p:sp>
        <p:nvSpPr>
          <p:cNvPr id="7" name="Right Brace 6"/>
          <p:cNvSpPr/>
          <p:nvPr/>
        </p:nvSpPr>
        <p:spPr>
          <a:xfrm rot="5400000">
            <a:off x="11447689" y="194194"/>
            <a:ext cx="267534" cy="297479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74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119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endParaRPr lang="en-GB" sz="32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This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shade the same shape so that it shows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? 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11914"/>
              </a:xfrm>
              <a:prstGeom prst="rect">
                <a:avLst/>
              </a:prstGeom>
              <a:blipFill>
                <a:blip r:embed="rId3"/>
                <a:stretch>
                  <a:fillRect l="-2725" t="-2956" b="-9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038662"/>
              </p:ext>
            </p:extLst>
          </p:nvPr>
        </p:nvGraphicFramePr>
        <p:xfrm>
          <a:off x="3855682" y="4613381"/>
          <a:ext cx="2337512" cy="1489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4378">
                  <a:extLst>
                    <a:ext uri="{9D8B030D-6E8A-4147-A177-3AD203B41FA5}">
                      <a16:colId xmlns:a16="http://schemas.microsoft.com/office/drawing/2014/main" val="70159770"/>
                    </a:ext>
                  </a:extLst>
                </a:gridCol>
                <a:gridCol w="584378">
                  <a:extLst>
                    <a:ext uri="{9D8B030D-6E8A-4147-A177-3AD203B41FA5}">
                      <a16:colId xmlns:a16="http://schemas.microsoft.com/office/drawing/2014/main" val="274677769"/>
                    </a:ext>
                  </a:extLst>
                </a:gridCol>
                <a:gridCol w="584378">
                  <a:extLst>
                    <a:ext uri="{9D8B030D-6E8A-4147-A177-3AD203B41FA5}">
                      <a16:colId xmlns:a16="http://schemas.microsoft.com/office/drawing/2014/main" val="4051761652"/>
                    </a:ext>
                  </a:extLst>
                </a:gridCol>
                <a:gridCol w="584378">
                  <a:extLst>
                    <a:ext uri="{9D8B030D-6E8A-4147-A177-3AD203B41FA5}">
                      <a16:colId xmlns:a16="http://schemas.microsoft.com/office/drawing/2014/main" val="2301728123"/>
                    </a:ext>
                  </a:extLst>
                </a:gridCol>
              </a:tblGrid>
              <a:tr h="496447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297673"/>
                  </a:ext>
                </a:extLst>
              </a:tr>
              <a:tr h="496447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353915"/>
                  </a:ext>
                </a:extLst>
              </a:tr>
              <a:tr h="496447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28807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359888"/>
              </p:ext>
            </p:extLst>
          </p:nvPr>
        </p:nvGraphicFramePr>
        <p:xfrm>
          <a:off x="3855682" y="2042303"/>
          <a:ext cx="2337512" cy="1489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4378">
                  <a:extLst>
                    <a:ext uri="{9D8B030D-6E8A-4147-A177-3AD203B41FA5}">
                      <a16:colId xmlns:a16="http://schemas.microsoft.com/office/drawing/2014/main" val="70159770"/>
                    </a:ext>
                  </a:extLst>
                </a:gridCol>
                <a:gridCol w="584378">
                  <a:extLst>
                    <a:ext uri="{9D8B030D-6E8A-4147-A177-3AD203B41FA5}">
                      <a16:colId xmlns:a16="http://schemas.microsoft.com/office/drawing/2014/main" val="274677769"/>
                    </a:ext>
                  </a:extLst>
                </a:gridCol>
                <a:gridCol w="584378">
                  <a:extLst>
                    <a:ext uri="{9D8B030D-6E8A-4147-A177-3AD203B41FA5}">
                      <a16:colId xmlns:a16="http://schemas.microsoft.com/office/drawing/2014/main" val="4051761652"/>
                    </a:ext>
                  </a:extLst>
                </a:gridCol>
                <a:gridCol w="584378">
                  <a:extLst>
                    <a:ext uri="{9D8B030D-6E8A-4147-A177-3AD203B41FA5}">
                      <a16:colId xmlns:a16="http://schemas.microsoft.com/office/drawing/2014/main" val="2301728123"/>
                    </a:ext>
                  </a:extLst>
                </a:gridCol>
              </a:tblGrid>
              <a:tr h="496447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297673"/>
                  </a:ext>
                </a:extLst>
              </a:tr>
              <a:tr h="496447"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353915"/>
                  </a:ext>
                </a:extLst>
              </a:tr>
              <a:tr h="496447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8288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171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am thinking of a number.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3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third of my number is 12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will be greater, one half of my number or one quarter of my number?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cubes or a bar model to prove your answer.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49789" y="1106232"/>
            <a:ext cx="222260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?</a:t>
            </a:r>
            <a:endParaRPr lang="en-GB" sz="115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26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 might Alex have made?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ounded Rectangular Callout 3"/>
              <p:cNvSpPr/>
              <p:nvPr/>
            </p:nvSpPr>
            <p:spPr>
              <a:xfrm>
                <a:off x="1557697" y="1880079"/>
                <a:ext cx="2831424" cy="1406960"/>
              </a:xfrm>
              <a:prstGeom prst="wedgeRoundRectCallout">
                <a:avLst>
                  <a:gd name="adj1" fmla="val 74133"/>
                  <a:gd name="adj2" fmla="val 7528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8575" cap="flat" cmpd="sng" algn="ctr">
                <a:solidFill>
                  <a:schemeClr val="accent5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algn="ctr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I have shaded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effectLst/>
                            <a:latin typeface="Cambria Math" panose="02040503050406030204" pitchFamily="18" charset="0"/>
                            <a:ea typeface="Calibri" charset="0"/>
                            <a:cs typeface="Times New Roman" charset="0"/>
                          </a:rPr>
                        </m:ctrlPr>
                      </m:fPr>
                      <m:num>
                        <m:r>
                          <a:rPr lang="en-US" sz="2800" i="1"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2</m:t>
                        </m:r>
                      </m:num>
                      <m:den>
                        <m:r>
                          <a:rPr lang="en-US" sz="2800" i="1">
                            <a:effectLst/>
                            <a:latin typeface="Cambria Math" charset="0"/>
                            <a:ea typeface="Calibri" charset="0"/>
                            <a:cs typeface="Times New Roman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>
                    <a:effectLst/>
                    <a:latin typeface="Gill Sans MT" panose="020B0502020104020203" pitchFamily="34" charset="0"/>
                    <a:ea typeface="Times New Roman" charset="0"/>
                    <a:cs typeface="Times New Roman" charset="0"/>
                  </a:rPr>
                  <a:t> of the shape.</a:t>
                </a:r>
                <a:endParaRPr lang="en-GB" sz="2000" dirty="0">
                  <a:effectLst/>
                  <a:latin typeface="Calibri" charset="0"/>
                  <a:ea typeface="Calibri" charset="0"/>
                  <a:cs typeface="Times New Roman" charset="0"/>
                </a:endParaRPr>
              </a:p>
            </p:txBody>
          </p:sp>
        </mc:Choice>
        <mc:Fallback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7697" y="1880079"/>
                <a:ext cx="2831424" cy="1406960"/>
              </a:xfrm>
              <a:prstGeom prst="wedgeRoundRectCallout">
                <a:avLst>
                  <a:gd name="adj1" fmla="val 74133"/>
                  <a:gd name="adj2" fmla="val 7528"/>
                  <a:gd name="adj3" fmla="val 16667"/>
                </a:avLst>
              </a:prstGeom>
              <a:blipFill>
                <a:blip r:embed="rId3"/>
                <a:stretch>
                  <a:fillRect b="-1271"/>
                </a:stretch>
              </a:blipFill>
              <a:ln w="28575" cap="flat" cmpd="sng" algn="ctr">
                <a:solidFill>
                  <a:schemeClr val="accent5"/>
                </a:solidFill>
                <a:prstDash val="solid"/>
                <a:miter lim="800000"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07522" y="1104713"/>
            <a:ext cx="1779745" cy="2405435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778132"/>
              </p:ext>
            </p:extLst>
          </p:nvPr>
        </p:nvGraphicFramePr>
        <p:xfrm>
          <a:off x="2440884" y="4226955"/>
          <a:ext cx="5051528" cy="7435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2882">
                  <a:extLst>
                    <a:ext uri="{9D8B030D-6E8A-4147-A177-3AD203B41FA5}">
                      <a16:colId xmlns:a16="http://schemas.microsoft.com/office/drawing/2014/main" val="70159770"/>
                    </a:ext>
                  </a:extLst>
                </a:gridCol>
                <a:gridCol w="1262882">
                  <a:extLst>
                    <a:ext uri="{9D8B030D-6E8A-4147-A177-3AD203B41FA5}">
                      <a16:colId xmlns:a16="http://schemas.microsoft.com/office/drawing/2014/main" val="274677769"/>
                    </a:ext>
                  </a:extLst>
                </a:gridCol>
                <a:gridCol w="1262882">
                  <a:extLst>
                    <a:ext uri="{9D8B030D-6E8A-4147-A177-3AD203B41FA5}">
                      <a16:colId xmlns:a16="http://schemas.microsoft.com/office/drawing/2014/main" val="4051761652"/>
                    </a:ext>
                  </a:extLst>
                </a:gridCol>
                <a:gridCol w="1262882">
                  <a:extLst>
                    <a:ext uri="{9D8B030D-6E8A-4147-A177-3AD203B41FA5}">
                      <a16:colId xmlns:a16="http://schemas.microsoft.com/office/drawing/2014/main" val="2301728123"/>
                    </a:ext>
                  </a:extLst>
                </a:gridCol>
              </a:tblGrid>
              <a:tr h="743501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2976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414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Sort the fractions into the table.</a:t>
            </a: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notice?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there any boxes in the table empty?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fraction could you write here?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25643" y="1918415"/>
            <a:ext cx="2623397" cy="1516771"/>
            <a:chOff x="5201254" y="2561212"/>
            <a:chExt cx="2059409" cy="1359125"/>
          </a:xfrm>
        </p:grpSpPr>
        <p:grpSp>
          <p:nvGrpSpPr>
            <p:cNvPr id="6" name="Group 5"/>
            <p:cNvGrpSpPr/>
            <p:nvPr/>
          </p:nvGrpSpPr>
          <p:grpSpPr>
            <a:xfrm>
              <a:off x="5201254" y="2561212"/>
              <a:ext cx="470903" cy="614470"/>
              <a:chOff x="5204120" y="5044488"/>
              <a:chExt cx="312417" cy="465975"/>
            </a:xfrm>
          </p:grpSpPr>
          <p:sp>
            <p:nvSpPr>
              <p:cNvPr id="28" name="Rounded Rectangle 27"/>
              <p:cNvSpPr/>
              <p:nvPr/>
            </p:nvSpPr>
            <p:spPr>
              <a:xfrm>
                <a:off x="5204120" y="5044488"/>
                <a:ext cx="312417" cy="465975"/>
              </a:xfrm>
              <a:prstGeom prst="roundRect">
                <a:avLst/>
              </a:prstGeom>
              <a:noFill/>
              <a:ln w="158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9" name="TextBox 28"/>
                  <p:cNvSpPr txBox="1"/>
                  <p:nvPr/>
                </p:nvSpPr>
                <p:spPr>
                  <a:xfrm>
                    <a:off x="5292423" y="5081815"/>
                    <a:ext cx="169489" cy="290561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box>
                            <m:box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GB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box>
                        </m:oMath>
                      </m:oMathPara>
                    </a14:m>
                    <a:endParaRPr lang="en-GB" dirty="0"/>
                  </a:p>
                </p:txBody>
              </p:sp>
            </mc:Choice>
            <mc:Fallback xmlns="">
              <p:sp>
                <p:nvSpPr>
                  <p:cNvPr id="10" name="TextBox 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23" y="5081815"/>
                    <a:ext cx="169489" cy="290561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b="-17143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7" name="Group 6"/>
            <p:cNvGrpSpPr/>
            <p:nvPr/>
          </p:nvGrpSpPr>
          <p:grpSpPr>
            <a:xfrm>
              <a:off x="5730756" y="2561212"/>
              <a:ext cx="470903" cy="614470"/>
              <a:chOff x="5204120" y="5044488"/>
              <a:chExt cx="312417" cy="465975"/>
            </a:xfrm>
          </p:grpSpPr>
          <p:sp>
            <p:nvSpPr>
              <p:cNvPr id="26" name="Rounded Rectangle 25"/>
              <p:cNvSpPr/>
              <p:nvPr/>
            </p:nvSpPr>
            <p:spPr>
              <a:xfrm>
                <a:off x="5204120" y="5044488"/>
                <a:ext cx="312417" cy="465975"/>
              </a:xfrm>
              <a:prstGeom prst="roundRect">
                <a:avLst/>
              </a:prstGeom>
              <a:noFill/>
              <a:ln w="158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TextBox 26"/>
                  <p:cNvSpPr txBox="1"/>
                  <p:nvPr/>
                </p:nvSpPr>
                <p:spPr>
                  <a:xfrm>
                    <a:off x="5292423" y="5081815"/>
                    <a:ext cx="169489" cy="290561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box>
                            <m:box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GB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box>
                        </m:oMath>
                      </m:oMathPara>
                    </a14:m>
                    <a:endParaRPr lang="en-GB" dirty="0"/>
                  </a:p>
                </p:txBody>
              </p:sp>
            </mc:Choice>
            <mc:Fallback xmlns="">
              <p:sp>
                <p:nvSpPr>
                  <p:cNvPr id="13" name="TextBox 1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23" y="5081815"/>
                    <a:ext cx="169489" cy="290561"/>
                  </a:xfrm>
                  <a:prstGeom prst="rect">
                    <a:avLst/>
                  </a:prstGeom>
                  <a:blipFill>
                    <a:blip r:embed="rId5"/>
                    <a:stretch>
                      <a:fillRect b="-17143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8" name="Group 7"/>
            <p:cNvGrpSpPr/>
            <p:nvPr/>
          </p:nvGrpSpPr>
          <p:grpSpPr>
            <a:xfrm>
              <a:off x="6260258" y="2561212"/>
              <a:ext cx="470903" cy="614470"/>
              <a:chOff x="5204120" y="5044488"/>
              <a:chExt cx="312417" cy="465975"/>
            </a:xfrm>
          </p:grpSpPr>
          <p:sp>
            <p:nvSpPr>
              <p:cNvPr id="24" name="Rounded Rectangle 23"/>
              <p:cNvSpPr/>
              <p:nvPr/>
            </p:nvSpPr>
            <p:spPr>
              <a:xfrm>
                <a:off x="5204120" y="5044488"/>
                <a:ext cx="312417" cy="465975"/>
              </a:xfrm>
              <a:prstGeom prst="roundRect">
                <a:avLst/>
              </a:prstGeom>
              <a:noFill/>
              <a:ln w="158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5" name="TextBox 24"/>
                  <p:cNvSpPr txBox="1"/>
                  <p:nvPr/>
                </p:nvSpPr>
                <p:spPr>
                  <a:xfrm>
                    <a:off x="5292423" y="5081815"/>
                    <a:ext cx="169489" cy="291301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box>
                            <m:box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GB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box>
                        </m:oMath>
                      </m:oMathPara>
                    </a14:m>
                    <a:endParaRPr lang="en-GB" dirty="0"/>
                  </a:p>
                </p:txBody>
              </p:sp>
            </mc:Choice>
            <mc:Fallback xmlns="">
              <p:sp>
                <p:nvSpPr>
                  <p:cNvPr id="16" name="TextBox 1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23" y="5081815"/>
                    <a:ext cx="169489" cy="291301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b="-18571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9" name="Group 8"/>
            <p:cNvGrpSpPr/>
            <p:nvPr/>
          </p:nvGrpSpPr>
          <p:grpSpPr>
            <a:xfrm>
              <a:off x="6789760" y="2561212"/>
              <a:ext cx="470903" cy="614470"/>
              <a:chOff x="5204120" y="5044488"/>
              <a:chExt cx="312417" cy="465975"/>
            </a:xfrm>
          </p:grpSpPr>
          <p:sp>
            <p:nvSpPr>
              <p:cNvPr id="22" name="Rounded Rectangle 21"/>
              <p:cNvSpPr/>
              <p:nvPr/>
            </p:nvSpPr>
            <p:spPr>
              <a:xfrm>
                <a:off x="5204120" y="5044488"/>
                <a:ext cx="312417" cy="465975"/>
              </a:xfrm>
              <a:prstGeom prst="roundRect">
                <a:avLst/>
              </a:prstGeom>
              <a:noFill/>
              <a:ln w="158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TextBox 22"/>
                  <p:cNvSpPr txBox="1"/>
                  <p:nvPr/>
                </p:nvSpPr>
                <p:spPr>
                  <a:xfrm>
                    <a:off x="5292423" y="5081815"/>
                    <a:ext cx="169489" cy="29004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box>
                            <m:box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GB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box>
                        </m:oMath>
                      </m:oMathPara>
                    </a14:m>
                    <a:endParaRPr lang="en-GB" dirty="0"/>
                  </a:p>
                </p:txBody>
              </p:sp>
            </mc:Choice>
            <mc:Fallback xmlns="">
              <p:sp>
                <p:nvSpPr>
                  <p:cNvPr id="19" name="TextBox 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23" y="5081815"/>
                    <a:ext cx="169489" cy="29004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 b="-17143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0" name="Group 9"/>
            <p:cNvGrpSpPr/>
            <p:nvPr/>
          </p:nvGrpSpPr>
          <p:grpSpPr>
            <a:xfrm>
              <a:off x="6789759" y="3305867"/>
              <a:ext cx="470903" cy="614470"/>
              <a:chOff x="5204120" y="5044488"/>
              <a:chExt cx="312417" cy="465975"/>
            </a:xfrm>
          </p:grpSpPr>
          <p:sp>
            <p:nvSpPr>
              <p:cNvPr id="20" name="Rounded Rectangle 19"/>
              <p:cNvSpPr/>
              <p:nvPr/>
            </p:nvSpPr>
            <p:spPr>
              <a:xfrm>
                <a:off x="5204120" y="5044488"/>
                <a:ext cx="312417" cy="465975"/>
              </a:xfrm>
              <a:prstGeom prst="roundRect">
                <a:avLst/>
              </a:prstGeom>
              <a:noFill/>
              <a:ln w="158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TextBox 20"/>
                  <p:cNvSpPr txBox="1"/>
                  <p:nvPr/>
                </p:nvSpPr>
                <p:spPr>
                  <a:xfrm>
                    <a:off x="5292423" y="5081815"/>
                    <a:ext cx="169489" cy="29182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box>
                            <m:box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GB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box>
                        </m:oMath>
                      </m:oMathPara>
                    </a14:m>
                    <a:endParaRPr lang="en-GB" dirty="0"/>
                  </a:p>
                </p:txBody>
              </p:sp>
            </mc:Choice>
            <mc:Fallback xmlns="">
              <p:sp>
                <p:nvSpPr>
                  <p:cNvPr id="22" name="TextBox 2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23" y="5081815"/>
                    <a:ext cx="169489" cy="291820"/>
                  </a:xfrm>
                  <a:prstGeom prst="rect">
                    <a:avLst/>
                  </a:prstGeom>
                  <a:blipFill>
                    <a:blip r:embed="rId8"/>
                    <a:stretch>
                      <a:fillRect b="-18571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1" name="Group 10"/>
            <p:cNvGrpSpPr/>
            <p:nvPr/>
          </p:nvGrpSpPr>
          <p:grpSpPr>
            <a:xfrm>
              <a:off x="5201254" y="3288820"/>
              <a:ext cx="470903" cy="614470"/>
              <a:chOff x="5204120" y="5044488"/>
              <a:chExt cx="312417" cy="465975"/>
            </a:xfrm>
          </p:grpSpPr>
          <p:sp>
            <p:nvSpPr>
              <p:cNvPr id="18" name="Rounded Rectangle 17"/>
              <p:cNvSpPr/>
              <p:nvPr/>
            </p:nvSpPr>
            <p:spPr>
              <a:xfrm>
                <a:off x="5204120" y="5044488"/>
                <a:ext cx="312417" cy="465975"/>
              </a:xfrm>
              <a:prstGeom prst="roundRect">
                <a:avLst/>
              </a:prstGeom>
              <a:noFill/>
              <a:ln w="158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TextBox 18"/>
                  <p:cNvSpPr txBox="1"/>
                  <p:nvPr/>
                </p:nvSpPr>
                <p:spPr>
                  <a:xfrm>
                    <a:off x="5292423" y="5081815"/>
                    <a:ext cx="169489" cy="289524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box>
                            <m:box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GB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box>
                        </m:oMath>
                      </m:oMathPara>
                    </a14:m>
                    <a:endParaRPr lang="en-GB" dirty="0"/>
                  </a:p>
                </p:txBody>
              </p:sp>
            </mc:Choice>
            <mc:Fallback xmlns="">
              <p:sp>
                <p:nvSpPr>
                  <p:cNvPr id="25" name="TextBox 2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23" y="5081815"/>
                    <a:ext cx="169489" cy="289524"/>
                  </a:xfrm>
                  <a:prstGeom prst="rect">
                    <a:avLst/>
                  </a:prstGeom>
                  <a:blipFill>
                    <a:blip r:embed="rId9"/>
                    <a:stretch>
                      <a:fillRect b="-17143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2" name="Group 11"/>
            <p:cNvGrpSpPr/>
            <p:nvPr/>
          </p:nvGrpSpPr>
          <p:grpSpPr>
            <a:xfrm>
              <a:off x="5730927" y="3288820"/>
              <a:ext cx="470903" cy="614470"/>
              <a:chOff x="5204120" y="5044488"/>
              <a:chExt cx="312417" cy="465975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5204120" y="5044488"/>
                <a:ext cx="312417" cy="465975"/>
              </a:xfrm>
              <a:prstGeom prst="roundRect">
                <a:avLst/>
              </a:prstGeom>
              <a:noFill/>
              <a:ln w="158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TextBox 16"/>
                  <p:cNvSpPr txBox="1"/>
                  <p:nvPr/>
                </p:nvSpPr>
                <p:spPr>
                  <a:xfrm>
                    <a:off x="5292423" y="5081815"/>
                    <a:ext cx="169489" cy="291820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box>
                            <m:box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GB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box>
                        </m:oMath>
                      </m:oMathPara>
                    </a14:m>
                    <a:endParaRPr lang="en-GB" dirty="0"/>
                  </a:p>
                </p:txBody>
              </p:sp>
            </mc:Choice>
            <mc:Fallback xmlns="">
              <p:sp>
                <p:nvSpPr>
                  <p:cNvPr id="28" name="TextBox 2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23" y="5081815"/>
                    <a:ext cx="169489" cy="291820"/>
                  </a:xfrm>
                  <a:prstGeom prst="rect">
                    <a:avLst/>
                  </a:prstGeom>
                  <a:blipFill>
                    <a:blip r:embed="rId10"/>
                    <a:stretch>
                      <a:fillRect b="-18571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grpSp>
          <p:nvGrpSpPr>
            <p:cNvPr id="13" name="Group 12"/>
            <p:cNvGrpSpPr/>
            <p:nvPr/>
          </p:nvGrpSpPr>
          <p:grpSpPr>
            <a:xfrm>
              <a:off x="6263802" y="3288820"/>
              <a:ext cx="470903" cy="614470"/>
              <a:chOff x="5204120" y="5044488"/>
              <a:chExt cx="312417" cy="465975"/>
            </a:xfrm>
          </p:grpSpPr>
          <p:sp>
            <p:nvSpPr>
              <p:cNvPr id="14" name="Rounded Rectangle 13"/>
              <p:cNvSpPr/>
              <p:nvPr/>
            </p:nvSpPr>
            <p:spPr>
              <a:xfrm>
                <a:off x="5204120" y="5044488"/>
                <a:ext cx="312417" cy="465975"/>
              </a:xfrm>
              <a:prstGeom prst="roundRect">
                <a:avLst/>
              </a:prstGeom>
              <a:noFill/>
              <a:ln w="158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5" name="TextBox 14"/>
                  <p:cNvSpPr txBox="1"/>
                  <p:nvPr/>
                </p:nvSpPr>
                <p:spPr>
                  <a:xfrm>
                    <a:off x="5292423" y="5081815"/>
                    <a:ext cx="169489" cy="29004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box>
                            <m:boxPr>
                              <m:ctrlPr>
                                <a:rPr lang="en-GB" sz="2800" i="1" smtClean="0">
                                  <a:latin typeface="Cambria Math" panose="02040503050406030204" pitchFamily="18" charset="0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GB" sz="28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box>
                        </m:oMath>
                      </m:oMathPara>
                    </a14:m>
                    <a:endParaRPr lang="en-GB" dirty="0"/>
                  </a:p>
                </p:txBody>
              </p:sp>
            </mc:Choice>
            <mc:Fallback xmlns="">
              <p:sp>
                <p:nvSpPr>
                  <p:cNvPr id="31" name="TextBox 3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292423" y="5081815"/>
                    <a:ext cx="169489" cy="290042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b="-17143"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153366"/>
              </p:ext>
            </p:extLst>
          </p:nvPr>
        </p:nvGraphicFramePr>
        <p:xfrm>
          <a:off x="4554758" y="1387055"/>
          <a:ext cx="4695486" cy="356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5162">
                  <a:extLst>
                    <a:ext uri="{9D8B030D-6E8A-4147-A177-3AD203B41FA5}">
                      <a16:colId xmlns:a16="http://schemas.microsoft.com/office/drawing/2014/main" val="70159770"/>
                    </a:ext>
                  </a:extLst>
                </a:gridCol>
                <a:gridCol w="1565162">
                  <a:extLst>
                    <a:ext uri="{9D8B030D-6E8A-4147-A177-3AD203B41FA5}">
                      <a16:colId xmlns:a16="http://schemas.microsoft.com/office/drawing/2014/main" val="274677769"/>
                    </a:ext>
                  </a:extLst>
                </a:gridCol>
                <a:gridCol w="1565162">
                  <a:extLst>
                    <a:ext uri="{9D8B030D-6E8A-4147-A177-3AD203B41FA5}">
                      <a16:colId xmlns:a16="http://schemas.microsoft.com/office/drawing/2014/main" val="4051761652"/>
                    </a:ext>
                  </a:extLst>
                </a:gridCol>
              </a:tblGrid>
              <a:tr h="496447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Fractions equal to one whole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Fractions less than one whole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9297673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Unit fractions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3353915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Non-unit fractions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8288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54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178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Tommy has a jar of 12 cookies. He gives half of them to Alex,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them to Mo.</a:t>
                </a: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gets the most cookies?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17813"/>
              </a:xfrm>
              <a:prstGeom prst="rect">
                <a:avLst/>
              </a:prstGeom>
              <a:blipFill>
                <a:blip r:embed="rId3"/>
                <a:stretch>
                  <a:fillRect l="-1590" t="-1803" b="-36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259" y="1878842"/>
            <a:ext cx="2100358" cy="203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25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1324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Using red and blue cubes, build two towers to convince me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are equal.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132490"/>
              </a:xfrm>
              <a:prstGeom prst="rect">
                <a:avLst/>
              </a:prstGeom>
              <a:blipFill>
                <a:blip r:embed="rId3"/>
                <a:stretch>
                  <a:fillRect l="-1590" t="-5914" b="-59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2042" y="2908447"/>
            <a:ext cx="1257413" cy="17764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32277" y="3685437"/>
            <a:ext cx="1257413" cy="17764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3513" y="3571419"/>
            <a:ext cx="1257413" cy="17764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805" y="3022465"/>
            <a:ext cx="1245573" cy="17596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63704" y="3721428"/>
            <a:ext cx="1245573" cy="175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67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says: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do you think Whitney thinks this?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4077467" y="1397727"/>
            <a:ext cx="3034443" cy="1155056"/>
          </a:xfrm>
          <a:prstGeom prst="wedgeRoundRectCallout">
            <a:avLst>
              <a:gd name="adj1" fmla="val -73934"/>
              <a:gd name="adj2" fmla="val 46945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 have shaded a third of my shape.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272" y="1708943"/>
            <a:ext cx="1585258" cy="2237257"/>
          </a:xfrm>
          <a:prstGeom prst="rect">
            <a:avLst/>
          </a:prstGeom>
        </p:spPr>
      </p:pic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255515465"/>
              </p:ext>
            </p:extLst>
          </p:nvPr>
        </p:nvGraphicFramePr>
        <p:xfrm>
          <a:off x="3403912" y="2857341"/>
          <a:ext cx="4360357" cy="2736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26144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is using beanbags and hoops to find three quarters of 20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spot his mistake?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3463622" y="5324630"/>
                <a:ext cx="1951175" cy="7016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of 20 = 14</a:t>
                </a: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622" y="5324630"/>
                <a:ext cx="1951175" cy="701602"/>
              </a:xfrm>
              <a:prstGeom prst="rect">
                <a:avLst/>
              </a:prstGeom>
              <a:blipFill>
                <a:blip r:embed="rId3"/>
                <a:stretch>
                  <a:fillRect r="-5625" b="-94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659" y="3055172"/>
            <a:ext cx="789276" cy="9004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661" y="3028222"/>
            <a:ext cx="789276" cy="9004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933" y="3401373"/>
            <a:ext cx="789276" cy="9004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935" y="3374423"/>
            <a:ext cx="789276" cy="9004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356" y="3725947"/>
            <a:ext cx="789276" cy="9004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113" y="3720624"/>
            <a:ext cx="789276" cy="90044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729" y="3059757"/>
            <a:ext cx="789276" cy="9004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72" y="3269733"/>
            <a:ext cx="789276" cy="90044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086" y="3459261"/>
            <a:ext cx="789276" cy="9004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929" y="3669237"/>
            <a:ext cx="789276" cy="90044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869" y="3259678"/>
            <a:ext cx="789276" cy="90044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274" y="3503131"/>
            <a:ext cx="789276" cy="90044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226" y="3659182"/>
            <a:ext cx="789276" cy="90044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712" y="3137638"/>
            <a:ext cx="789276" cy="90044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499" y="3162607"/>
            <a:ext cx="789276" cy="9004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501" y="3135657"/>
            <a:ext cx="789276" cy="90044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773" y="3508808"/>
            <a:ext cx="789276" cy="9004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398" y="3439184"/>
            <a:ext cx="789276" cy="90044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573" y="3812962"/>
            <a:ext cx="789276" cy="90044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067" y="3487785"/>
            <a:ext cx="789276" cy="900442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1514126" y="3028222"/>
            <a:ext cx="1688855" cy="168885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290966" y="3013435"/>
            <a:ext cx="1688855" cy="168885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099212" y="3036842"/>
            <a:ext cx="1688855" cy="168885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839231" y="3055172"/>
            <a:ext cx="1688855" cy="168885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Brace 28"/>
          <p:cNvSpPr/>
          <p:nvPr/>
        </p:nvSpPr>
        <p:spPr>
          <a:xfrm rot="5400000">
            <a:off x="3968334" y="2472108"/>
            <a:ext cx="365116" cy="527435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537625"/>
              </p:ext>
            </p:extLst>
          </p:nvPr>
        </p:nvGraphicFramePr>
        <p:xfrm>
          <a:off x="10094061" y="851147"/>
          <a:ext cx="2974788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697">
                  <a:extLst>
                    <a:ext uri="{9D8B030D-6E8A-4147-A177-3AD203B41FA5}">
                      <a16:colId xmlns:a16="http://schemas.microsoft.com/office/drawing/2014/main" val="3862098677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2519420062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1443388891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35853938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61347"/>
                  </a:ext>
                </a:extLst>
              </a:tr>
            </a:tbl>
          </a:graphicData>
        </a:graphic>
      </p:graphicFrame>
      <p:sp>
        <p:nvSpPr>
          <p:cNvPr id="31" name="Right Brace 30"/>
          <p:cNvSpPr/>
          <p:nvPr/>
        </p:nvSpPr>
        <p:spPr>
          <a:xfrm rot="5400000">
            <a:off x="11072018" y="569865"/>
            <a:ext cx="280978" cy="2236892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Brace 31"/>
          <p:cNvSpPr/>
          <p:nvPr/>
        </p:nvSpPr>
        <p:spPr>
          <a:xfrm rot="16200000" flipV="1">
            <a:off x="11440966" y="-955251"/>
            <a:ext cx="280978" cy="297478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47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eats three-quarters of her sweets.</a:t>
            </a: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eats these sweets.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sweets does Eva have left?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983" y="2014740"/>
            <a:ext cx="1743841" cy="21157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325" y="3218455"/>
            <a:ext cx="1743841" cy="21157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480" y="3130801"/>
            <a:ext cx="1743841" cy="21157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644" y="1790571"/>
            <a:ext cx="1743841" cy="21157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313" y="1812780"/>
            <a:ext cx="1743841" cy="21157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1534">
            <a:off x="6812741" y="3311866"/>
            <a:ext cx="1743841" cy="2115751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541829"/>
              </p:ext>
            </p:extLst>
          </p:nvPr>
        </p:nvGraphicFramePr>
        <p:xfrm>
          <a:off x="10094061" y="851147"/>
          <a:ext cx="2974788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697">
                  <a:extLst>
                    <a:ext uri="{9D8B030D-6E8A-4147-A177-3AD203B41FA5}">
                      <a16:colId xmlns:a16="http://schemas.microsoft.com/office/drawing/2014/main" val="3862098677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2519420062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1443388891"/>
                    </a:ext>
                  </a:extLst>
                </a:gridCol>
                <a:gridCol w="743697">
                  <a:extLst>
                    <a:ext uri="{9D8B030D-6E8A-4147-A177-3AD203B41FA5}">
                      <a16:colId xmlns:a16="http://schemas.microsoft.com/office/drawing/2014/main" val="35853938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61347"/>
                  </a:ext>
                </a:extLst>
              </a:tr>
            </a:tbl>
          </a:graphicData>
        </a:graphic>
      </p:graphicFrame>
      <p:sp>
        <p:nvSpPr>
          <p:cNvPr id="12" name="Right Brace 11"/>
          <p:cNvSpPr/>
          <p:nvPr/>
        </p:nvSpPr>
        <p:spPr>
          <a:xfrm rot="5400000">
            <a:off x="11072018" y="569865"/>
            <a:ext cx="280978" cy="2236892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Brace 12"/>
          <p:cNvSpPr/>
          <p:nvPr/>
        </p:nvSpPr>
        <p:spPr>
          <a:xfrm rot="16200000" flipV="1">
            <a:off x="11440966" y="-955251"/>
            <a:ext cx="280978" cy="2974788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41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Look at this pattern.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/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would come next?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the next fraction and draw the representation.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would be the 8</a:t>
            </a:r>
            <a:r>
              <a:rPr lang="en-GB" sz="2800" baseline="30000" dirty="0">
                <a:solidFill>
                  <a:prstClr val="black"/>
                </a:solidFill>
                <a:latin typeface="Gill Sans MT" panose="020B0502020104020203" pitchFamily="34" charset="0"/>
              </a:rPr>
              <a:t>th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fraction in the pattern?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738675"/>
              </p:ext>
            </p:extLst>
          </p:nvPr>
        </p:nvGraphicFramePr>
        <p:xfrm>
          <a:off x="1283335" y="1505828"/>
          <a:ext cx="1845669" cy="592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5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718475"/>
              </p:ext>
            </p:extLst>
          </p:nvPr>
        </p:nvGraphicFramePr>
        <p:xfrm>
          <a:off x="1283335" y="2257962"/>
          <a:ext cx="1845669" cy="592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5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92537"/>
              </p:ext>
            </p:extLst>
          </p:nvPr>
        </p:nvGraphicFramePr>
        <p:xfrm>
          <a:off x="1283335" y="3061182"/>
          <a:ext cx="1845669" cy="592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5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056609"/>
              </p:ext>
            </p:extLst>
          </p:nvPr>
        </p:nvGraphicFramePr>
        <p:xfrm>
          <a:off x="1283335" y="3813316"/>
          <a:ext cx="1845669" cy="592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5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049571"/>
              </p:ext>
            </p:extLst>
          </p:nvPr>
        </p:nvGraphicFramePr>
        <p:xfrm>
          <a:off x="3388706" y="3813315"/>
          <a:ext cx="1845669" cy="592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5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3434" y="902866"/>
            <a:ext cx="3781620" cy="60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01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and Whitney are counting in quarters.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3240449" y="1663277"/>
            <a:ext cx="4890137" cy="1541395"/>
          </a:xfrm>
          <a:prstGeom prst="wedgeRoundRectCallout">
            <a:avLst>
              <a:gd name="adj1" fmla="val -60412"/>
              <a:gd name="adj2" fmla="val 19473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 cap="flat" cmpd="sng" algn="ctr">
            <a:solidFill>
              <a:schemeClr val="accent5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One quarter, two quarters, three quarters, four quarters</a:t>
            </a:r>
            <a:r>
              <a:rPr lang="en-US" sz="2800" dirty="0" smtClean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…</a:t>
            </a:r>
            <a:r>
              <a:rPr lang="en-GB" sz="2800" dirty="0" smtClean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 </a:t>
            </a:r>
            <a:endParaRPr lang="en-GB" sz="2800" dirty="0">
              <a:effectLst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1750422" y="3644537"/>
            <a:ext cx="4627663" cy="1374424"/>
          </a:xfrm>
          <a:prstGeom prst="wedgeRoundRectCallout">
            <a:avLst>
              <a:gd name="adj1" fmla="val 64726"/>
              <a:gd name="adj2" fmla="val 9210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One quarter, one half, three quarters, one whole</a:t>
            </a:r>
            <a:r>
              <a:rPr lang="en-US" sz="2800" dirty="0" smtClean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…</a:t>
            </a:r>
            <a:r>
              <a:rPr lang="en-GB" sz="2800" dirty="0">
                <a:effectLst/>
                <a:latin typeface="Gill Sans MT" panose="020B0502020104020203" pitchFamily="34" charset="0"/>
                <a:ea typeface="Calibri" charset="0"/>
                <a:cs typeface="Times New Roman" charset="0"/>
              </a:rPr>
              <a:t>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997" y="967523"/>
            <a:ext cx="1707947" cy="23083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77383" y="3151367"/>
            <a:ext cx="1654768" cy="233535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50422" y="2681452"/>
            <a:ext cx="853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77383" y="4692762"/>
            <a:ext cx="14391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3434" y="902866"/>
            <a:ext cx="3781620" cy="60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26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2157</TotalTime>
  <Words>628</Words>
  <Application>Microsoft Office PowerPoint</Application>
  <PresentationFormat>A4 Paper (210x297 mm)</PresentationFormat>
  <Paragraphs>336</Paragraphs>
  <Slides>27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129</cp:revision>
  <dcterms:created xsi:type="dcterms:W3CDTF">2019-02-04T08:17:32Z</dcterms:created>
  <dcterms:modified xsi:type="dcterms:W3CDTF">2019-10-16T07:51:26Z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