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8"/>
  </p:notesMasterIdLst>
  <p:sldIdLst>
    <p:sldId id="271" r:id="rId6"/>
    <p:sldId id="410" r:id="rId7"/>
    <p:sldId id="411" r:id="rId8"/>
    <p:sldId id="428" r:id="rId9"/>
    <p:sldId id="429" r:id="rId10"/>
    <p:sldId id="430" r:id="rId11"/>
    <p:sldId id="427" r:id="rId12"/>
    <p:sldId id="426" r:id="rId13"/>
    <p:sldId id="425" r:id="rId14"/>
    <p:sldId id="424" r:id="rId15"/>
    <p:sldId id="423" r:id="rId16"/>
    <p:sldId id="422" r:id="rId17"/>
    <p:sldId id="421" r:id="rId18"/>
    <p:sldId id="420" r:id="rId19"/>
    <p:sldId id="419" r:id="rId20"/>
    <p:sldId id="418" r:id="rId21"/>
    <p:sldId id="417" r:id="rId22"/>
    <p:sldId id="415" r:id="rId23"/>
    <p:sldId id="416" r:id="rId24"/>
    <p:sldId id="412" r:id="rId25"/>
    <p:sldId id="414" r:id="rId26"/>
    <p:sldId id="413" r:id="rId2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63-4F7C-A567-4789781E2FA7}"/>
              </c:ext>
            </c:extLst>
          </c:dPt>
          <c:dPt>
            <c:idx val="1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63-4F7C-A567-4789781E2FA7}"/>
              </c:ext>
            </c:extLst>
          </c:dPt>
          <c:dPt>
            <c:idx val="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763-4F7C-A567-4789781E2FA7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763-4F7C-A567-4789781E2FA7}"/>
              </c:ext>
            </c:extLst>
          </c:dPt>
          <c:dPt>
            <c:idx val="4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763-4F7C-A567-4789781E2FA7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763-4F7C-A567-4789781E2FA7}"/>
              </c:ext>
            </c:extLst>
          </c:dPt>
          <c:dPt>
            <c:idx val="6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1763-4F7C-A567-4789781E2FA7}"/>
              </c:ext>
            </c:extLst>
          </c:dPt>
          <c:dPt>
            <c:idx val="7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1763-4F7C-A567-4789781E2FA7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763-4F7C-A567-4789781E2F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E1A-4797-BE9B-F9277633524D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E1A-4797-BE9B-F9277633524D}"/>
              </c:ext>
            </c:extLst>
          </c:dPt>
          <c:dPt>
            <c:idx val="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E1A-4797-BE9B-F9277633524D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E1A-4797-BE9B-F9277633524D}"/>
              </c:ext>
            </c:extLst>
          </c:dPt>
          <c:dPt>
            <c:idx val="4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E1A-4797-BE9B-F9277633524D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E1A-4797-BE9B-F9277633524D}"/>
              </c:ext>
            </c:extLst>
          </c:dPt>
          <c:dPt>
            <c:idx val="6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1E1A-4797-BE9B-F9277633524D}"/>
              </c:ext>
            </c:extLst>
          </c:dPt>
          <c:dPt>
            <c:idx val="7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1E1A-4797-BE9B-F9277633524D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E1A-4797-BE9B-F927763352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70-47AE-8CD0-5E712E820AA4}"/>
              </c:ext>
            </c:extLst>
          </c:dPt>
          <c:dPt>
            <c:idx val="1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70-47AE-8CD0-5E712E820AA4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70-47AE-8CD0-5E712E820AA4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70-47AE-8CD0-5E712E820AA4}"/>
              </c:ext>
            </c:extLst>
          </c:dPt>
          <c:dPt>
            <c:idx val="4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70-47AE-8CD0-5E712E820AA4}"/>
              </c:ext>
            </c:extLst>
          </c:dPt>
          <c:dPt>
            <c:idx val="5"/>
            <c:bubble3D val="0"/>
            <c:spPr>
              <a:solidFill>
                <a:srgbClr val="FFC7C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70-47AE-8CD0-5E712E820AA4}"/>
              </c:ext>
            </c:extLst>
          </c:dPt>
          <c:dPt>
            <c:idx val="6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70-47AE-8CD0-5E712E820AA4}"/>
              </c:ext>
            </c:extLst>
          </c:dPt>
          <c:dPt>
            <c:idx val="7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7170-47AE-8CD0-5E712E820AA4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</c:v>
                </c:pt>
                <c:pt idx="1">
                  <c:v>9</c:v>
                </c:pt>
                <c:pt idx="2">
                  <c:v>10</c:v>
                </c:pt>
                <c:pt idx="3">
                  <c:v>17</c:v>
                </c:pt>
                <c:pt idx="4">
                  <c:v>28</c:v>
                </c:pt>
                <c:pt idx="5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7170-47AE-8CD0-5E712E820A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56A-44E9-9969-A489D0C62803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56A-44E9-9969-A489D0C62803}"/>
              </c:ext>
            </c:extLst>
          </c:dPt>
          <c:dPt>
            <c:idx val="2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56A-44E9-9969-A489D0C62803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56A-44E9-9969-A489D0C62803}"/>
              </c:ext>
            </c:extLst>
          </c:dPt>
          <c:dPt>
            <c:idx val="4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56A-44E9-9969-A489D0C62803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56A-44E9-9969-A489D0C62803}"/>
              </c:ext>
            </c:extLst>
          </c:dPt>
          <c:dPt>
            <c:idx val="6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56A-44E9-9969-A489D0C62803}"/>
              </c:ext>
            </c:extLst>
          </c:dPt>
          <c:dPt>
            <c:idx val="7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56A-44E9-9969-A489D0C62803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50</c:v>
                </c:pt>
                <c:pt idx="1">
                  <c:v>15</c:v>
                </c:pt>
                <c:pt idx="2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56A-44E9-9969-A489D0C62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205-4B48-BDE0-A8B398CB3567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205-4B48-BDE0-A8B398CB3567}"/>
              </c:ext>
            </c:extLst>
          </c:dPt>
          <c:dPt>
            <c:idx val="2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205-4B48-BDE0-A8B398CB3567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205-4B48-BDE0-A8B398CB3567}"/>
              </c:ext>
            </c:extLst>
          </c:dPt>
          <c:dPt>
            <c:idx val="4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205-4B48-BDE0-A8B398CB3567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205-4B48-BDE0-A8B398CB3567}"/>
              </c:ext>
            </c:extLst>
          </c:dPt>
          <c:dPt>
            <c:idx val="6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205-4B48-BDE0-A8B398CB3567}"/>
              </c:ext>
            </c:extLst>
          </c:dPt>
          <c:dPt>
            <c:idx val="7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205-4B48-BDE0-A8B398CB3567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60</c:v>
                </c:pt>
                <c:pt idx="1">
                  <c:v>20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E205-4B48-BDE0-A8B398CB35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2F0-4464-8F5C-419320141345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2F0-4464-8F5C-419320141345}"/>
              </c:ext>
            </c:extLst>
          </c:dPt>
          <c:dPt>
            <c:idx val="2"/>
            <c:bubble3D val="0"/>
            <c:spPr>
              <a:solidFill>
                <a:srgbClr val="FFC7C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2F0-4464-8F5C-41932014134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2F0-4464-8F5C-419320141345}"/>
              </c:ext>
            </c:extLst>
          </c:dPt>
          <c:dPt>
            <c:idx val="4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2F0-4464-8F5C-419320141345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2F0-4464-8F5C-419320141345}"/>
              </c:ext>
            </c:extLst>
          </c:dPt>
          <c:dPt>
            <c:idx val="6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2F0-4464-8F5C-419320141345}"/>
              </c:ext>
            </c:extLst>
          </c:dPt>
          <c:dPt>
            <c:idx val="7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2F0-4464-8F5C-419320141345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180</c:v>
                </c:pt>
                <c:pt idx="1">
                  <c:v>54</c:v>
                </c:pt>
                <c:pt idx="2">
                  <c:v>54</c:v>
                </c:pt>
                <c:pt idx="3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2F0-4464-8F5C-4193201413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1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059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290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80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133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31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2410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92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957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677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94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3705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74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5664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018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429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030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621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0880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29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6 - Summer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Eva has created a graph to track the growth of a plant in her house.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760441"/>
              </p:ext>
            </p:extLst>
          </p:nvPr>
        </p:nvGraphicFramePr>
        <p:xfrm>
          <a:off x="1871219" y="2330036"/>
          <a:ext cx="7074612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712892318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0149774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327191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915329602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537462" y="5126221"/>
            <a:ext cx="36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06130" y="4760400"/>
            <a:ext cx="7860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95627" y="439458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1</a:t>
            </a:r>
            <a:r>
              <a:rPr lang="en-GB" sz="1200" dirty="0" smtClean="0">
                <a:latin typeface="Gill Sans MT" panose="020B0502020104020203" pitchFamily="34" charset="0"/>
              </a:rPr>
              <a:t>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95627" y="402876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95627" y="366294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  <a:r>
              <a:rPr lang="en-GB" sz="1200" dirty="0" smtClean="0">
                <a:latin typeface="Gill Sans MT" panose="020B0502020104020203" pitchFamily="34" charset="0"/>
              </a:rPr>
              <a:t>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95627" y="329712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25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95627" y="293130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3</a:t>
            </a:r>
            <a:r>
              <a:rPr lang="en-GB" sz="1200" dirty="0" smtClean="0">
                <a:latin typeface="Gill Sans MT" panose="020B0502020104020203" pitchFamily="34" charset="0"/>
              </a:rPr>
              <a:t>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2559199" y="4898899"/>
            <a:ext cx="820856" cy="151954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157010" y="5037399"/>
            <a:ext cx="411853" cy="227322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380055" y="4563758"/>
            <a:ext cx="811192" cy="340495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4191247" y="4470228"/>
            <a:ext cx="811192" cy="90426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879806" y="5636686"/>
            <a:ext cx="3070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Date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119711" y="3785103"/>
            <a:ext cx="2587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Height (cm)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02027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1st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307623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3rd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13219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5th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18815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7th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5826646" y="3662940"/>
            <a:ext cx="795139" cy="498041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lus 34"/>
          <p:cNvSpPr/>
          <p:nvPr/>
        </p:nvSpPr>
        <p:spPr>
          <a:xfrm>
            <a:off x="2508571" y="4992000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6" name="Plus 35"/>
          <p:cNvSpPr/>
          <p:nvPr/>
        </p:nvSpPr>
        <p:spPr>
          <a:xfrm>
            <a:off x="3315143" y="4840287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7" name="Plus 36"/>
          <p:cNvSpPr/>
          <p:nvPr/>
        </p:nvSpPr>
        <p:spPr>
          <a:xfrm>
            <a:off x="4128995" y="451544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24411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9th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30007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11th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4999401" y="4167259"/>
            <a:ext cx="814230" cy="29745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lus 40"/>
          <p:cNvSpPr/>
          <p:nvPr/>
        </p:nvSpPr>
        <p:spPr>
          <a:xfrm>
            <a:off x="5749143" y="409949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6634801" y="3342064"/>
            <a:ext cx="801214" cy="326928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lus 42"/>
          <p:cNvSpPr/>
          <p:nvPr/>
        </p:nvSpPr>
        <p:spPr>
          <a:xfrm>
            <a:off x="6559533" y="361191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57985" y="2382193"/>
            <a:ext cx="607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>
                <a:latin typeface="Gill Sans MT" panose="020B0502020104020203" pitchFamily="34" charset="0"/>
              </a:rPr>
              <a:t>Plant Growth in July</a:t>
            </a:r>
            <a:endParaRPr lang="en-GB" sz="1400" u="sng" dirty="0"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35603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13th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41199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15th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46795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17th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552391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19th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957987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21st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363583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Gill Sans MT" panose="020B0502020104020203" pitchFamily="34" charset="0"/>
              </a:rPr>
              <a:t>2</a:t>
            </a:r>
            <a:r>
              <a:rPr lang="en-GB" sz="1400" dirty="0" smtClean="0">
                <a:latin typeface="Gill Sans MT" panose="020B0502020104020203" pitchFamily="34" charset="0"/>
              </a:rPr>
              <a:t>3rd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769179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25th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174775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27th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80371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29th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85962" y="5411054"/>
            <a:ext cx="522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31st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295627" y="2565480"/>
            <a:ext cx="79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3</a:t>
            </a:r>
            <a:r>
              <a:rPr lang="en-GB" sz="1200" dirty="0" smtClean="0">
                <a:latin typeface="Gill Sans MT" panose="020B0502020104020203" pitchFamily="34" charset="0"/>
              </a:rPr>
              <a:t>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 flipH="1">
            <a:off x="7436015" y="3239552"/>
            <a:ext cx="801214" cy="102060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Plus 56"/>
          <p:cNvSpPr/>
          <p:nvPr/>
        </p:nvSpPr>
        <p:spPr>
          <a:xfrm>
            <a:off x="4937149" y="440797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8" name="Plus 57"/>
          <p:cNvSpPr/>
          <p:nvPr/>
        </p:nvSpPr>
        <p:spPr>
          <a:xfrm>
            <a:off x="7373763" y="3278994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9" name="Plus 58"/>
          <p:cNvSpPr/>
          <p:nvPr/>
        </p:nvSpPr>
        <p:spPr>
          <a:xfrm>
            <a:off x="8174977" y="317261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34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Eva recorded the following facts about the graph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527050" indent="-514350">
              <a:lnSpc>
                <a:spcPct val="100000"/>
              </a:lnSpc>
              <a:spcBef>
                <a:spcPts val="100"/>
              </a:spcBef>
              <a:buAutoNum type="alphaLcParenR"/>
            </a:pP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On 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the 9</a:t>
            </a:r>
            <a:r>
              <a:rPr lang="en-GB" sz="2800" baseline="30000" dirty="0">
                <a:latin typeface="Gill Sans MT" panose="020B0502020104020203" pitchFamily="34" charset="0"/>
                <a:cs typeface="Bariol Regular"/>
              </a:rPr>
              <a:t>th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 of July the plant was about 9 cm tall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b) Between the 11</a:t>
            </a:r>
            <a:r>
              <a:rPr lang="en-GB" sz="2800" baseline="30000" dirty="0">
                <a:latin typeface="Gill Sans MT" panose="020B0502020104020203" pitchFamily="34" charset="0"/>
                <a:cs typeface="Bariol Regular"/>
              </a:rPr>
              <a:t>th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 and 19</a:t>
            </a:r>
            <a:r>
              <a:rPr lang="en-GB" sz="2800" baseline="30000" dirty="0">
                <a:latin typeface="Gill Sans MT" panose="020B0502020104020203" pitchFamily="34" charset="0"/>
                <a:cs typeface="Bariol Regular"/>
              </a:rPr>
              <a:t>th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 July 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the 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plant grew about 5 cm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c) At the end of the month 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the 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plant was twice as tall as 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it 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had been on the 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13</a:t>
            </a:r>
            <a:r>
              <a:rPr lang="en-GB" sz="2800" baseline="30000" dirty="0" smtClean="0">
                <a:latin typeface="Gill Sans MT" panose="020B0502020104020203" pitchFamily="34" charset="0"/>
                <a:cs typeface="Bariol Regular"/>
              </a:rPr>
              <a:t>th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Can you spot and correct </a:t>
            </a:r>
            <a:r>
              <a:rPr lang="en-GB" sz="2800" dirty="0" smtClean="0">
                <a:latin typeface="Gill Sans MT" panose="020B0502020104020203" pitchFamily="34" charset="0"/>
                <a:cs typeface="Bariol Regular"/>
              </a:rPr>
              <a:t>Eva’s </a:t>
            </a:r>
            <a:r>
              <a:rPr lang="en-GB" sz="2800" dirty="0">
                <a:latin typeface="Gill Sans MT" panose="020B0502020104020203" pitchFamily="34" charset="0"/>
                <a:cs typeface="Bariol Regular"/>
              </a:rPr>
              <a:t>mistakes?</a:t>
            </a:r>
          </a:p>
        </p:txBody>
      </p:sp>
    </p:spTree>
    <p:extLst>
      <p:ext uri="{BB962C8B-B14F-4D97-AF65-F5344CB8AC3E}">
        <p14:creationId xmlns:p14="http://schemas.microsoft.com/office/powerpoint/2010/main" val="416364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Write a story and 3 questions for each of the 3 graphs below.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86270" y="2147149"/>
            <a:ext cx="2694847" cy="1751483"/>
            <a:chOff x="5141064" y="2867046"/>
            <a:chExt cx="1423853" cy="925416"/>
          </a:xfrm>
        </p:grpSpPr>
        <p:grpSp>
          <p:nvGrpSpPr>
            <p:cNvPr id="6" name="Group 5"/>
            <p:cNvGrpSpPr/>
            <p:nvPr/>
          </p:nvGrpSpPr>
          <p:grpSpPr>
            <a:xfrm>
              <a:off x="5267326" y="2942375"/>
              <a:ext cx="1297591" cy="850087"/>
              <a:chOff x="5392915" y="3075222"/>
              <a:chExt cx="1069669" cy="700769"/>
            </a:xfrm>
          </p:grpSpPr>
          <p:sp>
            <p:nvSpPr>
              <p:cNvPr id="8" name="Trapezoid 7"/>
              <p:cNvSpPr/>
              <p:nvPr/>
            </p:nvSpPr>
            <p:spPr>
              <a:xfrm>
                <a:off x="5401153" y="3348681"/>
                <a:ext cx="1040836" cy="427310"/>
              </a:xfrm>
              <a:prstGeom prst="trapezoid">
                <a:avLst>
                  <a:gd name="adj" fmla="val 56809"/>
                </a:avLst>
              </a:prstGeom>
              <a:no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/>
              </a:p>
            </p:txBody>
          </p:sp>
          <p:sp>
            <p:nvSpPr>
              <p:cNvPr id="9" name="Half Frame 8"/>
              <p:cNvSpPr/>
              <p:nvPr/>
            </p:nvSpPr>
            <p:spPr>
              <a:xfrm rot="16200000">
                <a:off x="5577365" y="2890772"/>
                <a:ext cx="700769" cy="1069669"/>
              </a:xfrm>
              <a:prstGeom prst="halfFrame">
                <a:avLst>
                  <a:gd name="adj1" fmla="val 0"/>
                  <a:gd name="adj2" fmla="val 0"/>
                </a:avLst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" name="object 11"/>
            <p:cNvSpPr txBox="1"/>
            <p:nvPr/>
          </p:nvSpPr>
          <p:spPr>
            <a:xfrm>
              <a:off x="5141064" y="2867046"/>
              <a:ext cx="213184" cy="2344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GB" sz="2800" dirty="0" smtClean="0">
                  <a:latin typeface="Gill Sans MT" panose="020B0502020104020203" pitchFamily="34" charset="0"/>
                  <a:cs typeface="Bariol Regular"/>
                </a:rPr>
                <a:t>a</a:t>
              </a:r>
              <a:endParaRPr sz="2800" dirty="0">
                <a:latin typeface="Gill Sans MT" panose="020B0502020104020203" pitchFamily="34" charset="0"/>
                <a:cs typeface="Bariol Regular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689027" y="2158075"/>
            <a:ext cx="2715087" cy="1740557"/>
            <a:chOff x="6648929" y="2872819"/>
            <a:chExt cx="1434547" cy="919643"/>
          </a:xfrm>
        </p:grpSpPr>
        <p:grpSp>
          <p:nvGrpSpPr>
            <p:cNvPr id="11" name="Group 10"/>
            <p:cNvGrpSpPr/>
            <p:nvPr/>
          </p:nvGrpSpPr>
          <p:grpSpPr>
            <a:xfrm>
              <a:off x="6785885" y="2942375"/>
              <a:ext cx="1297591" cy="850087"/>
              <a:chOff x="6891400" y="3091694"/>
              <a:chExt cx="1069669" cy="700769"/>
            </a:xfrm>
          </p:grpSpPr>
          <p:sp>
            <p:nvSpPr>
              <p:cNvPr id="13" name="Freeform 12"/>
              <p:cNvSpPr/>
              <p:nvPr/>
            </p:nvSpPr>
            <p:spPr>
              <a:xfrm>
                <a:off x="6900438" y="3305317"/>
                <a:ext cx="1041230" cy="483554"/>
              </a:xfrm>
              <a:custGeom>
                <a:avLst/>
                <a:gdLst>
                  <a:gd name="connsiteX0" fmla="*/ 0 w 1519707"/>
                  <a:gd name="connsiteY0" fmla="*/ 705762 h 705762"/>
                  <a:gd name="connsiteX1" fmla="*/ 180305 w 1519707"/>
                  <a:gd name="connsiteY1" fmla="*/ 327123 h 705762"/>
                  <a:gd name="connsiteX2" fmla="*/ 404397 w 1519707"/>
                  <a:gd name="connsiteY2" fmla="*/ 327123 h 705762"/>
                  <a:gd name="connsiteX3" fmla="*/ 499701 w 1519707"/>
                  <a:gd name="connsiteY3" fmla="*/ 476518 h 705762"/>
                  <a:gd name="connsiteX4" fmla="*/ 731520 w 1519707"/>
                  <a:gd name="connsiteY4" fmla="*/ 473943 h 705762"/>
                  <a:gd name="connsiteX5" fmla="*/ 958188 w 1519707"/>
                  <a:gd name="connsiteY5" fmla="*/ 2576 h 705762"/>
                  <a:gd name="connsiteX6" fmla="*/ 1280160 w 1519707"/>
                  <a:gd name="connsiteY6" fmla="*/ 0 h 705762"/>
                  <a:gd name="connsiteX7" fmla="*/ 1519707 w 1519707"/>
                  <a:gd name="connsiteY7" fmla="*/ 703186 h 705762"/>
                  <a:gd name="connsiteX8" fmla="*/ 0 w 1519707"/>
                  <a:gd name="connsiteY8" fmla="*/ 705762 h 705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19707" h="705762">
                    <a:moveTo>
                      <a:pt x="0" y="705762"/>
                    </a:moveTo>
                    <a:lnTo>
                      <a:pt x="180305" y="327123"/>
                    </a:lnTo>
                    <a:lnTo>
                      <a:pt x="404397" y="327123"/>
                    </a:lnTo>
                    <a:lnTo>
                      <a:pt x="499701" y="476518"/>
                    </a:lnTo>
                    <a:lnTo>
                      <a:pt x="731520" y="473943"/>
                    </a:lnTo>
                    <a:lnTo>
                      <a:pt x="958188" y="2576"/>
                    </a:lnTo>
                    <a:lnTo>
                      <a:pt x="1280160" y="0"/>
                    </a:lnTo>
                    <a:lnTo>
                      <a:pt x="1519707" y="703186"/>
                    </a:lnTo>
                    <a:lnTo>
                      <a:pt x="0" y="705762"/>
                    </a:lnTo>
                    <a:close/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/>
              </a:p>
            </p:txBody>
          </p:sp>
          <p:sp>
            <p:nvSpPr>
              <p:cNvPr id="14" name="Half Frame 13"/>
              <p:cNvSpPr/>
              <p:nvPr/>
            </p:nvSpPr>
            <p:spPr>
              <a:xfrm rot="16200000">
                <a:off x="7075850" y="2907244"/>
                <a:ext cx="700769" cy="1069669"/>
              </a:xfrm>
              <a:prstGeom prst="halfFrame">
                <a:avLst>
                  <a:gd name="adj1" fmla="val 0"/>
                  <a:gd name="adj2" fmla="val 0"/>
                </a:avLst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2" name="object 11"/>
            <p:cNvSpPr txBox="1"/>
            <p:nvPr/>
          </p:nvSpPr>
          <p:spPr>
            <a:xfrm>
              <a:off x="6648929" y="2872819"/>
              <a:ext cx="213184" cy="2344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GB" sz="2800" dirty="0" smtClean="0">
                  <a:latin typeface="Gill Sans MT" panose="020B0502020104020203" pitchFamily="34" charset="0"/>
                  <a:cs typeface="Bariol Regular"/>
                </a:rPr>
                <a:t>b</a:t>
              </a:r>
              <a:endParaRPr sz="2800" dirty="0">
                <a:latin typeface="Gill Sans MT" panose="020B0502020104020203" pitchFamily="34" charset="0"/>
                <a:cs typeface="Bariol Regular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520952" y="4389095"/>
            <a:ext cx="2793478" cy="1833427"/>
            <a:chOff x="5836688" y="4104565"/>
            <a:chExt cx="1475966" cy="968712"/>
          </a:xfrm>
        </p:grpSpPr>
        <p:grpSp>
          <p:nvGrpSpPr>
            <p:cNvPr id="16" name="Group 15"/>
            <p:cNvGrpSpPr/>
            <p:nvPr/>
          </p:nvGrpSpPr>
          <p:grpSpPr>
            <a:xfrm>
              <a:off x="5965461" y="4223190"/>
              <a:ext cx="1347193" cy="850087"/>
              <a:chOff x="5505254" y="4063609"/>
              <a:chExt cx="1110558" cy="700769"/>
            </a:xfrm>
          </p:grpSpPr>
          <p:sp>
            <p:nvSpPr>
              <p:cNvPr id="18" name="Freeform 17"/>
              <p:cNvSpPr/>
              <p:nvPr/>
            </p:nvSpPr>
            <p:spPr>
              <a:xfrm>
                <a:off x="5505254" y="4099104"/>
                <a:ext cx="1056466" cy="664549"/>
              </a:xfrm>
              <a:custGeom>
                <a:avLst/>
                <a:gdLst>
                  <a:gd name="connsiteX0" fmla="*/ 2974 w 1056466"/>
                  <a:gd name="connsiteY0" fmla="*/ 0 h 664549"/>
                  <a:gd name="connsiteX1" fmla="*/ 162672 w 1056466"/>
                  <a:gd name="connsiteY1" fmla="*/ 131364 h 664549"/>
                  <a:gd name="connsiteX2" fmla="*/ 693282 w 1056466"/>
                  <a:gd name="connsiteY2" fmla="*/ 128788 h 664549"/>
                  <a:gd name="connsiteX3" fmla="*/ 783434 w 1056466"/>
                  <a:gd name="connsiteY3" fmla="*/ 324547 h 664549"/>
                  <a:gd name="connsiteX4" fmla="*/ 860707 w 1056466"/>
                  <a:gd name="connsiteY4" fmla="*/ 144243 h 664549"/>
                  <a:gd name="connsiteX5" fmla="*/ 1004950 w 1056466"/>
                  <a:gd name="connsiteY5" fmla="*/ 556367 h 664549"/>
                  <a:gd name="connsiteX6" fmla="*/ 1056466 w 1056466"/>
                  <a:gd name="connsiteY6" fmla="*/ 661974 h 664549"/>
                  <a:gd name="connsiteX7" fmla="*/ 2974 w 1056466"/>
                  <a:gd name="connsiteY7" fmla="*/ 664549 h 664549"/>
                  <a:gd name="connsiteX8" fmla="*/ 2974 w 1056466"/>
                  <a:gd name="connsiteY8" fmla="*/ 0 h 664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56466" h="664549">
                    <a:moveTo>
                      <a:pt x="2974" y="0"/>
                    </a:moveTo>
                    <a:lnTo>
                      <a:pt x="162672" y="131364"/>
                    </a:lnTo>
                    <a:lnTo>
                      <a:pt x="693282" y="128788"/>
                    </a:lnTo>
                    <a:lnTo>
                      <a:pt x="783434" y="324547"/>
                    </a:lnTo>
                    <a:lnTo>
                      <a:pt x="860707" y="144243"/>
                    </a:lnTo>
                    <a:lnTo>
                      <a:pt x="1004950" y="556367"/>
                    </a:lnTo>
                    <a:lnTo>
                      <a:pt x="1056466" y="661974"/>
                    </a:lnTo>
                    <a:lnTo>
                      <a:pt x="2974" y="664549"/>
                    </a:lnTo>
                    <a:cubicBezTo>
                      <a:pt x="398" y="444750"/>
                      <a:pt x="-2177" y="224950"/>
                      <a:pt x="297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/>
              </a:p>
            </p:txBody>
          </p:sp>
          <p:sp>
            <p:nvSpPr>
              <p:cNvPr id="19" name="Half Frame 18"/>
              <p:cNvSpPr/>
              <p:nvPr/>
            </p:nvSpPr>
            <p:spPr>
              <a:xfrm rot="16200000">
                <a:off x="5711263" y="3859829"/>
                <a:ext cx="700769" cy="1108329"/>
              </a:xfrm>
              <a:prstGeom prst="halfFrame">
                <a:avLst>
                  <a:gd name="adj1" fmla="val 0"/>
                  <a:gd name="adj2" fmla="val 0"/>
                </a:avLst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" name="object 11"/>
            <p:cNvSpPr txBox="1"/>
            <p:nvPr/>
          </p:nvSpPr>
          <p:spPr>
            <a:xfrm>
              <a:off x="5836688" y="4104565"/>
              <a:ext cx="213184" cy="2344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GB" sz="2800" dirty="0" smtClean="0">
                  <a:latin typeface="Gill Sans MT" panose="020B0502020104020203" pitchFamily="34" charset="0"/>
                  <a:cs typeface="Bariol Regular"/>
                </a:rPr>
                <a:t>c</a:t>
              </a:r>
              <a:endParaRPr sz="2800" dirty="0">
                <a:latin typeface="Gill Sans MT" panose="020B0502020104020203" pitchFamily="34" charset="0"/>
                <a:cs typeface="Bariol Regular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0234227" y="1951630"/>
            <a:ext cx="1556267" cy="1142545"/>
            <a:chOff x="10583549" y="1951630"/>
            <a:chExt cx="1556267" cy="1142545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10590663" y="1951630"/>
              <a:ext cx="0" cy="114254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10583549" y="3079945"/>
              <a:ext cx="1556267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Connector 26"/>
          <p:cNvCxnSpPr/>
          <p:nvPr/>
        </p:nvCxnSpPr>
        <p:spPr>
          <a:xfrm flipV="1">
            <a:off x="10241341" y="2601787"/>
            <a:ext cx="412960" cy="478158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93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This graph shows the distance a car travelled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Rosie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and Jack were asked to complete the graph to show the car had stopped.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088029"/>
              </p:ext>
            </p:extLst>
          </p:nvPr>
        </p:nvGraphicFramePr>
        <p:xfrm>
          <a:off x="1870021" y="1621955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82580" y="4400294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873" y="4029386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4643" y="3671175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4643" y="330026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74643" y="292935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74643" y="255844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74643" y="220023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30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436658" y="3469541"/>
            <a:ext cx="1267608" cy="826462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227468" y="4295445"/>
            <a:ext cx="1209190" cy="252491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6206004" y="3098630"/>
            <a:ext cx="1498582" cy="370912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188772" y="5035484"/>
            <a:ext cx="551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 in minutes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-245999" y="3074228"/>
            <a:ext cx="2959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Distance travelled in miles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74643" y="182932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3</a:t>
            </a:r>
            <a:r>
              <a:rPr lang="en-GB" sz="1600" dirty="0" smtClean="0">
                <a:latin typeface="Gill Sans MT" panose="020B0502020104020203" pitchFamily="34" charset="0"/>
              </a:rPr>
              <a:t>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87322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86836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86350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85864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3" name="Plus 22"/>
          <p:cNvSpPr/>
          <p:nvPr/>
        </p:nvSpPr>
        <p:spPr>
          <a:xfrm>
            <a:off x="3385864" y="4228993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4" name="Plus 23"/>
          <p:cNvSpPr/>
          <p:nvPr/>
        </p:nvSpPr>
        <p:spPr>
          <a:xfrm>
            <a:off x="4642014" y="340006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5" name="Plus 24"/>
          <p:cNvSpPr/>
          <p:nvPr/>
        </p:nvSpPr>
        <p:spPr>
          <a:xfrm>
            <a:off x="6142822" y="340006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6" name="Plus 25"/>
          <p:cNvSpPr/>
          <p:nvPr/>
        </p:nvSpPr>
        <p:spPr>
          <a:xfrm>
            <a:off x="7632879" y="3037382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85378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84892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84406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3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83920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3</a:t>
            </a:r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83434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82948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</a:t>
            </a:r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82462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81977" y="4753430"/>
            <a:ext cx="638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55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5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6150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Here are their completed graphs.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6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Rosie: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14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Jack: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14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Who has completed the graph correctly?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Explain how you know.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594239"/>
              </p:ext>
            </p:extLst>
          </p:nvPr>
        </p:nvGraphicFramePr>
        <p:xfrm>
          <a:off x="2479262" y="3782479"/>
          <a:ext cx="6023716" cy="18552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062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03062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195291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cxnSp>
        <p:nvCxnSpPr>
          <p:cNvPr id="37" name="Straight Connector 36"/>
          <p:cNvCxnSpPr/>
          <p:nvPr/>
        </p:nvCxnSpPr>
        <p:spPr>
          <a:xfrm flipH="1">
            <a:off x="5043774" y="4480296"/>
            <a:ext cx="1" cy="94369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3943361" y="4473909"/>
            <a:ext cx="1085841" cy="733009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836709" y="5206918"/>
            <a:ext cx="1110993" cy="217069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362592" y="4154946"/>
            <a:ext cx="1352235" cy="29071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Plus 54"/>
          <p:cNvSpPr/>
          <p:nvPr/>
        </p:nvSpPr>
        <p:spPr>
          <a:xfrm>
            <a:off x="3887078" y="5122518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6" name="Plus 55"/>
          <p:cNvSpPr/>
          <p:nvPr/>
        </p:nvSpPr>
        <p:spPr>
          <a:xfrm>
            <a:off x="4980440" y="4412626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7" name="Plus 56"/>
          <p:cNvSpPr/>
          <p:nvPr/>
        </p:nvSpPr>
        <p:spPr>
          <a:xfrm>
            <a:off x="7692533" y="4081570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66" name="Straight Connector 65"/>
          <p:cNvCxnSpPr/>
          <p:nvPr/>
        </p:nvCxnSpPr>
        <p:spPr>
          <a:xfrm flipH="1">
            <a:off x="6378383" y="4459134"/>
            <a:ext cx="2" cy="981945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Plus 66"/>
          <p:cNvSpPr/>
          <p:nvPr/>
        </p:nvSpPr>
        <p:spPr>
          <a:xfrm>
            <a:off x="6322100" y="4389798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H="1">
            <a:off x="5043775" y="5432532"/>
            <a:ext cx="1334608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3" name="Table 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856839"/>
              </p:ext>
            </p:extLst>
          </p:nvPr>
        </p:nvGraphicFramePr>
        <p:xfrm>
          <a:off x="2479262" y="1547479"/>
          <a:ext cx="6023716" cy="18552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062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51466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03062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31995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195291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marL="82673" marR="82673" marT="41337" marB="413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82673" marR="82673" marT="41337" marB="4133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cxnSp>
        <p:nvCxnSpPr>
          <p:cNvPr id="95" name="Straight Connector 94"/>
          <p:cNvCxnSpPr/>
          <p:nvPr/>
        </p:nvCxnSpPr>
        <p:spPr>
          <a:xfrm flipV="1">
            <a:off x="3943361" y="2238909"/>
            <a:ext cx="1085841" cy="733009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2836709" y="2971918"/>
            <a:ext cx="1110993" cy="217069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6362592" y="1919946"/>
            <a:ext cx="1352235" cy="29071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Plus 97"/>
          <p:cNvSpPr/>
          <p:nvPr/>
        </p:nvSpPr>
        <p:spPr>
          <a:xfrm>
            <a:off x="3887078" y="2901426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7692533" y="1846570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 flipH="1">
            <a:off x="5043775" y="2208896"/>
            <a:ext cx="1334608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Plus 101"/>
          <p:cNvSpPr/>
          <p:nvPr/>
        </p:nvSpPr>
        <p:spPr>
          <a:xfrm>
            <a:off x="6322100" y="2154798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4980440" y="2163718"/>
            <a:ext cx="112567" cy="112567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4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05131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This table shows the distance a lorry travelled during the day.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Create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a line graph to represent </a:t>
                </a:r>
                <a:endParaRPr lang="en-GB" sz="2800" spc="-5" dirty="0" smtClean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the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information, where the </a:t>
                </a:r>
                <a:endParaRPr lang="en-GB" sz="2800" spc="-5" dirty="0" smtClean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divisions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along the </a:t>
                </a:r>
                <a14:m>
                  <m:oMath xmlns:m="http://schemas.openxmlformats.org/officeDocument/2006/math">
                    <m:r>
                      <a:rPr lang="en-GB" sz="2800" i="1" spc="-5" dirty="0">
                        <a:latin typeface="Cambria Math" panose="02040503050406030204" pitchFamily="18" charset="0"/>
                        <a:cs typeface="Bariol Regular"/>
                      </a:rPr>
                      <m:t>𝑥</m:t>
                    </m:r>
                  </m:oMath>
                </a14:m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-axis are </a:t>
                </a: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every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two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hours.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Create a second line graph </a:t>
                </a: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where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the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divisions along the </a:t>
                </a:r>
                <a14:m>
                  <m:oMath xmlns:m="http://schemas.openxmlformats.org/officeDocument/2006/math">
                    <m:r>
                      <a:rPr lang="en-GB" sz="2800" i="1" spc="-5" dirty="0">
                        <a:latin typeface="Cambria Math" panose="02040503050406030204" pitchFamily="18" charset="0"/>
                        <a:cs typeface="Bariol Regular"/>
                      </a:rPr>
                      <m:t>𝑥</m:t>
                    </m:r>
                  </m:oMath>
                </a14:m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-axis are </a:t>
                </a:r>
                <a:endParaRPr lang="en-GB" sz="2800" spc="-5" dirty="0" smtClean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every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hour.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Compare your graphs.  Which </a:t>
                </a:r>
                <a:endParaRPr lang="en-GB" sz="2800" spc="-5" dirty="0" smtClean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graph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is more accurate?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Would a graph with divisions </a:t>
                </a: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at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each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half hour be even more accurate?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14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14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14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dirty="0"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0513134"/>
              </a:xfrm>
              <a:prstGeom prst="rect">
                <a:avLst/>
              </a:prstGeom>
              <a:blipFill>
                <a:blip r:embed="rId3"/>
                <a:stretch>
                  <a:fillRect l="-1438" t="-6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048310"/>
              </p:ext>
            </p:extLst>
          </p:nvPr>
        </p:nvGraphicFramePr>
        <p:xfrm>
          <a:off x="6379661" y="1834669"/>
          <a:ext cx="2967539" cy="4024262"/>
        </p:xfrm>
        <a:graphic>
          <a:graphicData uri="http://schemas.openxmlformats.org/drawingml/2006/table">
            <a:tbl>
              <a:tblPr firstRow="1" firstCol="1" bandRow="1"/>
              <a:tblGrid>
                <a:gridCol w="1483258">
                  <a:extLst>
                    <a:ext uri="{9D8B030D-6E8A-4147-A177-3AD203B41FA5}">
                      <a16:colId xmlns:a16="http://schemas.microsoft.com/office/drawing/2014/main" val="2237350210"/>
                    </a:ext>
                  </a:extLst>
                </a:gridCol>
                <a:gridCol w="1484281">
                  <a:extLst>
                    <a:ext uri="{9D8B030D-6E8A-4147-A177-3AD203B41FA5}">
                      <a16:colId xmlns:a16="http://schemas.microsoft.com/office/drawing/2014/main" val="19754325"/>
                    </a:ext>
                  </a:extLst>
                </a:gridCol>
              </a:tblGrid>
              <a:tr h="8267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Distance in miles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6391375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555994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8085541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6850322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1671919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061794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6413980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6576489"/>
                  </a:ext>
                </a:extLst>
              </a:tr>
              <a:tr h="399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2.00 </a:t>
                      </a: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p.m.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</a:t>
                      </a:r>
                      <a:endParaRPr lang="en-US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3912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66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622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What could this graph be showing?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Label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the horizontal and vertical axes to show this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Is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there more than one way to label the axes?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624102"/>
              </p:ext>
            </p:extLst>
          </p:nvPr>
        </p:nvGraphicFramePr>
        <p:xfrm>
          <a:off x="3009072" y="1703627"/>
          <a:ext cx="4722974" cy="27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827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7827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69181" y="4105445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61635" y="3734537"/>
            <a:ext cx="786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1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51132" y="3376326"/>
            <a:ext cx="796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51132" y="3005415"/>
            <a:ext cx="796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3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51132" y="2634504"/>
            <a:ext cx="796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4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51132" y="2263593"/>
            <a:ext cx="796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50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51132" y="1905382"/>
            <a:ext cx="796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6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728367" y="3172576"/>
            <a:ext cx="821155" cy="36723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304476" y="3533806"/>
            <a:ext cx="423910" cy="73444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542692" y="2798239"/>
            <a:ext cx="420688" cy="359333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5384836" y="2597095"/>
            <a:ext cx="388897" cy="1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075301" y="4465152"/>
            <a:ext cx="460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45547" y="4465152"/>
            <a:ext cx="54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4970789" y="2604143"/>
            <a:ext cx="398568" cy="190591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lus 19"/>
          <p:cNvSpPr/>
          <p:nvPr/>
        </p:nvSpPr>
        <p:spPr>
          <a:xfrm>
            <a:off x="3661663" y="3484675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21" name="Plus 20"/>
          <p:cNvSpPr/>
          <p:nvPr/>
        </p:nvSpPr>
        <p:spPr>
          <a:xfrm>
            <a:off x="4487186" y="3112267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22" name="Plus 21"/>
          <p:cNvSpPr/>
          <p:nvPr/>
        </p:nvSpPr>
        <p:spPr>
          <a:xfrm>
            <a:off x="4908537" y="274127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23" name="Plus 22"/>
          <p:cNvSpPr/>
          <p:nvPr/>
        </p:nvSpPr>
        <p:spPr>
          <a:xfrm>
            <a:off x="5309706" y="254189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5785856" y="2603159"/>
            <a:ext cx="409038" cy="569417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lus 24"/>
          <p:cNvSpPr/>
          <p:nvPr/>
        </p:nvSpPr>
        <p:spPr>
          <a:xfrm>
            <a:off x="5721428" y="2534843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6203478" y="3173827"/>
            <a:ext cx="403098" cy="368236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lus 26"/>
          <p:cNvSpPr/>
          <p:nvPr/>
        </p:nvSpPr>
        <p:spPr>
          <a:xfrm>
            <a:off x="6134818" y="3110324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3295830" y="3904028"/>
            <a:ext cx="432537" cy="355305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723915" y="3182229"/>
            <a:ext cx="405174" cy="713706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137673" y="2449612"/>
            <a:ext cx="823531" cy="739907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961204" y="2263593"/>
            <a:ext cx="395649" cy="186407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356853" y="2267707"/>
            <a:ext cx="823531" cy="0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Plus 32"/>
          <p:cNvSpPr/>
          <p:nvPr/>
        </p:nvSpPr>
        <p:spPr>
          <a:xfrm>
            <a:off x="3662117" y="3855222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34" name="Plus 33"/>
          <p:cNvSpPr/>
          <p:nvPr/>
        </p:nvSpPr>
        <p:spPr>
          <a:xfrm>
            <a:off x="4071289" y="3113404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35" name="Plus 34"/>
          <p:cNvSpPr/>
          <p:nvPr/>
        </p:nvSpPr>
        <p:spPr>
          <a:xfrm>
            <a:off x="4903084" y="2383659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36" name="Plus 35"/>
          <p:cNvSpPr/>
          <p:nvPr/>
        </p:nvSpPr>
        <p:spPr>
          <a:xfrm>
            <a:off x="5309739" y="2219616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00814" y="4465152"/>
            <a:ext cx="460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71060" y="4465152"/>
            <a:ext cx="54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3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26327" y="4465152"/>
            <a:ext cx="460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40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96573" y="4465152"/>
            <a:ext cx="54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5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551840" y="4465152"/>
            <a:ext cx="460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60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22086" y="4465152"/>
            <a:ext cx="54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70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77353" y="4465152"/>
            <a:ext cx="460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80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747596" y="4465152"/>
            <a:ext cx="54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9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6193933" y="2277814"/>
            <a:ext cx="411766" cy="520425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602086" y="2798239"/>
            <a:ext cx="411690" cy="375588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Plus 46"/>
          <p:cNvSpPr/>
          <p:nvPr/>
        </p:nvSpPr>
        <p:spPr>
          <a:xfrm>
            <a:off x="6549006" y="3490319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48" name="Plus 47"/>
          <p:cNvSpPr/>
          <p:nvPr/>
        </p:nvSpPr>
        <p:spPr>
          <a:xfrm>
            <a:off x="6131681" y="2215562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49" name="Plus 48"/>
          <p:cNvSpPr/>
          <p:nvPr/>
        </p:nvSpPr>
        <p:spPr>
          <a:xfrm>
            <a:off x="6549378" y="2737218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50" name="Plus 49"/>
          <p:cNvSpPr/>
          <p:nvPr/>
        </p:nvSpPr>
        <p:spPr>
          <a:xfrm>
            <a:off x="6963238" y="3108882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51" name="Plus 50"/>
          <p:cNvSpPr/>
          <p:nvPr/>
        </p:nvSpPr>
        <p:spPr>
          <a:xfrm>
            <a:off x="4075421" y="3297080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52" name="Plus 51"/>
          <p:cNvSpPr/>
          <p:nvPr/>
        </p:nvSpPr>
        <p:spPr>
          <a:xfrm>
            <a:off x="4487270" y="2744759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53" name="Plus 52"/>
          <p:cNvSpPr/>
          <p:nvPr/>
        </p:nvSpPr>
        <p:spPr>
          <a:xfrm>
            <a:off x="5721570" y="2215562"/>
            <a:ext cx="124504" cy="12450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040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The graph below shows some of Mr Woolley’s journeys.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What is the same and what is different about each of these journeys?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What might have happened during the green journey?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711037"/>
              </p:ext>
            </p:extLst>
          </p:nvPr>
        </p:nvGraphicFramePr>
        <p:xfrm>
          <a:off x="2601833" y="1424851"/>
          <a:ext cx="5248298" cy="352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077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413721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698935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20882" y="4747807"/>
            <a:ext cx="456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 of journey (hours)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1087917" y="2896429"/>
            <a:ext cx="3312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Distance of journey (km)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970561" y="1408375"/>
            <a:ext cx="0" cy="47948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V="1">
            <a:off x="7241884" y="4488074"/>
            <a:ext cx="0" cy="47948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970561" y="3648258"/>
            <a:ext cx="3798457" cy="1077822"/>
          </a:xfrm>
          <a:prstGeom prst="line">
            <a:avLst/>
          </a:prstGeom>
          <a:ln w="1905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982402" y="2641897"/>
            <a:ext cx="3511364" cy="2062456"/>
          </a:xfrm>
          <a:prstGeom prst="line">
            <a:avLst/>
          </a:prstGeom>
          <a:ln w="19050">
            <a:solidFill>
              <a:srgbClr val="CC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977438" y="3185251"/>
            <a:ext cx="1338225" cy="1519102"/>
          </a:xfrm>
          <a:prstGeom prst="line">
            <a:avLst/>
          </a:prstGeom>
          <a:ln w="1905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279567" y="3195022"/>
            <a:ext cx="709864" cy="0"/>
          </a:xfrm>
          <a:prstGeom prst="line">
            <a:avLst/>
          </a:prstGeom>
          <a:ln w="1905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989431" y="1961380"/>
            <a:ext cx="1546673" cy="1233644"/>
          </a:xfrm>
          <a:prstGeom prst="line">
            <a:avLst/>
          </a:prstGeom>
          <a:ln w="1905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61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7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Alex says: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Do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you agree? Explain your reasoning. </a:t>
            </a: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549979" y="1637226"/>
            <a:ext cx="4865888" cy="1249523"/>
          </a:xfrm>
          <a:prstGeom prst="wedgeRoundRectCallout">
            <a:avLst>
              <a:gd name="adj1" fmla="val -62728"/>
              <a:gd name="adj2" fmla="val 47759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bigger the radius of a circle, the bigger the diameter. </a:t>
            </a:r>
            <a:endParaRPr lang="en-US" sz="3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60" y="1438191"/>
            <a:ext cx="1647439" cy="222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9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47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Spot the mistake!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Tommy has measured and labelled the diameter of the circle below.    </a:t>
            </a: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He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thinks that the radius of this circle will be 3.5 cm.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Is Tommy right? Explain why.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221649" y="3095964"/>
            <a:ext cx="1797860" cy="815969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 rot="1458786">
            <a:off x="4820926" y="3228016"/>
            <a:ext cx="1328626" cy="50448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kern="12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cm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854585" y="2841785"/>
            <a:ext cx="2156747" cy="2120538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5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72675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Here are 2 circles. Circle A is blue; Circle B is orange. The diameter of Circle A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pc="-5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spc="-5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 spc="-5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 the diameter of Circle B. 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14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296545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If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the diameter of Circle B is 12 cm, what is the diameter of Circle A? </a:t>
                </a:r>
              </a:p>
              <a:p>
                <a:pPr marL="296545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If the diameter of Circle A is 12 cm, what is the radius of Circle B? </a:t>
                </a:r>
              </a:p>
              <a:p>
                <a:pPr marL="296545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If the diameter of Circle B is 6 cm, what is the diameter of Circle A? </a:t>
                </a:r>
              </a:p>
              <a:p>
                <a:pPr marL="296545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If the diameter of Circle A is 6 cm, what is the radius of Circle B? 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dirty="0"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7267502"/>
              </a:xfrm>
              <a:prstGeom prst="rect">
                <a:avLst/>
              </a:prstGeom>
              <a:blipFill>
                <a:blip r:embed="rId3"/>
                <a:stretch>
                  <a:fillRect l="-1438" t="-923" r="-21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1262182" y="3013317"/>
            <a:ext cx="2153029" cy="21510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786628" y="3537293"/>
            <a:ext cx="1104136" cy="1103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786628" y="4088866"/>
            <a:ext cx="1104136" cy="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80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In a survey people were asked what their favourite season of the year was. The results are shown in the pie chart below.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If 48 people voted summer, how many people took part in the survey?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Explain your method.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566567920"/>
              </p:ext>
            </p:extLst>
          </p:nvPr>
        </p:nvGraphicFramePr>
        <p:xfrm>
          <a:off x="2031142" y="2905365"/>
          <a:ext cx="5127123" cy="3217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47846" y="3953289"/>
            <a:ext cx="122762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Spring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Summer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Autumn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Winter	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45449" y="3066229"/>
            <a:ext cx="2054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Our favourite time of year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23700" y="3991389"/>
            <a:ext cx="243294" cy="2432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23700" y="4540664"/>
            <a:ext cx="243294" cy="24329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23700" y="5089939"/>
            <a:ext cx="243294" cy="24329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23700" y="5639214"/>
            <a:ext cx="243294" cy="2432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96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617306" cy="72832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96 people took part in this survey.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4310063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 smtClean="0">
                    <a:latin typeface="Gill Sans MT" panose="020B0502020104020203" pitchFamily="34" charset="0"/>
                    <a:cs typeface="Bariol Regular"/>
                  </a:rPr>
                  <a:t>How </a:t>
                </a: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many people voted for cats?</a:t>
                </a:r>
              </a:p>
              <a:p>
                <a:pPr marL="4310063">
                  <a:lnSpc>
                    <a:spcPct val="100000"/>
                  </a:lnSpc>
                  <a:spcBef>
                    <a:spcPts val="100"/>
                  </a:spcBef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pc="-5">
                            <a:latin typeface="Cambria Math" panose="02040503050406030204" pitchFamily="18" charset="0"/>
                            <a:cs typeface="Bariol Regular"/>
                          </a:rPr>
                        </m:ctrlPr>
                      </m:fPr>
                      <m:num>
                        <m:r>
                          <a:rPr lang="en-GB" sz="2800" i="1" spc="-5">
                            <a:latin typeface="Cambria Math" panose="02040503050406030204" pitchFamily="18" charset="0"/>
                            <a:cs typeface="Bariol Regular"/>
                          </a:rPr>
                          <m:t>3</m:t>
                        </m:r>
                      </m:num>
                      <m:den>
                        <m:r>
                          <a:rPr lang="en-GB" sz="2800" i="1" spc="-5">
                            <a:latin typeface="Cambria Math" panose="02040503050406030204" pitchFamily="18" charset="0"/>
                            <a:cs typeface="Bariol Regular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 of the people who voted for dogs were male. How many females voted for dogs?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 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What other information can you gather from the pie chart? 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en-GB" sz="2800" spc="-5" dirty="0">
                    <a:latin typeface="Gill Sans MT" panose="020B0502020104020203" pitchFamily="34" charset="0"/>
                    <a:cs typeface="Bariol Regular"/>
                  </a:rPr>
                  <a:t>Write some questions about the pie chart for your partner to solve. </a:t>
                </a: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endParaRPr lang="en-GB" sz="2800" spc="-5" dirty="0"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617306" cy="7283276"/>
              </a:xfrm>
              <a:prstGeom prst="rect">
                <a:avLst/>
              </a:prstGeom>
              <a:blipFill>
                <a:blip r:embed="rId3"/>
                <a:stretch>
                  <a:fillRect l="-1344" t="-921" r="-16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480026430"/>
              </p:ext>
            </p:extLst>
          </p:nvPr>
        </p:nvGraphicFramePr>
        <p:xfrm>
          <a:off x="-871951" y="1383231"/>
          <a:ext cx="5197210" cy="3261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79857" y="2390755"/>
            <a:ext cx="12914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Hamsters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Horses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Dogs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Cats	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5029" y="1563828"/>
            <a:ext cx="1653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Our favourite pets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75178" y="2453919"/>
            <a:ext cx="246620" cy="2466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75178" y="3003194"/>
            <a:ext cx="246620" cy="2466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75178" y="3552469"/>
            <a:ext cx="246620" cy="2466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5178" y="4101744"/>
            <a:ext cx="246620" cy="2466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77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69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15 people in this survey have no siblings. Use this information to work out how many people took part in the survey altogether.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Now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work out how many people each segment of the pie chart is worth.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Can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you represent the information in a table?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643930030"/>
              </p:ext>
            </p:extLst>
          </p:nvPr>
        </p:nvGraphicFramePr>
        <p:xfrm>
          <a:off x="1526114" y="2041958"/>
          <a:ext cx="5005315" cy="3141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81801" y="2659613"/>
            <a:ext cx="208484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No siblings</a:t>
            </a:r>
          </a:p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1 siblings</a:t>
            </a:r>
            <a:endParaRPr lang="en-GB" dirty="0">
              <a:latin typeface="Gill Sans MT" panose="020B0502020104020203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2 siblings</a:t>
            </a:r>
            <a:endParaRPr lang="en-GB" dirty="0">
              <a:latin typeface="Gill Sans MT" panose="020B0502020104020203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3 siblings</a:t>
            </a:r>
            <a:endParaRPr lang="en-GB" dirty="0">
              <a:latin typeface="Gill Sans MT" panose="020B0502020104020203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4 siblings</a:t>
            </a:r>
            <a:endParaRPr lang="en-GB" dirty="0">
              <a:latin typeface="Gill Sans MT" panose="020B0502020104020203" pitchFamily="34" charset="0"/>
            </a:endParaRPr>
          </a:p>
          <a:p>
            <a:pPr>
              <a:spcAft>
                <a:spcPts val="1200"/>
              </a:spcAft>
            </a:pPr>
            <a:r>
              <a:rPr lang="en-GB" dirty="0" smtClean="0">
                <a:latin typeface="Gill Sans MT" panose="020B0502020104020203" pitchFamily="34" charset="0"/>
              </a:rPr>
              <a:t>5 siblings	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868740" y="2733193"/>
            <a:ext cx="237514" cy="2375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868742" y="3157096"/>
            <a:ext cx="237514" cy="2375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68742" y="3580999"/>
            <a:ext cx="237514" cy="237514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68742" y="4004902"/>
            <a:ext cx="237514" cy="23751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8741" y="4428805"/>
            <a:ext cx="237514" cy="2375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29067" y="1911159"/>
            <a:ext cx="1565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Number of siblings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68740" y="4852708"/>
            <a:ext cx="237514" cy="237514"/>
          </a:xfrm>
          <a:prstGeom prst="rect">
            <a:avLst/>
          </a:prstGeom>
          <a:solidFill>
            <a:srgbClr val="FFC7C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03334" y="2209378"/>
            <a:ext cx="650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5%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48896" y="3058009"/>
            <a:ext cx="777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10%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26980" y="3852319"/>
            <a:ext cx="738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17%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2673" y="4247807"/>
            <a:ext cx="821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28%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9389" y="2521257"/>
            <a:ext cx="654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Gill Sans MT" panose="020B0502020104020203" pitchFamily="34" charset="0"/>
              </a:rPr>
              <a:t>9</a:t>
            </a:r>
            <a:r>
              <a:rPr lang="en-GB" sz="2000" dirty="0" smtClean="0">
                <a:latin typeface="Gill Sans MT" panose="020B0502020104020203" pitchFamily="34" charset="0"/>
              </a:rPr>
              <a:t>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34100" y="2994500"/>
            <a:ext cx="758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31%</a:t>
            </a:r>
            <a:endParaRPr lang="en-GB" sz="20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67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34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120 boys and 100 girls were asked which was their favourite subject. Here are the results: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Jack says: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dirty="0">
                <a:latin typeface="Gill Sans MT" panose="020B0502020104020203" pitchFamily="34" charset="0"/>
                <a:cs typeface="Bariol Regular"/>
              </a:rPr>
              <a:t>Do you agree? Explain why. </a:t>
            </a:r>
          </a:p>
        </p:txBody>
      </p:sp>
      <p:sp>
        <p:nvSpPr>
          <p:cNvPr id="4" name="object 6"/>
          <p:cNvSpPr txBox="1"/>
          <p:nvPr/>
        </p:nvSpPr>
        <p:spPr>
          <a:xfrm>
            <a:off x="3451283" y="4840711"/>
            <a:ext cx="5305862" cy="953453"/>
          </a:xfrm>
          <a:prstGeom prst="wedgeRoundRectCallout">
            <a:avLst>
              <a:gd name="adj1" fmla="val -65756"/>
              <a:gd name="adj2" fmla="val 4900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More girls prefer Maths than boys because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60 %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is bigger than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50 %. </a:t>
            </a: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35" y="4840711"/>
            <a:ext cx="1519466" cy="1113403"/>
          </a:xfrm>
          <a:prstGeom prst="rect">
            <a:avLst/>
          </a:prstGeom>
        </p:spPr>
      </p:pic>
      <p:graphicFrame>
        <p:nvGraphicFramePr>
          <p:cNvPr id="24" name="Chart 23"/>
          <p:cNvGraphicFramePr/>
          <p:nvPr>
            <p:extLst>
              <p:ext uri="{D42A27DB-BD31-4B8C-83A1-F6EECF244321}">
                <p14:modId xmlns:p14="http://schemas.microsoft.com/office/powerpoint/2010/main" val="3082461089"/>
              </p:ext>
            </p:extLst>
          </p:nvPr>
        </p:nvGraphicFramePr>
        <p:xfrm>
          <a:off x="193717" y="1843314"/>
          <a:ext cx="4050247" cy="254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915229" y="2826291"/>
            <a:ext cx="1349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Maths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English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Science</a:t>
            </a:r>
          </a:p>
          <a:p>
            <a:r>
              <a:rPr lang="en-GB" dirty="0" smtClean="0">
                <a:latin typeface="Gill Sans MT" panose="020B0502020104020203" pitchFamily="34" charset="0"/>
              </a:rPr>
              <a:t>	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26800" y="1882930"/>
            <a:ext cx="2096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Boys Favourite Subjects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82986" y="2929502"/>
            <a:ext cx="192194" cy="1921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682986" y="3478777"/>
            <a:ext cx="192194" cy="19219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682986" y="4028052"/>
            <a:ext cx="192194" cy="1921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graphicFrame>
        <p:nvGraphicFramePr>
          <p:cNvPr id="30" name="Chart 29"/>
          <p:cNvGraphicFramePr/>
          <p:nvPr>
            <p:extLst>
              <p:ext uri="{D42A27DB-BD31-4B8C-83A1-F6EECF244321}">
                <p14:modId xmlns:p14="http://schemas.microsoft.com/office/powerpoint/2010/main" val="1034131134"/>
              </p:ext>
            </p:extLst>
          </p:nvPr>
        </p:nvGraphicFramePr>
        <p:xfrm>
          <a:off x="4811587" y="1843314"/>
          <a:ext cx="4050247" cy="254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8499774" y="2826291"/>
            <a:ext cx="1349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Maths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English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Science</a:t>
            </a:r>
          </a:p>
          <a:p>
            <a:r>
              <a:rPr lang="en-GB" dirty="0" smtClean="0">
                <a:latin typeface="Gill Sans MT" panose="020B0502020104020203" pitchFamily="34" charset="0"/>
              </a:rPr>
              <a:t>	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21925" y="1868862"/>
            <a:ext cx="2105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Girls Favourite Subjects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83835" y="2934135"/>
            <a:ext cx="192194" cy="1921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83835" y="3483410"/>
            <a:ext cx="192194" cy="19219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83835" y="4032685"/>
            <a:ext cx="192194" cy="1921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12229" y="2853144"/>
            <a:ext cx="93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50 %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97849" y="3547717"/>
            <a:ext cx="933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15 %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85104" y="2625489"/>
            <a:ext cx="93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35 %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52372" y="3155867"/>
            <a:ext cx="93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50 %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46120" y="3092674"/>
            <a:ext cx="93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20 %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52241" y="2301970"/>
            <a:ext cx="933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20 %</a:t>
            </a:r>
            <a:endParaRPr lang="en-GB" sz="20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60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A survey was conducted to work out Year 6’s favourite sport. Work out the missing information and then construct a pie chart.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71343814"/>
                  </p:ext>
                </p:extLst>
              </p:nvPr>
            </p:nvGraphicFramePr>
            <p:xfrm>
              <a:off x="2582206" y="2307981"/>
              <a:ext cx="5238096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46032">
                      <a:extLst>
                        <a:ext uri="{9D8B030D-6E8A-4147-A177-3AD203B41FA5}">
                          <a16:colId xmlns:a16="http://schemas.microsoft.com/office/drawing/2014/main" val="2873361900"/>
                        </a:ext>
                      </a:extLst>
                    </a:gridCol>
                    <a:gridCol w="1746032">
                      <a:extLst>
                        <a:ext uri="{9D8B030D-6E8A-4147-A177-3AD203B41FA5}">
                          <a16:colId xmlns:a16="http://schemas.microsoft.com/office/drawing/2014/main" val="8634859"/>
                        </a:ext>
                      </a:extLst>
                    </a:gridCol>
                    <a:gridCol w="1746032">
                      <a:extLst>
                        <a:ext uri="{9D8B030D-6E8A-4147-A177-3AD203B41FA5}">
                          <a16:colId xmlns:a16="http://schemas.microsoft.com/office/drawing/2014/main" val="159773015"/>
                        </a:ext>
                      </a:extLst>
                    </a:gridCol>
                  </a:tblGrid>
                  <a:tr h="4356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Favourite sport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Number of children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Convert to degrees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25875008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Football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2803550926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Tennis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18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365088922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Rugby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aseline="0" dirty="0" smtClean="0">
                              <a:latin typeface="Gill Sans MT" panose="020B0502020104020203" pitchFamily="34" charset="0"/>
                            </a:rPr>
                            <a:t>  </a:t>
                          </a:r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6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90°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871978643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Swimming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i="0" dirty="0" smtClean="0">
                              <a:latin typeface="Gill Sans MT" panose="020B0502020104020203" pitchFamily="34" charset="0"/>
                              <a:ea typeface="+mn-ea"/>
                            </a:rPr>
                            <a:t>6</a:t>
                          </a:r>
                          <a:r>
                            <a:rPr lang="en-GB" sz="2000" i="0" baseline="0" dirty="0" smtClean="0">
                              <a:latin typeface="Gill Sans MT" panose="020B0502020104020203" pitchFamily="34" charset="0"/>
                              <a:ea typeface="+mn-ea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6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36°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989934032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Cricket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aseline="0" dirty="0" smtClean="0">
                              <a:latin typeface="Gill Sans MT" panose="020B0502020104020203" pitchFamily="34" charset="0"/>
                            </a:rPr>
                            <a:t>    </a:t>
                          </a:r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6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42°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2312414553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Golf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6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 24°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4240790824"/>
                      </a:ext>
                    </a:extLst>
                  </a:tr>
                  <a:tr h="42815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Total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60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360°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1683458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71343814"/>
                  </p:ext>
                </p:extLst>
              </p:nvPr>
            </p:nvGraphicFramePr>
            <p:xfrm>
              <a:off x="2582206" y="2307981"/>
              <a:ext cx="5238096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46032">
                      <a:extLst>
                        <a:ext uri="{9D8B030D-6E8A-4147-A177-3AD203B41FA5}">
                          <a16:colId xmlns:a16="http://schemas.microsoft.com/office/drawing/2014/main" val="2873361900"/>
                        </a:ext>
                      </a:extLst>
                    </a:gridCol>
                    <a:gridCol w="1746032">
                      <a:extLst>
                        <a:ext uri="{9D8B030D-6E8A-4147-A177-3AD203B41FA5}">
                          <a16:colId xmlns:a16="http://schemas.microsoft.com/office/drawing/2014/main" val="8634859"/>
                        </a:ext>
                      </a:extLst>
                    </a:gridCol>
                    <a:gridCol w="1746032">
                      <a:extLst>
                        <a:ext uri="{9D8B030D-6E8A-4147-A177-3AD203B41FA5}">
                          <a16:colId xmlns:a16="http://schemas.microsoft.com/office/drawing/2014/main" val="159773015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Favourite sport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Number of children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Convert to degrees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2587500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Football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2803550926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Tennis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18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36508892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Rugby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blipFill>
                          <a:blip r:embed="rId3"/>
                          <a:stretch>
                            <a:fillRect l="-200000" t="-384211" r="-697" b="-4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7197864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Swimming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blipFill>
                          <a:blip r:embed="rId3"/>
                          <a:stretch>
                            <a:fillRect l="-200000" t="-490667" r="-697" b="-330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993403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Cricket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blipFill>
                          <a:blip r:embed="rId3"/>
                          <a:stretch>
                            <a:fillRect l="-200000" t="-590667" r="-697" b="-230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1241455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</a:rPr>
                            <a:t>Golf</a:t>
                          </a:r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0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blipFill>
                          <a:blip r:embed="rId3"/>
                          <a:stretch>
                            <a:fillRect l="-200000" t="-690667" r="-697" b="-130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079082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Total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60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</a:rPr>
                            <a:t>360°</a:t>
                          </a:r>
                          <a:endParaRPr lang="en-GB" sz="2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16834585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6" name="Straight Connector 5"/>
          <p:cNvCxnSpPr/>
          <p:nvPr/>
        </p:nvCxnSpPr>
        <p:spPr>
          <a:xfrm>
            <a:off x="6135879" y="4407259"/>
            <a:ext cx="33688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135879" y="5281554"/>
            <a:ext cx="33688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330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28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A restaurant was working out which Sunday dinner was the most popular. Use the data to construct a pie chart.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406285"/>
              </p:ext>
            </p:extLst>
          </p:nvPr>
        </p:nvGraphicFramePr>
        <p:xfrm>
          <a:off x="2145328" y="2234798"/>
          <a:ext cx="6111852" cy="405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7284">
                  <a:extLst>
                    <a:ext uri="{9D8B030D-6E8A-4147-A177-3AD203B41FA5}">
                      <a16:colId xmlns:a16="http://schemas.microsoft.com/office/drawing/2014/main" val="2873361900"/>
                    </a:ext>
                  </a:extLst>
                </a:gridCol>
                <a:gridCol w="2037284">
                  <a:extLst>
                    <a:ext uri="{9D8B030D-6E8A-4147-A177-3AD203B41FA5}">
                      <a16:colId xmlns:a16="http://schemas.microsoft.com/office/drawing/2014/main" val="8634859"/>
                    </a:ext>
                  </a:extLst>
                </a:gridCol>
                <a:gridCol w="2037284">
                  <a:extLst>
                    <a:ext uri="{9D8B030D-6E8A-4147-A177-3AD203B41FA5}">
                      <a16:colId xmlns:a16="http://schemas.microsoft.com/office/drawing/2014/main" val="159773015"/>
                    </a:ext>
                  </a:extLst>
                </a:gridCol>
              </a:tblGrid>
              <a:tr h="43567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Dinner choice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Frequency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Convert to degrees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875008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Chicken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03550926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Pork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65088922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Lamb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71978643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Beef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9934032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Vegetarian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2414553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16834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08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65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Miss Jones is carrying out a survey in class about favourite crisp flavours. 15 pupils chose salt and vinegar. </a:t>
            </a: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How many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fewer people chose ready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salted?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994525906"/>
              </p:ext>
            </p:extLst>
          </p:nvPr>
        </p:nvGraphicFramePr>
        <p:xfrm>
          <a:off x="1987971" y="2099540"/>
          <a:ext cx="6028083" cy="378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74210" y="3738718"/>
            <a:ext cx="16225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Salt &amp; Vinegar</a:t>
            </a:r>
          </a:p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180°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2526" y="4595560"/>
            <a:ext cx="10807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Cheese </a:t>
            </a:r>
          </a:p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&amp; Onion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7650" y="2857757"/>
            <a:ext cx="1505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Ready Salted</a:t>
            </a:r>
          </a:p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72°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4593" y="3731180"/>
            <a:ext cx="1119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Prawn</a:t>
            </a:r>
          </a:p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 Cocktail</a:t>
            </a:r>
            <a:endParaRPr lang="en-GB" sz="20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28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The mean number of goals scored in 6 football matches was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4</a:t>
            </a: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Use this information to calculate how many goals were scored in the 6</a:t>
            </a:r>
            <a:r>
              <a:rPr lang="en-GB" sz="2800" spc="-5" baseline="30000" dirty="0">
                <a:latin typeface="Gill Sans MT" panose="020B0502020104020203" pitchFamily="34" charset="0"/>
                <a:cs typeface="Bariol Regular"/>
              </a:rPr>
              <a:t>th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 match: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241962"/>
              </p:ext>
            </p:extLst>
          </p:nvPr>
        </p:nvGraphicFramePr>
        <p:xfrm>
          <a:off x="2839506" y="2759808"/>
          <a:ext cx="4254284" cy="3566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7142">
                  <a:extLst>
                    <a:ext uri="{9D8B030D-6E8A-4147-A177-3AD203B41FA5}">
                      <a16:colId xmlns:a16="http://schemas.microsoft.com/office/drawing/2014/main" val="2873361900"/>
                    </a:ext>
                  </a:extLst>
                </a:gridCol>
                <a:gridCol w="2127142">
                  <a:extLst>
                    <a:ext uri="{9D8B030D-6E8A-4147-A177-3AD203B41FA5}">
                      <a16:colId xmlns:a16="http://schemas.microsoft.com/office/drawing/2014/main" val="8634859"/>
                    </a:ext>
                  </a:extLst>
                </a:gridCol>
              </a:tblGrid>
              <a:tr h="4356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Match 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number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Number of goals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875008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3550926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5088922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1978643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9934032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0062269"/>
                  </a:ext>
                </a:extLst>
              </a:tr>
              <a:tr h="42815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6383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188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Three football teams each play 10 matches over a season. </a:t>
            </a:r>
            <a:endParaRPr lang="en-GB" sz="2800" spc="-5" dirty="0" smtClean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The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mean number of goals scored by each team was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2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How many goals might the teams 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have </a:t>
            </a: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scored in each match</a:t>
            </a:r>
            <a:r>
              <a:rPr lang="en-GB" sz="2800" spc="-5" dirty="0" smtClean="0"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How many solutions can you find?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260" y="3257929"/>
            <a:ext cx="2256941" cy="251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Work out the age of each member of the family if: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Mum is 48 years old.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Teddy is 4 years older than Jack and 7 years older than Alex.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spc="-5" dirty="0">
                <a:latin typeface="Gill Sans MT" panose="020B0502020104020203" pitchFamily="34" charset="0"/>
                <a:cs typeface="Bariol Regular"/>
              </a:rPr>
              <a:t>Calculate the mean age of the whole family.  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800" spc="-5" dirty="0">
              <a:latin typeface="Gill Sans MT" panose="020B0502020104020203" pitchFamily="34" charset="0"/>
              <a:cs typeface="Bariol Regular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374" y="5158867"/>
            <a:ext cx="692457" cy="97837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294" y="2287049"/>
            <a:ext cx="804616" cy="113684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09820" y="4302060"/>
            <a:ext cx="705564" cy="51530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9150" y="3108960"/>
            <a:ext cx="806904" cy="589312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22968" y="3789369"/>
            <a:ext cx="679268" cy="4960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74923" y="4591597"/>
            <a:ext cx="775359" cy="1058259"/>
          </a:xfrm>
          <a:prstGeom prst="rect">
            <a:avLst/>
          </a:prstGeom>
        </p:spPr>
      </p:pic>
      <p:sp>
        <p:nvSpPr>
          <p:cNvPr id="11" name="Right Brace 10"/>
          <p:cNvSpPr/>
          <p:nvPr/>
        </p:nvSpPr>
        <p:spPr>
          <a:xfrm>
            <a:off x="4754513" y="2505172"/>
            <a:ext cx="304806" cy="1167405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22968" y="2889949"/>
            <a:ext cx="380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Mean age of 50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4754513" y="3789369"/>
            <a:ext cx="304806" cy="1027991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4754513" y="4890209"/>
            <a:ext cx="304806" cy="1027991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2968" y="4081463"/>
            <a:ext cx="380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Mean age of 13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22968" y="5187695"/>
            <a:ext cx="380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Mean age of 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47064" y="2624507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Mum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47064" y="3177623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Dad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47064" y="3832252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Teddy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47064" y="4385368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Jack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47064" y="4906380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Alex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47064" y="5459496"/>
            <a:ext cx="1583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Eva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6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2801</TotalTime>
  <Words>1054</Words>
  <Application>Microsoft Office PowerPoint</Application>
  <PresentationFormat>A4 Paper (210x297 mm)</PresentationFormat>
  <Paragraphs>463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90</cp:revision>
  <dcterms:created xsi:type="dcterms:W3CDTF">2019-02-04T08:17:32Z</dcterms:created>
  <dcterms:modified xsi:type="dcterms:W3CDTF">2020-03-18T15:39:03Z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