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tiff" ContentType="image/tiff"/>
  <Default Extension="tif" ContentType="image/tif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50"/>
  </p:notesMasterIdLst>
  <p:sldIdLst>
    <p:sldId id="271" r:id="rId6"/>
    <p:sldId id="410" r:id="rId7"/>
    <p:sldId id="411" r:id="rId8"/>
    <p:sldId id="412" r:id="rId9"/>
    <p:sldId id="413" r:id="rId10"/>
    <p:sldId id="415" r:id="rId11"/>
    <p:sldId id="416" r:id="rId12"/>
    <p:sldId id="418" r:id="rId13"/>
    <p:sldId id="419" r:id="rId14"/>
    <p:sldId id="420" r:id="rId15"/>
    <p:sldId id="421" r:id="rId16"/>
    <p:sldId id="422" r:id="rId17"/>
    <p:sldId id="423" r:id="rId18"/>
    <p:sldId id="424" r:id="rId19"/>
    <p:sldId id="425" r:id="rId20"/>
    <p:sldId id="426" r:id="rId21"/>
    <p:sldId id="427" r:id="rId22"/>
    <p:sldId id="428" r:id="rId23"/>
    <p:sldId id="429" r:id="rId24"/>
    <p:sldId id="430" r:id="rId25"/>
    <p:sldId id="431" r:id="rId26"/>
    <p:sldId id="432" r:id="rId27"/>
    <p:sldId id="433" r:id="rId28"/>
    <p:sldId id="434" r:id="rId29"/>
    <p:sldId id="435" r:id="rId30"/>
    <p:sldId id="436" r:id="rId31"/>
    <p:sldId id="437" r:id="rId32"/>
    <p:sldId id="454" r:id="rId33"/>
    <p:sldId id="453" r:id="rId34"/>
    <p:sldId id="452" r:id="rId35"/>
    <p:sldId id="451" r:id="rId36"/>
    <p:sldId id="450" r:id="rId37"/>
    <p:sldId id="449" r:id="rId38"/>
    <p:sldId id="448" r:id="rId39"/>
    <p:sldId id="447" r:id="rId40"/>
    <p:sldId id="446" r:id="rId41"/>
    <p:sldId id="445" r:id="rId42"/>
    <p:sldId id="444" r:id="rId43"/>
    <p:sldId id="443" r:id="rId44"/>
    <p:sldId id="442" r:id="rId45"/>
    <p:sldId id="441" r:id="rId46"/>
    <p:sldId id="440" r:id="rId47"/>
    <p:sldId id="439" r:id="rId48"/>
    <p:sldId id="438" r:id="rId49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0" d="100"/>
          <a:sy n="70" d="100"/>
        </p:scale>
        <p:origin x="432" y="48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8" Type="http://schemas.openxmlformats.org/officeDocument/2006/relationships/slide" Target="slides/slide3.xml"/><Relationship Id="rId51" Type="http://schemas.openxmlformats.org/officeDocument/2006/relationships/presProps" Target="pres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11/09/2019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68217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45976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2455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66425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48776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98054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89290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4855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70411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9713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66022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73746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39839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924928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60794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09828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76066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594365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035231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891872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346097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541598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645279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62637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028905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011541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007691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90308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635014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104299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198772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291122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409488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565532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62956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233658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886407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297353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8334972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9306635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0071415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85048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7" Type="http://schemas.openxmlformats.org/officeDocument/2006/relationships/image" Target="NUL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NUL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7" Type="http://schemas.openxmlformats.org/officeDocument/2006/relationships/image" Target="../media/image4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7" Type="http://schemas.openxmlformats.org/officeDocument/2006/relationships/image" Target="../media/image61.ti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0.tiff"/><Relationship Id="rId5" Type="http://schemas.openxmlformats.org/officeDocument/2006/relationships/image" Target="../media/image59.tiff"/><Relationship Id="rId4" Type="http://schemas.openxmlformats.org/officeDocument/2006/relationships/image" Target="../media/image58.tif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3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3" Type="http://schemas.openxmlformats.org/officeDocument/2006/relationships/image" Target="../media/image71.png"/><Relationship Id="rId7" Type="http://schemas.openxmlformats.org/officeDocument/2006/relationships/image" Target="../media/image75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10" Type="http://schemas.openxmlformats.org/officeDocument/2006/relationships/image" Target="../media/image78.png"/><Relationship Id="rId4" Type="http://schemas.openxmlformats.org/officeDocument/2006/relationships/image" Target="../media/image72.png"/><Relationship Id="rId9" Type="http://schemas.openxmlformats.org/officeDocument/2006/relationships/image" Target="../media/image7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3" Type="http://schemas.openxmlformats.org/officeDocument/2006/relationships/image" Target="../media/image82.png"/><Relationship Id="rId7" Type="http://schemas.openxmlformats.org/officeDocument/2006/relationships/image" Target="../media/image86.png"/><Relationship Id="rId12" Type="http://schemas.openxmlformats.org/officeDocument/2006/relationships/image" Target="../media/image91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5.png"/><Relationship Id="rId11" Type="http://schemas.openxmlformats.org/officeDocument/2006/relationships/image" Target="../media/image90.png"/><Relationship Id="rId5" Type="http://schemas.openxmlformats.org/officeDocument/2006/relationships/image" Target="../media/image84.png"/><Relationship Id="rId10" Type="http://schemas.openxmlformats.org/officeDocument/2006/relationships/image" Target="../media/image89.png"/><Relationship Id="rId4" Type="http://schemas.openxmlformats.org/officeDocument/2006/relationships/image" Target="../media/image83.png"/><Relationship Id="rId9" Type="http://schemas.openxmlformats.org/officeDocument/2006/relationships/image" Target="../media/image8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7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0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7" Type="http://schemas.openxmlformats.org/officeDocument/2006/relationships/image" Target="../media/image98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5.png"/><Relationship Id="rId5" Type="http://schemas.openxmlformats.org/officeDocument/2006/relationships/image" Target="../media/image81.png"/><Relationship Id="rId4" Type="http://schemas.openxmlformats.org/officeDocument/2006/relationships/image" Target="../media/image10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noProof="0" dirty="0" smtClean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Autumn - Block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Fractions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58805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Find the total of the fractions. </a:t>
                </a: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Give your answer in its simplest form. </a:t>
                </a: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 smtClean="0">
                    <a:solidFill>
                      <a:prstClr val="black"/>
                    </a:solidFill>
                  </a:rPr>
                  <a:t>		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9</m:t>
                        </m:r>
                      </m:den>
                    </m:f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       </m:t>
                    </m:r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sz="28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7</m:t>
                        </m:r>
                      </m:num>
                      <m:den>
                        <m:r>
                          <a:rPr lang="en-US" sz="28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Do all the answers need simplifying?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why.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588051"/>
              </a:xfrm>
              <a:prstGeom prst="rect">
                <a:avLst/>
              </a:prstGeom>
              <a:blipFill>
                <a:blip r:embed="rId3"/>
                <a:stretch>
                  <a:fillRect l="-1590" t="-1461" b="-265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260891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Tommy is simplifying 4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16</m:t>
                        </m:r>
                      </m:den>
                    </m:f>
                  </m:oMath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4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16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Tommy’s mistake. 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2608919"/>
              </a:xfrm>
              <a:prstGeom prst="rect">
                <a:avLst/>
              </a:prstGeom>
              <a:blipFill>
                <a:blip r:embed="rId3"/>
                <a:stretch>
                  <a:fillRect l="-1590" b="-56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37380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Sort the fractions into the table.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Can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you see any patterns between the numbers in each column?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relationship between the numerators and denominators?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add three more fractions to each column?</a:t>
            </a:r>
          </a:p>
          <a:p>
            <a:pPr lvl="0">
              <a:defRPr/>
            </a:pPr>
            <a:endParaRPr lang="en-US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When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 fraction is equivalent to _____,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numerator is _______ the denominator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Table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107170879"/>
                  </p:ext>
                </p:extLst>
              </p:nvPr>
            </p:nvGraphicFramePr>
            <p:xfrm>
              <a:off x="889551" y="1242164"/>
              <a:ext cx="6603999" cy="19877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201333">
                      <a:extLst>
                        <a:ext uri="{9D8B030D-6E8A-4147-A177-3AD203B41FA5}">
                          <a16:colId xmlns:a16="http://schemas.microsoft.com/office/drawing/2014/main" val="1590497542"/>
                        </a:ext>
                      </a:extLst>
                    </a:gridCol>
                    <a:gridCol w="2201333">
                      <a:extLst>
                        <a:ext uri="{9D8B030D-6E8A-4147-A177-3AD203B41FA5}">
                          <a16:colId xmlns:a16="http://schemas.microsoft.com/office/drawing/2014/main" val="2620585970"/>
                        </a:ext>
                      </a:extLst>
                    </a:gridCol>
                    <a:gridCol w="2201333">
                      <a:extLst>
                        <a:ext uri="{9D8B030D-6E8A-4147-A177-3AD203B41FA5}">
                          <a16:colId xmlns:a16="http://schemas.microsoft.com/office/drawing/2014/main" val="24339502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en-GB" sz="2400" dirty="0" smtClean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Simplifies to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𝟏</m:t>
                                  </m:r>
                                </m:num>
                                <m:den>
                                  <m:r>
                                    <a:rPr lang="en-GB" sz="2400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𝟐</m:t>
                                  </m:r>
                                </m:den>
                              </m:f>
                            </m:oMath>
                          </a14:m>
                          <a:endParaRPr lang="en-GB" sz="2800" dirty="0">
                            <a:solidFill>
                              <a:schemeClr val="tx1"/>
                            </a:solidFill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2400" dirty="0" smtClean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Simplifies to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𝟏</m:t>
                                  </m:r>
                                </m:num>
                                <m:den>
                                  <m:r>
                                    <a:rPr lang="en-GB" sz="2400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𝟑</m:t>
                                  </m:r>
                                </m:den>
                              </m:f>
                            </m:oMath>
                          </a14:m>
                          <a:endParaRPr lang="en-GB" sz="2400" dirty="0">
                            <a:solidFill>
                              <a:schemeClr val="tx1"/>
                            </a:solidFill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2400" dirty="0" smtClean="0">
                              <a:solidFill>
                                <a:schemeClr val="tx1"/>
                              </a:solidFill>
                              <a:latin typeface="Gill Sans MT" panose="020B0502020104020203" pitchFamily="34" charset="0"/>
                            </a:rPr>
                            <a:t>Simplifies to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𝟏</m:t>
                                  </m:r>
                                </m:num>
                                <m:den>
                                  <m:r>
                                    <a:rPr lang="en-GB" sz="2400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𝟒</m:t>
                                  </m:r>
                                </m:den>
                              </m:f>
                            </m:oMath>
                          </a14:m>
                          <a:endParaRPr lang="en-GB" sz="2400" dirty="0">
                            <a:solidFill>
                              <a:schemeClr val="tx1"/>
                            </a:solidFill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97232409"/>
                      </a:ext>
                    </a:extLst>
                  </a:tr>
                  <a:tr h="1368000">
                    <a:tc>
                      <a:txBody>
                        <a:bodyPr/>
                        <a:lstStyle/>
                        <a:p>
                          <a:endParaRPr lang="en-GB" sz="2800" dirty="0">
                            <a:solidFill>
                              <a:schemeClr val="tx1"/>
                            </a:solidFill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2800" dirty="0">
                            <a:solidFill>
                              <a:schemeClr val="tx1"/>
                            </a:solidFill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2800" dirty="0">
                            <a:solidFill>
                              <a:schemeClr val="tx1"/>
                            </a:solidFill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4011142845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Table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107170879"/>
                  </p:ext>
                </p:extLst>
              </p:nvPr>
            </p:nvGraphicFramePr>
            <p:xfrm>
              <a:off x="889551" y="1242164"/>
              <a:ext cx="6603999" cy="19877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201333">
                      <a:extLst>
                        <a:ext uri="{9D8B030D-6E8A-4147-A177-3AD203B41FA5}">
                          <a16:colId xmlns:a16="http://schemas.microsoft.com/office/drawing/2014/main" val="1590497542"/>
                        </a:ext>
                      </a:extLst>
                    </a:gridCol>
                    <a:gridCol w="2201333">
                      <a:extLst>
                        <a:ext uri="{9D8B030D-6E8A-4147-A177-3AD203B41FA5}">
                          <a16:colId xmlns:a16="http://schemas.microsoft.com/office/drawing/2014/main" val="2620585970"/>
                        </a:ext>
                      </a:extLst>
                    </a:gridCol>
                    <a:gridCol w="2201333">
                      <a:extLst>
                        <a:ext uri="{9D8B030D-6E8A-4147-A177-3AD203B41FA5}">
                          <a16:colId xmlns:a16="http://schemas.microsoft.com/office/drawing/2014/main" val="24339502"/>
                        </a:ext>
                      </a:extLst>
                    </a:gridCol>
                  </a:tblGrid>
                  <a:tr h="61976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276" t="-980" r="-200552" b="-22352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100554" t="-980" r="-101108" b="-22352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200000" t="-980" r="-829" b="-22352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97232409"/>
                      </a:ext>
                    </a:extLst>
                  </a:tr>
                  <a:tr h="1368000">
                    <a:tc>
                      <a:txBody>
                        <a:bodyPr/>
                        <a:lstStyle/>
                        <a:p>
                          <a:endParaRPr lang="en-GB" sz="2800" dirty="0">
                            <a:solidFill>
                              <a:schemeClr val="tx1"/>
                            </a:solidFill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2800" dirty="0">
                            <a:solidFill>
                              <a:schemeClr val="tx1"/>
                            </a:solidFill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2800" dirty="0">
                            <a:solidFill>
                              <a:schemeClr val="tx1"/>
                            </a:solidFill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4011142845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ounded Rectangle 5"/>
              <p:cNvSpPr/>
              <p:nvPr/>
            </p:nvSpPr>
            <p:spPr>
              <a:xfrm>
                <a:off x="7701852" y="1528770"/>
                <a:ext cx="421082" cy="690731"/>
              </a:xfrm>
              <a:prstGeom prst="roundRect">
                <a:avLst/>
              </a:prstGeom>
              <a:ln w="19050">
                <a:solidFill>
                  <a:schemeClr val="accent6"/>
                </a:solidFill>
              </a:ln>
            </p:spPr>
            <p:style>
              <a:lnRef idx="2">
                <a:schemeClr val="accent4"/>
              </a:lnRef>
              <a:fillRef idx="1">
                <a:schemeClr val="lt1"/>
              </a:fillRef>
              <a:effectRef idx="0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5</m:t>
                        </m:r>
                      </m:num>
                      <m:den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15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6" name="Rounded 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1852" y="1528770"/>
                <a:ext cx="421082" cy="690731"/>
              </a:xfrm>
              <a:prstGeom prst="roundRect">
                <a:avLst/>
              </a:prstGeom>
              <a:blipFill>
                <a:blip r:embed="rId4"/>
                <a:stretch>
                  <a:fillRect/>
                </a:stretch>
              </a:blipFill>
              <a:ln w="19050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ounded Rectangle 6"/>
              <p:cNvSpPr/>
              <p:nvPr/>
            </p:nvSpPr>
            <p:spPr>
              <a:xfrm>
                <a:off x="8185946" y="1528770"/>
                <a:ext cx="421082" cy="690731"/>
              </a:xfrm>
              <a:prstGeom prst="roundRect">
                <a:avLst/>
              </a:prstGeom>
              <a:ln w="19050">
                <a:solidFill>
                  <a:schemeClr val="accent6"/>
                </a:solidFill>
              </a:ln>
            </p:spPr>
            <p:style>
              <a:lnRef idx="2">
                <a:schemeClr val="accent4"/>
              </a:lnRef>
              <a:fillRef idx="1">
                <a:schemeClr val="lt1"/>
              </a:fillRef>
              <a:effectRef idx="0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2</m:t>
                        </m:r>
                      </m:num>
                      <m:den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7" name="Rounded 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85946" y="1528770"/>
                <a:ext cx="421082" cy="690731"/>
              </a:xfrm>
              <a:prstGeom prst="roundRect">
                <a:avLst/>
              </a:prstGeom>
              <a:blipFill>
                <a:blip r:embed="rId5"/>
                <a:stretch>
                  <a:fillRect/>
                </a:stretch>
              </a:blipFill>
              <a:ln w="19050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ounded Rectangle 7"/>
              <p:cNvSpPr/>
              <p:nvPr/>
            </p:nvSpPr>
            <p:spPr>
              <a:xfrm>
                <a:off x="8670040" y="1528770"/>
                <a:ext cx="421082" cy="690731"/>
              </a:xfrm>
              <a:prstGeom prst="roundRect">
                <a:avLst/>
              </a:prstGeom>
              <a:ln w="19050">
                <a:solidFill>
                  <a:schemeClr val="accent6"/>
                </a:solidFill>
              </a:ln>
            </p:spPr>
            <p:style>
              <a:lnRef idx="2">
                <a:schemeClr val="accent4"/>
              </a:lnRef>
              <a:fillRef idx="1">
                <a:schemeClr val="lt1"/>
              </a:fillRef>
              <a:effectRef idx="0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4</m:t>
                        </m:r>
                      </m:num>
                      <m:den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16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8" name="Rounded 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70040" y="1528770"/>
                <a:ext cx="421082" cy="690731"/>
              </a:xfrm>
              <a:prstGeom prst="roundRect">
                <a:avLst/>
              </a:prstGeom>
              <a:blipFill>
                <a:blip r:embed="rId6"/>
                <a:stretch>
                  <a:fillRect/>
                </a:stretch>
              </a:blipFill>
              <a:ln w="19050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ounded Rectangle 8"/>
              <p:cNvSpPr/>
              <p:nvPr/>
            </p:nvSpPr>
            <p:spPr>
              <a:xfrm>
                <a:off x="9154133" y="1528770"/>
                <a:ext cx="421082" cy="690731"/>
              </a:xfrm>
              <a:prstGeom prst="roundRect">
                <a:avLst/>
              </a:prstGeom>
              <a:ln w="19050">
                <a:solidFill>
                  <a:schemeClr val="accent6"/>
                </a:solidFill>
              </a:ln>
            </p:spPr>
            <p:style>
              <a:lnRef idx="2">
                <a:schemeClr val="accent4"/>
              </a:lnRef>
              <a:fillRef idx="1">
                <a:schemeClr val="lt1"/>
              </a:fillRef>
              <a:effectRef idx="0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8</m:t>
                        </m:r>
                      </m:num>
                      <m:den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16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9" name="Rounded 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54133" y="1528770"/>
                <a:ext cx="421082" cy="690731"/>
              </a:xfrm>
              <a:prstGeom prst="roundRect">
                <a:avLst/>
              </a:prstGeom>
              <a:blipFill>
                <a:blip r:embed="rId7"/>
                <a:stretch>
                  <a:fillRect/>
                </a:stretch>
              </a:blipFill>
              <a:ln w="19050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ounded Rectangle 9"/>
              <p:cNvSpPr/>
              <p:nvPr/>
            </p:nvSpPr>
            <p:spPr>
              <a:xfrm>
                <a:off x="9154133" y="2306651"/>
                <a:ext cx="421082" cy="690731"/>
              </a:xfrm>
              <a:prstGeom prst="roundRect">
                <a:avLst/>
              </a:prstGeom>
              <a:ln w="19050">
                <a:solidFill>
                  <a:schemeClr val="accent6"/>
                </a:solidFill>
              </a:ln>
            </p:spPr>
            <p:style>
              <a:lnRef idx="2">
                <a:schemeClr val="accent4"/>
              </a:lnRef>
              <a:fillRef idx="1">
                <a:schemeClr val="lt1"/>
              </a:fillRef>
              <a:effectRef idx="0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5</m:t>
                        </m:r>
                      </m:num>
                      <m:den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0" name="Rounded 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54133" y="2306651"/>
                <a:ext cx="421082" cy="690731"/>
              </a:xfrm>
              <a:prstGeom prst="roundRect">
                <a:avLst/>
              </a:prstGeom>
              <a:blipFill>
                <a:blip r:embed="rId8"/>
                <a:stretch>
                  <a:fillRect/>
                </a:stretch>
              </a:blipFill>
              <a:ln w="19050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ounded Rectangle 10"/>
              <p:cNvSpPr/>
              <p:nvPr/>
            </p:nvSpPr>
            <p:spPr>
              <a:xfrm>
                <a:off x="8185946" y="2306651"/>
                <a:ext cx="421082" cy="690731"/>
              </a:xfrm>
              <a:prstGeom prst="roundRect">
                <a:avLst/>
              </a:prstGeom>
              <a:ln w="19050">
                <a:solidFill>
                  <a:schemeClr val="accent6"/>
                </a:solidFill>
              </a:ln>
            </p:spPr>
            <p:style>
              <a:lnRef idx="2">
                <a:schemeClr val="accent4"/>
              </a:lnRef>
              <a:fillRef idx="1">
                <a:schemeClr val="lt1"/>
              </a:fillRef>
              <a:effectRef idx="0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3</m:t>
                        </m:r>
                      </m:num>
                      <m:den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9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1" name="Rounded 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85946" y="2306651"/>
                <a:ext cx="421082" cy="690731"/>
              </a:xfrm>
              <a:prstGeom prst="roundRect">
                <a:avLst/>
              </a:prstGeom>
              <a:blipFill>
                <a:blip r:embed="rId9"/>
                <a:stretch>
                  <a:fillRect/>
                </a:stretch>
              </a:blipFill>
              <a:ln w="19050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ounded Rectangle 11"/>
              <p:cNvSpPr/>
              <p:nvPr/>
            </p:nvSpPr>
            <p:spPr>
              <a:xfrm>
                <a:off x="8670040" y="2306651"/>
                <a:ext cx="421082" cy="690731"/>
              </a:xfrm>
              <a:prstGeom prst="roundRect">
                <a:avLst/>
              </a:prstGeom>
              <a:ln w="19050">
                <a:solidFill>
                  <a:schemeClr val="accent6"/>
                </a:solidFill>
              </a:ln>
            </p:spPr>
            <p:style>
              <a:lnRef idx="2">
                <a:schemeClr val="accent4"/>
              </a:lnRef>
              <a:fillRef idx="1">
                <a:schemeClr val="lt1"/>
              </a:fillRef>
              <a:effectRef idx="0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6</m:t>
                        </m:r>
                      </m:num>
                      <m:den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12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2" name="Rounded 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70040" y="2306651"/>
                <a:ext cx="421082" cy="690731"/>
              </a:xfrm>
              <a:prstGeom prst="roundRect">
                <a:avLst/>
              </a:prstGeom>
              <a:blipFill>
                <a:blip r:embed="rId10"/>
                <a:stretch>
                  <a:fillRect/>
                </a:stretch>
              </a:blipFill>
              <a:ln w="19050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ounded Rectangle 12"/>
              <p:cNvSpPr/>
              <p:nvPr/>
            </p:nvSpPr>
            <p:spPr>
              <a:xfrm>
                <a:off x="7701852" y="2306651"/>
                <a:ext cx="421082" cy="690731"/>
              </a:xfrm>
              <a:prstGeom prst="roundRect">
                <a:avLst/>
              </a:prstGeom>
              <a:ln w="19050">
                <a:solidFill>
                  <a:schemeClr val="accent6"/>
                </a:solidFill>
              </a:ln>
            </p:spPr>
            <p:style>
              <a:lnRef idx="2">
                <a:schemeClr val="accent4"/>
              </a:lnRef>
              <a:fillRef idx="1">
                <a:schemeClr val="lt1"/>
              </a:fillRef>
              <a:effectRef idx="0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2</m:t>
                        </m:r>
                      </m:num>
                      <m:den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3" name="Rounded 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1852" y="2306651"/>
                <a:ext cx="421082" cy="690731"/>
              </a:xfrm>
              <a:prstGeom prst="roundRect">
                <a:avLst/>
              </a:prstGeom>
              <a:blipFill>
                <a:blip r:embed="rId11"/>
                <a:stretch>
                  <a:fillRect/>
                </a:stretch>
              </a:blipFill>
              <a:ln w="19050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89451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28587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Rosie is counting backwards in fifths.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She starts at 3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and counts back nine fifths. </a:t>
                </a: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number does Rosie end on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Show this on a number line. 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2858731"/>
              </a:xfrm>
              <a:prstGeom prst="rect">
                <a:avLst/>
              </a:prstGeom>
              <a:blipFill>
                <a:blip r:embed="rId3"/>
                <a:stretch>
                  <a:fillRect l="-1590" t="-2345" b="-51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4" name="Group 13"/>
          <p:cNvGrpSpPr/>
          <p:nvPr/>
        </p:nvGrpSpPr>
        <p:grpSpPr>
          <a:xfrm>
            <a:off x="527594" y="4294812"/>
            <a:ext cx="8993688" cy="1294172"/>
            <a:chOff x="-662151" y="-8022"/>
            <a:chExt cx="10131972" cy="1457969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5821" y="-8022"/>
              <a:ext cx="9144000" cy="1457969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662151" y="-8022"/>
              <a:ext cx="9144000" cy="145796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23841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99997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Plot the sequences on a number line. </a:t>
                </a:r>
              </a:p>
              <a:p>
                <a:pPr lvl="0">
                  <a:defRPr/>
                </a:pP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, 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, 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, 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, 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sz="280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</a:t>
                </a: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13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, 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15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80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17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80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19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,  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21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US" sz="280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800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23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5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, 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, 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, 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, 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, 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</m:oMath>
                </a14:m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, 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,  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</a:t>
                </a:r>
                <a14:m>
                  <m:oMath xmlns:m="http://schemas.openxmlformats.org/officeDocument/2006/math">
                    <m:r>
                      <a:rPr lang="en-US" sz="280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,  3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7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, 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, 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</m:oMath>
                </a14:m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Which 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sequence is the odd one out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? Explain 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why.</a:t>
                </a:r>
              </a:p>
              <a:p>
                <a:pPr lvl="0">
                  <a:defRPr/>
                </a:pPr>
                <a:endParaRPr lang="en-US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Can you think of a reason why each of the sequences could be the odd one out?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999976"/>
              </a:xfrm>
              <a:prstGeom prst="rect">
                <a:avLst/>
              </a:prstGeom>
              <a:blipFill>
                <a:blip r:embed="rId3"/>
                <a:stretch>
                  <a:fillRect l="-1590" t="-1118" r="-30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24099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the digit cards to complete the statements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Find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three examples of ways you could complete the statement.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one of your ways include an improper fraction?</a:t>
            </a:r>
          </a:p>
        </p:txBody>
      </p:sp>
      <p:sp>
        <p:nvSpPr>
          <p:cNvPr id="4" name="Rounded Rectangle 3"/>
          <p:cNvSpPr>
            <a:spLocks noChangeAspect="1"/>
          </p:cNvSpPr>
          <p:nvPr/>
        </p:nvSpPr>
        <p:spPr>
          <a:xfrm>
            <a:off x="2824912" y="1345225"/>
            <a:ext cx="553132" cy="747226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5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6" name="Rounded Rectangle 5"/>
          <p:cNvSpPr>
            <a:spLocks noChangeAspect="1"/>
          </p:cNvSpPr>
          <p:nvPr/>
        </p:nvSpPr>
        <p:spPr>
          <a:xfrm>
            <a:off x="4058310" y="1345225"/>
            <a:ext cx="553132" cy="747226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6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7" name="Rounded Rectangle 6"/>
          <p:cNvSpPr>
            <a:spLocks noChangeAspect="1"/>
          </p:cNvSpPr>
          <p:nvPr/>
        </p:nvSpPr>
        <p:spPr>
          <a:xfrm>
            <a:off x="5291708" y="1345225"/>
            <a:ext cx="553132" cy="747226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3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8" name="Rounded Rectangle 7"/>
          <p:cNvSpPr>
            <a:spLocks noChangeAspect="1"/>
          </p:cNvSpPr>
          <p:nvPr/>
        </p:nvSpPr>
        <p:spPr>
          <a:xfrm>
            <a:off x="6525105" y="1345225"/>
            <a:ext cx="553132" cy="747226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4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865261" y="2288541"/>
            <a:ext cx="2534719" cy="1787166"/>
            <a:chOff x="666207" y="2893516"/>
            <a:chExt cx="1305882" cy="920744"/>
          </a:xfrm>
        </p:grpSpPr>
        <p:sp>
          <p:nvSpPr>
            <p:cNvPr id="10" name="Rectangle 9"/>
            <p:cNvSpPr/>
            <p:nvPr/>
          </p:nvSpPr>
          <p:spPr>
            <a:xfrm>
              <a:off x="705395" y="2939143"/>
              <a:ext cx="339634" cy="33963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05395" y="3429000"/>
              <a:ext cx="339634" cy="33963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666207" y="3344092"/>
              <a:ext cx="43107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12"/>
            <p:cNvSpPr/>
            <p:nvPr/>
          </p:nvSpPr>
          <p:spPr>
            <a:xfrm>
              <a:off x="1580203" y="2939143"/>
              <a:ext cx="339634" cy="33963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580203" y="3429000"/>
              <a:ext cx="339634" cy="33963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>
              <a:off x="1541015" y="3344092"/>
              <a:ext cx="43107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6" name="TextBox 15"/>
                <p:cNvSpPr txBox="1"/>
                <p:nvPr/>
              </p:nvSpPr>
              <p:spPr>
                <a:xfrm>
                  <a:off x="1128376" y="3109734"/>
                  <a:ext cx="349455" cy="43088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&gt;</m:t>
                        </m:r>
                      </m:oMath>
                    </m:oMathPara>
                  </a14:m>
                  <a:endPara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</mc:Choice>
          <mc:Fallback xmlns="">
            <p:sp>
              <p:nvSpPr>
                <p:cNvPr id="25" name="TextBox 2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128376" y="3109734"/>
                  <a:ext cx="349455" cy="430887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7" name="TextBox 16"/>
            <p:cNvSpPr txBox="1"/>
            <p:nvPr/>
          </p:nvSpPr>
          <p:spPr>
            <a:xfrm>
              <a:off x="784312" y="3383373"/>
              <a:ext cx="65" cy="43088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681914" y="2893516"/>
              <a:ext cx="65" cy="43088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19" name="Group 18"/>
          <p:cNvGrpSpPr>
            <a:grpSpLocks noChangeAspect="1"/>
          </p:cNvGrpSpPr>
          <p:nvPr/>
        </p:nvGrpSpPr>
        <p:grpSpPr>
          <a:xfrm>
            <a:off x="5380233" y="2396949"/>
            <a:ext cx="2534719" cy="1875581"/>
            <a:chOff x="666207" y="2939143"/>
            <a:chExt cx="1305882" cy="966295"/>
          </a:xfrm>
        </p:grpSpPr>
        <p:sp>
          <p:nvSpPr>
            <p:cNvPr id="20" name="Rectangle 19"/>
            <p:cNvSpPr/>
            <p:nvPr/>
          </p:nvSpPr>
          <p:spPr>
            <a:xfrm>
              <a:off x="705395" y="2939143"/>
              <a:ext cx="339634" cy="33963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705395" y="3429000"/>
              <a:ext cx="339634" cy="33963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22" name="Straight Connector 21"/>
            <p:cNvCxnSpPr/>
            <p:nvPr/>
          </p:nvCxnSpPr>
          <p:spPr>
            <a:xfrm>
              <a:off x="666207" y="3344092"/>
              <a:ext cx="43107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Rectangle 22"/>
            <p:cNvSpPr/>
            <p:nvPr/>
          </p:nvSpPr>
          <p:spPr>
            <a:xfrm>
              <a:off x="1580203" y="2939143"/>
              <a:ext cx="339634" cy="33963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1580203" y="3429000"/>
              <a:ext cx="339634" cy="33963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25" name="Straight Connector 24"/>
            <p:cNvCxnSpPr/>
            <p:nvPr/>
          </p:nvCxnSpPr>
          <p:spPr>
            <a:xfrm>
              <a:off x="1541015" y="3344092"/>
              <a:ext cx="43107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TextBox 25"/>
                <p:cNvSpPr txBox="1"/>
                <p:nvPr/>
              </p:nvSpPr>
              <p:spPr>
                <a:xfrm>
                  <a:off x="1128376" y="3109734"/>
                  <a:ext cx="349455" cy="43088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&lt;</m:t>
                        </m:r>
                      </m:oMath>
                    </m:oMathPara>
                  </a14:m>
                  <a:endPara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</mc:Choice>
          <mc:Fallback xmlns="">
            <p:sp>
              <p:nvSpPr>
                <p:cNvPr id="36" name="TextBox 3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128376" y="3109734"/>
                  <a:ext cx="349455" cy="430887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7" name="TextBox 26"/>
            <p:cNvSpPr txBox="1"/>
            <p:nvPr/>
          </p:nvSpPr>
          <p:spPr>
            <a:xfrm>
              <a:off x="810321" y="3474551"/>
              <a:ext cx="395631" cy="43088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4</a:t>
              </a: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697268" y="2997963"/>
              <a:ext cx="92497" cy="22199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6</a:t>
              </a: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4150415" y="4885060"/>
            <a:ext cx="1305882" cy="920744"/>
            <a:chOff x="666207" y="2893516"/>
            <a:chExt cx="1305882" cy="920744"/>
          </a:xfrm>
        </p:grpSpPr>
        <p:sp>
          <p:nvSpPr>
            <p:cNvPr id="30" name="Rectangle 29"/>
            <p:cNvSpPr/>
            <p:nvPr/>
          </p:nvSpPr>
          <p:spPr>
            <a:xfrm>
              <a:off x="705395" y="2939143"/>
              <a:ext cx="339634" cy="33963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705395" y="3429000"/>
              <a:ext cx="339634" cy="33963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32" name="Straight Connector 31"/>
            <p:cNvCxnSpPr/>
            <p:nvPr/>
          </p:nvCxnSpPr>
          <p:spPr>
            <a:xfrm>
              <a:off x="666207" y="3344092"/>
              <a:ext cx="43107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Rectangle 32"/>
            <p:cNvSpPr/>
            <p:nvPr/>
          </p:nvSpPr>
          <p:spPr>
            <a:xfrm>
              <a:off x="1580203" y="2939143"/>
              <a:ext cx="339634" cy="33963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1580203" y="3429000"/>
              <a:ext cx="339634" cy="33963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35" name="Straight Connector 34"/>
            <p:cNvCxnSpPr/>
            <p:nvPr/>
          </p:nvCxnSpPr>
          <p:spPr>
            <a:xfrm>
              <a:off x="1541015" y="3344092"/>
              <a:ext cx="43107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6" name="TextBox 35"/>
                <p:cNvSpPr txBox="1"/>
                <p:nvPr/>
              </p:nvSpPr>
              <p:spPr>
                <a:xfrm>
                  <a:off x="1128376" y="3109734"/>
                  <a:ext cx="349455" cy="43088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&lt;</m:t>
                        </m:r>
                      </m:oMath>
                    </m:oMathPara>
                  </a14:m>
                  <a:endPara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</mc:Choice>
          <mc:Fallback xmlns="">
            <p:sp>
              <p:nvSpPr>
                <p:cNvPr id="47" name="TextBox 4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128376" y="3109734"/>
                  <a:ext cx="349455" cy="430887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7" name="TextBox 36"/>
            <p:cNvSpPr txBox="1"/>
            <p:nvPr/>
          </p:nvSpPr>
          <p:spPr>
            <a:xfrm>
              <a:off x="784312" y="3383373"/>
              <a:ext cx="65" cy="43088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1681914" y="2893516"/>
              <a:ext cx="65" cy="43088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2179668" y="3420241"/>
            <a:ext cx="767920" cy="8363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4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3866375" y="2489604"/>
            <a:ext cx="767920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6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1344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44751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Teddy is comparing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and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</m:oMath>
                </a14:m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			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Is 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Teddy correct?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why.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447517"/>
              </a:xfrm>
              <a:prstGeom prst="rect">
                <a:avLst/>
              </a:prstGeom>
              <a:blipFill>
                <a:blip r:embed="rId3"/>
                <a:stretch>
                  <a:fillRect l="-1590" b="-212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9607" y="1197191"/>
            <a:ext cx="1963421" cy="145456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Rounded Rectangular Callout 5"/>
              <p:cNvSpPr/>
              <p:nvPr/>
            </p:nvSpPr>
            <p:spPr>
              <a:xfrm>
                <a:off x="1968270" y="1704927"/>
                <a:ext cx="3766323" cy="3311209"/>
              </a:xfrm>
              <a:prstGeom prst="wedgeRoundRectCallout">
                <a:avLst>
                  <a:gd name="adj1" fmla="val 56994"/>
                  <a:gd name="adj2" fmla="val -29224"/>
                  <a:gd name="adj3" fmla="val 16667"/>
                </a:avLst>
              </a:prstGeom>
              <a:solidFill>
                <a:schemeClr val="accent5">
                  <a:alpha val="20000"/>
                </a:schemeClr>
              </a:solidFill>
              <a:ln w="2857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rPr>
                  <a:t>To find the lowest common multiple, I will multiply 8 and 12 together. </a:t>
                </a:r>
              </a:p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rPr>
                  <a:t>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Cambria Math" panose="02040503050406030204" pitchFamily="18" charset="0"/>
                  </a:rPr>
                  <a:t>12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rPr>
                  <a:t> 96</a:t>
                </a:r>
              </a:p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rPr>
                  <a:t>I will use a common denominator of 96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6" name="Rounded Rectangular Callout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8270" y="1704927"/>
                <a:ext cx="3766323" cy="3311209"/>
              </a:xfrm>
              <a:prstGeom prst="wedgeRoundRectCallout">
                <a:avLst>
                  <a:gd name="adj1" fmla="val 56994"/>
                  <a:gd name="adj2" fmla="val -29224"/>
                  <a:gd name="adj3" fmla="val 16667"/>
                </a:avLst>
              </a:prstGeom>
              <a:blipFill>
                <a:blip r:embed="rId5"/>
                <a:stretch>
                  <a:fillRect b="-1095"/>
                </a:stretch>
              </a:blipFill>
              <a:ln w="28575">
                <a:solidFill>
                  <a:schemeClr val="accent1">
                    <a:lumMod val="75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08378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74609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lnSpc>
                    <a:spcPct val="115000"/>
                  </a:lnSpc>
                  <a:spcAft>
                    <a:spcPts val="1000"/>
                  </a:spcAft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Mo is comparing the fractions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7</m:t>
                        </m:r>
                      </m:den>
                    </m:f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and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6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11</m:t>
                        </m:r>
                      </m:den>
                    </m:f>
                  </m:oMath>
                </a14:m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>
                  <a:lnSpc>
                    <a:spcPct val="115000"/>
                  </a:lnSpc>
                  <a:spcAft>
                    <a:spcPts val="1000"/>
                  </a:spcAft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>
                  <a:lnSpc>
                    <a:spcPct val="115000"/>
                  </a:lnSpc>
                  <a:spcAft>
                    <a:spcPts val="1000"/>
                  </a:spcAft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He wants to find a common denominator. </a:t>
                </a:r>
              </a:p>
              <a:p>
                <a:pPr lvl="0">
                  <a:lnSpc>
                    <a:spcPct val="115000"/>
                  </a:lnSpc>
                  <a:spcAft>
                    <a:spcPts val="1000"/>
                  </a:spcAft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>
                  <a:lnSpc>
                    <a:spcPct val="115000"/>
                  </a:lnSpc>
                  <a:spcAft>
                    <a:spcPts val="1000"/>
                  </a:spcAft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Explain whether you think this is the most effective strategy. 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746090"/>
              </a:xfrm>
              <a:prstGeom prst="rect">
                <a:avLst/>
              </a:prstGeom>
              <a:blipFill>
                <a:blip r:embed="rId3"/>
                <a:stretch>
                  <a:fillRect l="-1590" b="-37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6853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0734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Two different pieces of wood have had a fraction chopped off.</a:t>
            </a:r>
          </a:p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Here are the pieces now, with the fraction that is left.</a:t>
            </a:r>
          </a:p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Which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piece of wood was the longest to begin with?</a:t>
            </a:r>
          </a:p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Explain your answer.</a:t>
            </a:r>
          </a:p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Can you explain your method?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5668" t="28054" r="11128" b="19273"/>
          <a:stretch/>
        </p:blipFill>
        <p:spPr>
          <a:xfrm>
            <a:off x="1871213" y="2434013"/>
            <a:ext cx="5061008" cy="236005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>
                <a:spLocks noChangeAspect="1"/>
              </p:cNvSpPr>
              <p:nvPr/>
            </p:nvSpPr>
            <p:spPr>
              <a:xfrm>
                <a:off x="6856696" y="2586907"/>
                <a:ext cx="1163413" cy="91057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kumimoji="0" lang="en-GB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kumimoji="0" lang="en-GB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Times New Roman" panose="02020603050405020304" pitchFamily="18" charset="0"/>
                            </a:rPr>
                            <m:t>5</m:t>
                          </m:r>
                        </m:num>
                        <m:den>
                          <m:r>
                            <a:rPr kumimoji="0" lang="en-GB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Times New Roman" panose="02020603050405020304" pitchFamily="18" charset="0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56696" y="2586907"/>
                <a:ext cx="1163413" cy="91057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>
                <a:spLocks noChangeAspect="1"/>
              </p:cNvSpPr>
              <p:nvPr/>
            </p:nvSpPr>
            <p:spPr>
              <a:xfrm>
                <a:off x="6856696" y="3760425"/>
                <a:ext cx="1163413" cy="8989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kumimoji="0" lang="en-GB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kumimoji="0" lang="en-GB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Times New Roman" panose="02020603050405020304" pitchFamily="18" charset="0"/>
                            </a:rPr>
                            <m:t>3</m:t>
                          </m:r>
                        </m:num>
                        <m:den>
                          <m:r>
                            <a:rPr kumimoji="0" lang="en-GB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Times New Roman" panose="020206030504050203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56696" y="3760425"/>
                <a:ext cx="1163413" cy="89896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92952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540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 the same digit in both boxes to complete the calculation. </a:t>
            </a:r>
          </a:p>
          <a:p>
            <a:pPr lvl="0">
              <a:lnSpc>
                <a:spcPct val="115000"/>
              </a:lnSpc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 there more than one way to do it?</a:t>
            </a:r>
          </a:p>
        </p:txBody>
      </p:sp>
      <p:grpSp>
        <p:nvGrpSpPr>
          <p:cNvPr id="27" name="Group 26"/>
          <p:cNvGrpSpPr>
            <a:grpSpLocks noChangeAspect="1"/>
          </p:cNvGrpSpPr>
          <p:nvPr/>
        </p:nvGrpSpPr>
        <p:grpSpPr>
          <a:xfrm>
            <a:off x="1819207" y="2571628"/>
            <a:ext cx="6294881" cy="2444509"/>
            <a:chOff x="666207" y="2974822"/>
            <a:chExt cx="2136031" cy="829491"/>
          </a:xfrm>
        </p:grpSpPr>
        <p:sp>
          <p:nvSpPr>
            <p:cNvPr id="13" name="Rectangle 12"/>
            <p:cNvSpPr/>
            <p:nvPr/>
          </p:nvSpPr>
          <p:spPr>
            <a:xfrm>
              <a:off x="705395" y="2974822"/>
              <a:ext cx="339634" cy="33963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05395" y="3464679"/>
              <a:ext cx="339634" cy="33963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>
              <a:off x="666207" y="3379771"/>
              <a:ext cx="43107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Rectangle 15"/>
            <p:cNvSpPr/>
            <p:nvPr/>
          </p:nvSpPr>
          <p:spPr>
            <a:xfrm>
              <a:off x="1580203" y="2974822"/>
              <a:ext cx="339634" cy="33963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580203" y="3464679"/>
              <a:ext cx="339634" cy="33963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18" name="Straight Connector 17"/>
            <p:cNvCxnSpPr/>
            <p:nvPr/>
          </p:nvCxnSpPr>
          <p:spPr>
            <a:xfrm>
              <a:off x="1541015" y="3379771"/>
              <a:ext cx="43107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Rectangle 18"/>
            <p:cNvSpPr/>
            <p:nvPr/>
          </p:nvSpPr>
          <p:spPr>
            <a:xfrm>
              <a:off x="2410352" y="2974822"/>
              <a:ext cx="339634" cy="33963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2410352" y="3464679"/>
              <a:ext cx="339634" cy="33963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21" name="Straight Connector 20"/>
            <p:cNvCxnSpPr/>
            <p:nvPr/>
          </p:nvCxnSpPr>
          <p:spPr>
            <a:xfrm>
              <a:off x="2371164" y="3379771"/>
              <a:ext cx="43107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" name="TextBox 21"/>
                <p:cNvSpPr txBox="1"/>
                <p:nvPr/>
              </p:nvSpPr>
              <p:spPr>
                <a:xfrm>
                  <a:off x="2016492" y="3144639"/>
                  <a:ext cx="349455" cy="43088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=</m:t>
                        </m:r>
                      </m:oMath>
                    </m:oMathPara>
                  </a14:m>
                  <a:endPara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</mc:Choice>
          <mc:Fallback xmlns="">
            <p:sp>
              <p:nvSpPr>
                <p:cNvPr id="22" name="TextBox 2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16492" y="3144639"/>
                  <a:ext cx="349455" cy="430887"/>
                </a:xfrm>
                <a:prstGeom prst="rect">
                  <a:avLst/>
                </a:prstGeom>
                <a:blipFill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3" name="TextBox 22"/>
                <p:cNvSpPr txBox="1"/>
                <p:nvPr/>
              </p:nvSpPr>
              <p:spPr>
                <a:xfrm>
                  <a:off x="1128376" y="3145413"/>
                  <a:ext cx="349455" cy="43088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+</m:t>
                        </m:r>
                      </m:oMath>
                    </m:oMathPara>
                  </a14:m>
                  <a:endPara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</mc:Choice>
          <mc:Fallback xmlns="">
            <p:sp>
              <p:nvSpPr>
                <p:cNvPr id="23" name="TextBox 2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128376" y="3145413"/>
                  <a:ext cx="349455" cy="430887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4" name="TextBox 23"/>
            <p:cNvSpPr txBox="1"/>
            <p:nvPr/>
          </p:nvSpPr>
          <p:spPr>
            <a:xfrm>
              <a:off x="775028" y="3512145"/>
              <a:ext cx="250976" cy="2088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40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20</a:t>
              </a:r>
              <a:endPara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2536653" y="3022798"/>
              <a:ext cx="87031" cy="20887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9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2480571" y="3504956"/>
              <a:ext cx="174062" cy="20887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2</a:t>
              </a:r>
              <a:r>
                <a:rPr kumimoji="0" lang="en-GB" sz="40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0</a:t>
              </a:r>
              <a:endPara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</p:grpSp>
      <p:sp>
        <p:nvSpPr>
          <p:cNvPr id="42" name="TextBox 41"/>
          <p:cNvSpPr txBox="1"/>
          <p:nvPr/>
        </p:nvSpPr>
        <p:spPr>
          <a:xfrm>
            <a:off x="4884962" y="2764301"/>
            <a:ext cx="256480" cy="6155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prstClr val="black"/>
                </a:solidFill>
                <a:latin typeface="Gill Sans MT" panose="020B0502020104020203" pitchFamily="34" charset="0"/>
              </a:rPr>
              <a:t>1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35297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6902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lnSpc>
                    <a:spcPct val="115000"/>
                  </a:lnSpc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Dexter subtracted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3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from a fraction and his answer was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8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45</m:t>
                        </m:r>
                      </m:den>
                    </m:f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</a:p>
              <a:p>
                <a:pPr lvl="0">
                  <a:lnSpc>
                    <a:spcPct val="115000"/>
                  </a:lnSpc>
                  <a:defRPr/>
                </a:pPr>
                <a:endParaRPr lang="en-US" sz="2800" dirty="0" smtClean="0">
                  <a:solidFill>
                    <a:prstClr val="black"/>
                  </a:solidFill>
                  <a:latin typeface="Gill Sans MT" panose="020B0502020104020203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lvl="0">
                  <a:lnSpc>
                    <a:spcPct val="115000"/>
                  </a:lnSpc>
                  <a:defRPr/>
                </a:pP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What 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fraction did he subtract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from?</a:t>
                </a:r>
              </a:p>
              <a:p>
                <a:pPr lvl="0">
                  <a:lnSpc>
                    <a:spcPct val="115000"/>
                  </a:lnSpc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>
                  <a:lnSpc>
                    <a:spcPct val="115000"/>
                  </a:lnSpc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Give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your answer in its simplest form.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690241"/>
              </a:xfrm>
              <a:prstGeom prst="rect">
                <a:avLst/>
              </a:prstGeom>
              <a:blipFill>
                <a:blip r:embed="rId3"/>
                <a:stretch>
                  <a:fillRect l="-1590" b="-264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56490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73102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lnSpc>
                    <a:spcPct val="115000"/>
                  </a:lnSpc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Alex is adding fractions.</a:t>
                </a:r>
              </a:p>
              <a:p>
                <a:pPr lvl="0">
                  <a:lnSpc>
                    <a:spcPct val="115000"/>
                  </a:lnSpc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 algn="ctr">
                  <a:lnSpc>
                    <a:spcPct val="115000"/>
                  </a:lnSpc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5</m:t>
                        </m:r>
                      </m:den>
                    </m:f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+ </m:t>
                    </m:r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15</m:t>
                        </m:r>
                      </m:den>
                    </m:f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= </m:t>
                    </m:r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den>
                    </m:f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5</m:t>
                        </m:r>
                      </m:den>
                    </m:f>
                  </m:oMath>
                </a14:m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>
                  <a:lnSpc>
                    <a:spcPct val="115000"/>
                  </a:lnSpc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>
                  <a:lnSpc>
                    <a:spcPct val="115000"/>
                  </a:lnSpc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>
                  <a:lnSpc>
                    <a:spcPct val="115000"/>
                  </a:lnSpc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Do you agree with her? </a:t>
                </a:r>
              </a:p>
              <a:p>
                <a:pPr lvl="0">
                  <a:lnSpc>
                    <a:spcPct val="115000"/>
                  </a:lnSpc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Explain your answer. 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731021"/>
              </a:xfrm>
              <a:prstGeom prst="rect">
                <a:avLst/>
              </a:prstGeom>
              <a:blipFill>
                <a:blip r:embed="rId3"/>
                <a:stretch>
                  <a:fillRect l="-1590" t="-1144" b="-35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39824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62371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 car is travelling from Halifax to Brighton.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In the morning, it completes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of the journey.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In the afternoon, it completes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of the journey.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fraction of the journey has been travelled altogether?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fraction of the journey is left to travel?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If the journey is 270 miles, how far did the car travel in the morning?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far did the car travel in the afternoon?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far does the car have left to travel?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623719"/>
              </a:xfrm>
              <a:prstGeom prst="rect">
                <a:avLst/>
              </a:prstGeom>
              <a:blipFill>
                <a:blip r:embed="rId3"/>
                <a:stretch>
                  <a:fillRect l="-1590" t="-1193" r="-2650" b="-21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3282" y="3732123"/>
            <a:ext cx="1675944" cy="907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477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3373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Mr and </a:t>
                </a:r>
                <a:r>
                  <a:rPr lang="en-US" sz="2800" dirty="0" err="1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Mrs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Rose and knitting scarves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.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 err="1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Mr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Rose’s scarf is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m long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Mrs Rose’s scarf is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m longer than Mr Rose’s scarf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long is Mrs Rose’s scarf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long are both the scarves altogether?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337341"/>
              </a:xfrm>
              <a:prstGeom prst="rect">
                <a:avLst/>
              </a:prstGeom>
              <a:blipFill>
                <a:blip r:embed="rId3"/>
                <a:stretch>
                  <a:fillRect l="-1590" t="-1547" b="-309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45287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496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Fill in the boxes to make the calculation correct.</a:t>
            </a:r>
          </a:p>
        </p:txBody>
      </p:sp>
      <p:grpSp>
        <p:nvGrpSpPr>
          <p:cNvPr id="3" name="Group 2"/>
          <p:cNvGrpSpPr>
            <a:grpSpLocks noChangeAspect="1"/>
          </p:cNvGrpSpPr>
          <p:nvPr/>
        </p:nvGrpSpPr>
        <p:grpSpPr>
          <a:xfrm>
            <a:off x="1900647" y="2465688"/>
            <a:ext cx="6104707" cy="1926625"/>
            <a:chOff x="5376693" y="4856493"/>
            <a:chExt cx="2628326" cy="829491"/>
          </a:xfrm>
        </p:grpSpPr>
        <p:sp>
          <p:nvSpPr>
            <p:cNvPr id="4" name="Rectangle 3"/>
            <p:cNvSpPr/>
            <p:nvPr/>
          </p:nvSpPr>
          <p:spPr>
            <a:xfrm>
              <a:off x="5908176" y="4856493"/>
              <a:ext cx="339634" cy="33963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6" name="Straight Connector 5"/>
            <p:cNvCxnSpPr/>
            <p:nvPr/>
          </p:nvCxnSpPr>
          <p:spPr>
            <a:xfrm>
              <a:off x="5868988" y="5261442"/>
              <a:ext cx="43107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Rectangle 6"/>
            <p:cNvSpPr/>
            <p:nvPr/>
          </p:nvSpPr>
          <p:spPr>
            <a:xfrm>
              <a:off x="6782984" y="4856493"/>
              <a:ext cx="339634" cy="33963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6782984" y="5346350"/>
              <a:ext cx="339634" cy="33963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9" name="Straight Connector 8"/>
            <p:cNvCxnSpPr/>
            <p:nvPr/>
          </p:nvCxnSpPr>
          <p:spPr>
            <a:xfrm>
              <a:off x="6743796" y="5261442"/>
              <a:ext cx="43107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Rectangle 9"/>
            <p:cNvSpPr/>
            <p:nvPr/>
          </p:nvSpPr>
          <p:spPr>
            <a:xfrm>
              <a:off x="7613133" y="4856493"/>
              <a:ext cx="339634" cy="33963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11" name="Straight Connector 10"/>
            <p:cNvCxnSpPr/>
            <p:nvPr/>
          </p:nvCxnSpPr>
          <p:spPr>
            <a:xfrm>
              <a:off x="7573945" y="5261442"/>
              <a:ext cx="43107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" name="TextBox 11"/>
                <p:cNvSpPr txBox="1"/>
                <p:nvPr/>
              </p:nvSpPr>
              <p:spPr>
                <a:xfrm>
                  <a:off x="7219273" y="5026310"/>
                  <a:ext cx="349455" cy="43088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+</m:t>
                        </m:r>
                      </m:oMath>
                    </m:oMathPara>
                  </a14:m>
                  <a:endPara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</mc:Choice>
          <mc:Fallback xmlns="">
            <p:sp>
              <p:nvSpPr>
                <p:cNvPr id="12" name="TextBox 1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219273" y="5026310"/>
                  <a:ext cx="349455" cy="430887"/>
                </a:xfrm>
                <a:prstGeom prst="rect">
                  <a:avLst/>
                </a:prstGeom>
                <a:blipFill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TextBox 12"/>
                <p:cNvSpPr txBox="1"/>
                <p:nvPr/>
              </p:nvSpPr>
              <p:spPr>
                <a:xfrm>
                  <a:off x="6331157" y="5027084"/>
                  <a:ext cx="349455" cy="43088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=</m:t>
                        </m:r>
                      </m:oMath>
                    </m:oMathPara>
                  </a14:m>
                  <a:endPara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</mc:Choice>
          <mc:Fallback xmlns="">
            <p:sp>
              <p:nvSpPr>
                <p:cNvPr id="13" name="TextBox 1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331157" y="5027084"/>
                  <a:ext cx="349455" cy="430887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4" name="TextBox 13"/>
            <p:cNvSpPr txBox="1"/>
            <p:nvPr/>
          </p:nvSpPr>
          <p:spPr>
            <a:xfrm>
              <a:off x="5972630" y="5318708"/>
              <a:ext cx="220851" cy="2650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10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904120" y="4895916"/>
              <a:ext cx="110425" cy="2650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3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7679056" y="5318708"/>
              <a:ext cx="220851" cy="2650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10</a:t>
              </a: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5376693" y="4857266"/>
              <a:ext cx="448136" cy="828717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5512489" y="5023111"/>
              <a:ext cx="182202" cy="43728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6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27862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Each row and column adds up to make the total at the end. 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Use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this information to complete the diagram.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9571" y="2768266"/>
            <a:ext cx="3334154" cy="3536421"/>
          </a:xfrm>
          <a:prstGeom prst="rect">
            <a:avLst/>
          </a:prstGeom>
        </p:spPr>
      </p:pic>
      <p:grpSp>
        <p:nvGrpSpPr>
          <p:cNvPr id="27" name="Group 26"/>
          <p:cNvGrpSpPr/>
          <p:nvPr/>
        </p:nvGrpSpPr>
        <p:grpSpPr>
          <a:xfrm>
            <a:off x="10155452" y="1697059"/>
            <a:ext cx="1533022" cy="1382121"/>
            <a:chOff x="10155452" y="1697059"/>
            <a:chExt cx="1533022" cy="1382121"/>
          </a:xfrm>
        </p:grpSpPr>
        <p:sp>
          <p:nvSpPr>
            <p:cNvPr id="23" name="Rectangle 22"/>
            <p:cNvSpPr/>
            <p:nvPr/>
          </p:nvSpPr>
          <p:spPr>
            <a:xfrm>
              <a:off x="11037846" y="1697059"/>
              <a:ext cx="563877" cy="563877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24" name="Straight Connector 23"/>
            <p:cNvCxnSpPr/>
            <p:nvPr/>
          </p:nvCxnSpPr>
          <p:spPr>
            <a:xfrm>
              <a:off x="10972784" y="2369375"/>
              <a:ext cx="71569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Rectangle 24"/>
            <p:cNvSpPr/>
            <p:nvPr/>
          </p:nvSpPr>
          <p:spPr>
            <a:xfrm>
              <a:off x="10155452" y="1698342"/>
              <a:ext cx="744017" cy="137587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11060864" y="2515303"/>
              <a:ext cx="563877" cy="563877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10169615" y="3460054"/>
            <a:ext cx="715690" cy="1377161"/>
            <a:chOff x="10258973" y="3432759"/>
            <a:chExt cx="715690" cy="1377161"/>
          </a:xfrm>
        </p:grpSpPr>
        <p:sp>
          <p:nvSpPr>
            <p:cNvPr id="28" name="Rectangle 27"/>
            <p:cNvSpPr/>
            <p:nvPr/>
          </p:nvSpPr>
          <p:spPr>
            <a:xfrm>
              <a:off x="10324035" y="3432759"/>
              <a:ext cx="563877" cy="563877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0324035" y="4246043"/>
              <a:ext cx="563877" cy="563877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30" name="Straight Connector 29"/>
            <p:cNvCxnSpPr/>
            <p:nvPr/>
          </p:nvCxnSpPr>
          <p:spPr>
            <a:xfrm>
              <a:off x="10258973" y="4105075"/>
              <a:ext cx="71569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121593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01316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Dora is baking muffins. </a:t>
                </a: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She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uses 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kg of flour, 1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kg of sugar and 1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kg of butter. 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much flour, sugar and butter does she use altogether?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much more flour does she use than butter?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much less butter does she use than sugar?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013167"/>
              </a:xfrm>
              <a:prstGeom prst="rect">
                <a:avLst/>
              </a:prstGeom>
              <a:blipFill>
                <a:blip r:embed="rId3"/>
                <a:stretch>
                  <a:fillRect l="-1590" t="-1338" b="-255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93097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75963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lnSpc>
                    <a:spcPct val="115000"/>
                  </a:lnSpc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 blue, orange and green box are on a number line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</a:p>
              <a:p>
                <a:pPr lvl="0">
                  <a:lnSpc>
                    <a:spcPct val="115000"/>
                  </a:lnSpc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>
                  <a:lnSpc>
                    <a:spcPct val="115000"/>
                  </a:lnSpc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>
                  <a:lnSpc>
                    <a:spcPct val="115000"/>
                  </a:lnSpc>
                  <a:defRPr/>
                </a:pPr>
                <a:endParaRPr lang="en-US" sz="2800" dirty="0" smtClean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>
                  <a:lnSpc>
                    <a:spcPct val="115000"/>
                  </a:lnSpc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The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number in the green box is 3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more than the orange box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>
                  <a:lnSpc>
                    <a:spcPct val="115000"/>
                  </a:lnSpc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The number in the 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orange box 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is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</a:t>
                </a: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>
                  <a:lnSpc>
                    <a:spcPct val="115000"/>
                  </a:lnSpc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The number in the orange box 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is      greater 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than the number in the blue box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759636"/>
              </a:xfrm>
              <a:prstGeom prst="rect">
                <a:avLst/>
              </a:prstGeom>
              <a:blipFill>
                <a:blip r:embed="rId3"/>
                <a:stretch>
                  <a:fillRect l="-1590" t="-896" r="-151" b="-179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" name="Group 2"/>
          <p:cNvGrpSpPr>
            <a:grpSpLocks noChangeAspect="1"/>
          </p:cNvGrpSpPr>
          <p:nvPr/>
        </p:nvGrpSpPr>
        <p:grpSpPr>
          <a:xfrm>
            <a:off x="2438400" y="1451750"/>
            <a:ext cx="5029200" cy="1180744"/>
            <a:chOff x="446396" y="2705783"/>
            <a:chExt cx="2578100" cy="60528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" name="Rounded Rectangle 3"/>
                <p:cNvSpPr/>
                <p:nvPr/>
              </p:nvSpPr>
              <p:spPr>
                <a:xfrm>
                  <a:off x="636896" y="2705784"/>
                  <a:ext cx="423511" cy="423511"/>
                </a:xfrm>
                <a:prstGeom prst="roundRect">
                  <a:avLst/>
                </a:prstGeom>
                <a:solidFill>
                  <a:schemeClr val="accent1">
                    <a:alpha val="20000"/>
                  </a:schemeClr>
                </a:solidFill>
                <a:ln w="28575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36000" rIns="36000"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8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</a:rPr>
                    <a:t>1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kumimoji="0" lang="en-GB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kumimoji="0" lang="en-GB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kumimoji="0" lang="en-GB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1</m:t>
                          </m:r>
                          <m:r>
                            <a:rPr kumimoji="0" lang="en-GB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</m:oMath>
                  </a14:m>
                  <a:endPara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</a:endParaRPr>
                </a:p>
              </p:txBody>
            </p:sp>
          </mc:Choice>
          <mc:Fallback xmlns="">
            <p:sp>
              <p:nvSpPr>
                <p:cNvPr id="4" name="Rounded Rectangle 3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36896" y="2705784"/>
                  <a:ext cx="423511" cy="423511"/>
                </a:xfrm>
                <a:prstGeom prst="roundRect">
                  <a:avLst/>
                </a:prstGeom>
                <a:blipFill>
                  <a:blip r:embed="rId4"/>
                  <a:stretch>
                    <a:fillRect l="-9286"/>
                  </a:stretch>
                </a:blipFill>
                <a:ln w="28575">
                  <a:solidFill>
                    <a:schemeClr val="accent1"/>
                  </a:solidFill>
                </a:ln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" name="Rounded Rectangle 5"/>
            <p:cNvSpPr/>
            <p:nvPr/>
          </p:nvSpPr>
          <p:spPr>
            <a:xfrm>
              <a:off x="1286266" y="2705784"/>
              <a:ext cx="423511" cy="423511"/>
            </a:xfrm>
            <a:prstGeom prst="roundRect">
              <a:avLst/>
            </a:prstGeom>
            <a:solidFill>
              <a:schemeClr val="accent2">
                <a:alpha val="20000"/>
              </a:schemeClr>
            </a:solidFill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" name="Rounded Rectangle 6"/>
                <p:cNvSpPr/>
                <p:nvPr/>
              </p:nvSpPr>
              <p:spPr>
                <a:xfrm>
                  <a:off x="2424418" y="2705783"/>
                  <a:ext cx="423511" cy="423511"/>
                </a:xfrm>
                <a:prstGeom prst="roundRect">
                  <a:avLst/>
                </a:prstGeom>
                <a:solidFill>
                  <a:schemeClr val="accent6">
                    <a:alpha val="20000"/>
                  </a:schemeClr>
                </a:solidFill>
                <a:ln w="28575">
                  <a:solidFill>
                    <a:schemeClr val="accent6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36000" rIns="36000"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8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</a:rPr>
                    <a:t>5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kumimoji="0" lang="en-GB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kumimoji="0" lang="en-GB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5</m:t>
                          </m:r>
                        </m:num>
                        <m:den>
                          <m:r>
                            <a:rPr kumimoji="0" lang="en-GB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12</m:t>
                          </m:r>
                        </m:den>
                      </m:f>
                    </m:oMath>
                  </a14:m>
                  <a:endPara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</a:endParaRPr>
                </a:p>
              </p:txBody>
            </p:sp>
          </mc:Choice>
          <mc:Fallback xmlns="">
            <p:sp>
              <p:nvSpPr>
                <p:cNvPr id="7" name="Rounded Rectangle 6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424418" y="2705783"/>
                  <a:ext cx="423511" cy="423511"/>
                </a:xfrm>
                <a:prstGeom prst="roundRect">
                  <a:avLst/>
                </a:prstGeom>
                <a:blipFill>
                  <a:blip r:embed="rId5"/>
                  <a:stretch>
                    <a:fillRect l="-9286"/>
                  </a:stretch>
                </a:blipFill>
                <a:ln w="28575">
                  <a:solidFill>
                    <a:schemeClr val="accent6"/>
                  </a:solidFill>
                </a:ln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8" name="Straight Connector 7"/>
            <p:cNvCxnSpPr/>
            <p:nvPr/>
          </p:nvCxnSpPr>
          <p:spPr>
            <a:xfrm>
              <a:off x="446396" y="3307095"/>
              <a:ext cx="257810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>
              <a:stCxn id="4" idx="2"/>
            </p:cNvCxnSpPr>
            <p:nvPr/>
          </p:nvCxnSpPr>
          <p:spPr>
            <a:xfrm flipH="1">
              <a:off x="848651" y="3129295"/>
              <a:ext cx="1" cy="17780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491803" y="3129294"/>
              <a:ext cx="1" cy="17780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2641852" y="3133264"/>
              <a:ext cx="1" cy="17780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9482" y="3793443"/>
            <a:ext cx="595043" cy="53440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59249" y="4492399"/>
            <a:ext cx="280466" cy="534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548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496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Complete the part-whole model.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2210" y="1473274"/>
            <a:ext cx="3901581" cy="4860160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/>
              <p:cNvSpPr txBox="1"/>
              <p:nvPr/>
            </p:nvSpPr>
            <p:spPr>
              <a:xfrm>
                <a:off x="10126341" y="426432"/>
                <a:ext cx="860106" cy="860106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txBody>
              <a:bodyPr wrap="square" rtlCol="0" anchor="ctr">
                <a:no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m:oMathPara>
                </a14:m>
                <a:endParaRPr lang="en-GB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26341" y="426432"/>
                <a:ext cx="860106" cy="860106"/>
              </a:xfrm>
              <a:prstGeom prst="ellipse">
                <a:avLst/>
              </a:prstGeom>
              <a:blipFill>
                <a:blip r:embed="rId4"/>
                <a:stretch>
                  <a:fillRect/>
                </a:stretch>
              </a:blipFill>
              <a:ln w="28575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57642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96276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lnSpc>
                    <a:spcPct val="115000"/>
                  </a:lnSpc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Jack is calculating 4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7</m:t>
                        </m:r>
                      </m:den>
                    </m:f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6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7</m:t>
                        </m:r>
                      </m:den>
                    </m:f>
                  </m:oMath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>
                  <a:lnSpc>
                    <a:spcPct val="115000"/>
                  </a:lnSpc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He adds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7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to both numbers.</a:t>
                </a:r>
              </a:p>
              <a:p>
                <a:pPr lvl="0">
                  <a:lnSpc>
                    <a:spcPct val="115000"/>
                  </a:lnSpc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>
                  <a:lnSpc>
                    <a:spcPct val="115000"/>
                  </a:lnSpc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>
                  <a:lnSpc>
                    <a:spcPct val="115000"/>
                  </a:lnSpc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>
                  <a:lnSpc>
                    <a:spcPct val="115000"/>
                  </a:lnSpc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>
                  <a:lnSpc>
                    <a:spcPct val="115000"/>
                  </a:lnSpc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>
                  <a:lnSpc>
                    <a:spcPct val="115000"/>
                  </a:lnSpc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>
                  <a:lnSpc>
                    <a:spcPct val="115000"/>
                  </a:lnSpc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Explain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why Jack is correct.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962769"/>
              </a:xfrm>
              <a:prstGeom prst="rect">
                <a:avLst/>
              </a:prstGeom>
              <a:blipFill>
                <a:blip r:embed="rId3"/>
                <a:stretch>
                  <a:fillRect l="-1590" b="-172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9677" y="3122840"/>
            <a:ext cx="1779912" cy="130424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773669" y="2479982"/>
                <a:ext cx="4534308" cy="1622004"/>
              </a:xfrm>
              <a:prstGeom prst="wedgeRoundRectCallout">
                <a:avLst>
                  <a:gd name="adj1" fmla="val -60525"/>
                  <a:gd name="adj2" fmla="val 35612"/>
                  <a:gd name="adj3" fmla="val 16667"/>
                </a:avLst>
              </a:prstGeom>
              <a:solidFill>
                <a:schemeClr val="accent4">
                  <a:alpha val="20000"/>
                </a:schemeClr>
              </a:solidFill>
              <a:ln w="28575">
                <a:solidFill>
                  <a:schemeClr val="accent4"/>
                </a:solidFill>
              </a:ln>
            </p:spPr>
            <p:txBody>
              <a:bodyPr wrap="square" rtlCol="0" anchor="ctr">
                <a:spAutoFit/>
              </a:bodyPr>
              <a:lstStyle/>
              <a:p>
                <a:pPr algn="ctr">
                  <a:spcAft>
                    <a:spcPts val="1200"/>
                  </a:spcAft>
                </a:pPr>
                <a:r>
                  <a:rPr lang="en-GB" sz="2800" dirty="0" smtClean="0">
                    <a:latin typeface="Gill Sans MT" panose="020B0502020104020203" pitchFamily="34" charset="0"/>
                  </a:rPr>
                  <a:t>4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7 </m:t>
                        </m:r>
                      </m:den>
                    </m:f>
                  </m:oMath>
                </a14:m>
                <a:r>
                  <a:rPr lang="en-GB" sz="2800" dirty="0" smtClean="0"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latin typeface="Gill Sans MT" panose="020B0502020104020203" pitchFamily="34" charset="0"/>
                  </a:rPr>
                  <a:t> 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6</m:t>
                        </m:r>
                      </m:num>
                      <m:den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</m:oMath>
                </a14:m>
                <a:r>
                  <a:rPr lang="en-GB" sz="2800" dirty="0" smtClean="0"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Gill Sans MT" panose="020B0502020104020203" pitchFamily="34" charset="0"/>
                  </a:rPr>
                  <a:t> 4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</m:oMath>
                </a14:m>
                <a:r>
                  <a:rPr lang="en-GB" sz="2800" dirty="0" smtClean="0"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latin typeface="Gill Sans MT" panose="020B0502020104020203" pitchFamily="34" charset="0"/>
                  </a:rPr>
                  <a:t> 3      </a:t>
                </a:r>
              </a:p>
              <a:p>
                <a:pPr algn="ctr">
                  <a:spcAft>
                    <a:spcPts val="1200"/>
                  </a:spcAft>
                </a:pPr>
                <a:r>
                  <a:rPr lang="en-GB" sz="2800" dirty="0" smtClean="0">
                    <a:latin typeface="Gill Sans MT" panose="020B0502020104020203" pitchFamily="34" charset="0"/>
                  </a:rPr>
                  <a:t>so the answer is 1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</m:oMath>
                </a14:m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3669" y="2479982"/>
                <a:ext cx="4534308" cy="1622004"/>
              </a:xfrm>
              <a:prstGeom prst="wedgeRoundRectCallout">
                <a:avLst>
                  <a:gd name="adj1" fmla="val -60525"/>
                  <a:gd name="adj2" fmla="val 35612"/>
                  <a:gd name="adj3" fmla="val 16667"/>
                </a:avLst>
              </a:prstGeom>
              <a:blipFill>
                <a:blip r:embed="rId5"/>
                <a:stretch>
                  <a:fillRect/>
                </a:stretch>
              </a:blipFill>
              <a:ln w="28575">
                <a:solidFill>
                  <a:schemeClr val="accent4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64192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95438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lnSpc>
                    <a:spcPct val="115000"/>
                  </a:lnSpc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The mass of Annie’s suitcase is 29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kg.</a:t>
                </a:r>
              </a:p>
              <a:p>
                <a:pPr lvl="0">
                  <a:lnSpc>
                    <a:spcPct val="115000"/>
                  </a:lnSpc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Teddy’s suitcase is 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kg </a:t>
                </a:r>
                <a:r>
                  <a:rPr lang="en-US" sz="2800" dirty="0" err="1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lighte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r than Annie’s.</a:t>
                </a:r>
              </a:p>
              <a:p>
                <a:pPr lvl="0">
                  <a:lnSpc>
                    <a:spcPct val="115000"/>
                  </a:lnSpc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How much does Teddy’s suitcase weigh?</a:t>
                </a:r>
              </a:p>
              <a:p>
                <a:pPr lvl="0">
                  <a:lnSpc>
                    <a:spcPct val="115000"/>
                  </a:lnSpc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How much do the suitcases weigh altogether?</a:t>
                </a:r>
              </a:p>
              <a:p>
                <a:pPr lvl="0">
                  <a:lnSpc>
                    <a:spcPct val="115000"/>
                  </a:lnSpc>
                  <a:defRPr/>
                </a:pPr>
                <a:endParaRPr lang="en-US" sz="2800" dirty="0" smtClean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>
                  <a:lnSpc>
                    <a:spcPct val="115000"/>
                  </a:lnSpc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>
                  <a:lnSpc>
                    <a:spcPct val="115000"/>
                  </a:lnSpc>
                  <a:defRPr/>
                </a:pPr>
                <a:endParaRPr lang="en-US" sz="2800" dirty="0" smtClean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>
                  <a:lnSpc>
                    <a:spcPct val="115000"/>
                  </a:lnSpc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>
                  <a:lnSpc>
                    <a:spcPct val="115000"/>
                  </a:lnSpc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There is a weight allowance of 32 kg per suitcase.</a:t>
                </a:r>
              </a:p>
              <a:p>
                <a:pPr lvl="0">
                  <a:lnSpc>
                    <a:spcPct val="115000"/>
                  </a:lnSpc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How much below the weight allowance are Annie and Teddy?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954387"/>
              </a:xfrm>
              <a:prstGeom prst="rect">
                <a:avLst/>
              </a:prstGeom>
              <a:blipFill>
                <a:blip r:embed="rId3"/>
                <a:stretch>
                  <a:fillRect l="-1590" r="-1211" b="-122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7327" y="3072583"/>
            <a:ext cx="2258927" cy="183905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1442" y="3151922"/>
            <a:ext cx="2381332" cy="1938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08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97480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lnSpc>
                    <a:spcPct val="115000"/>
                  </a:lnSpc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>
                  <a:lnSpc>
                    <a:spcPct val="115000"/>
                  </a:lnSpc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Find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the value of the </a:t>
                </a:r>
              </a:p>
              <a:p>
                <a:pPr lvl="0">
                  <a:lnSpc>
                    <a:spcPct val="115000"/>
                  </a:lnSpc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>
                  <a:lnSpc>
                    <a:spcPct val="115000"/>
                  </a:lnSpc>
                  <a:defRPr/>
                </a:pPr>
                <a:r>
                  <a:rPr lang="en-US" sz="2800" dirty="0">
                    <a:solidFill>
                      <a:prstClr val="black"/>
                    </a:solidFill>
                    <a:ea typeface="Calibri" panose="020F0502020204030204" pitchFamily="34" charset="0"/>
                    <a:cs typeface="Times New Roman" panose="02020603050405020304" pitchFamily="18" charset="0"/>
                  </a:rPr>
                  <a:t>                          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 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3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4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9</m:t>
                        </m:r>
                      </m:den>
                    </m:f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6</a:t>
                </a:r>
                <a:r>
                  <a:rPr lang="en-US" sz="2800" dirty="0">
                    <a:solidFill>
                      <a:prstClr val="black"/>
                    </a:solidFill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3</m:t>
                        </m:r>
                      </m:den>
                    </m:f>
                  </m:oMath>
                </a14:m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>
                  <a:lnSpc>
                    <a:spcPct val="115000"/>
                  </a:lnSpc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>
                  <a:lnSpc>
                    <a:spcPct val="115000"/>
                  </a:lnSpc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>
                  <a:lnSpc>
                    <a:spcPct val="115000"/>
                  </a:lnSpc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            8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10</m:t>
                        </m:r>
                      </m:den>
                    </m:f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−   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    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974806"/>
              </a:xfrm>
              <a:prstGeom prst="rect">
                <a:avLst/>
              </a:prstGeom>
              <a:blipFill>
                <a:blip r:embed="rId3"/>
                <a:stretch>
                  <a:fillRect l="-1590" b="-92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un 3"/>
          <p:cNvSpPr>
            <a:spLocks noChangeAspect="1"/>
          </p:cNvSpPr>
          <p:nvPr/>
        </p:nvSpPr>
        <p:spPr>
          <a:xfrm>
            <a:off x="4097086" y="1076534"/>
            <a:ext cx="1008653" cy="983683"/>
          </a:xfrm>
          <a:prstGeom prst="sun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Heart 5"/>
          <p:cNvSpPr>
            <a:spLocks noChangeAspect="1"/>
          </p:cNvSpPr>
          <p:nvPr/>
        </p:nvSpPr>
        <p:spPr>
          <a:xfrm>
            <a:off x="2155371" y="2223285"/>
            <a:ext cx="814084" cy="871632"/>
          </a:xfrm>
          <a:prstGeom prst="hear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un 6"/>
          <p:cNvSpPr>
            <a:spLocks noChangeAspect="1"/>
          </p:cNvSpPr>
          <p:nvPr/>
        </p:nvSpPr>
        <p:spPr>
          <a:xfrm>
            <a:off x="4732042" y="3729297"/>
            <a:ext cx="1008653" cy="983683"/>
          </a:xfrm>
          <a:prstGeom prst="sun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Heart 7"/>
          <p:cNvSpPr>
            <a:spLocks noChangeAspect="1"/>
          </p:cNvSpPr>
          <p:nvPr/>
        </p:nvSpPr>
        <p:spPr>
          <a:xfrm>
            <a:off x="3399031" y="3842623"/>
            <a:ext cx="814084" cy="871632"/>
          </a:xfrm>
          <a:prstGeom prst="hear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80990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274023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lnSpc>
                    <a:spcPct val="115000"/>
                  </a:lnSpc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There are 9 lamp posts on a road. There is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Times New Roman" panose="02020603050405020304" pitchFamily="18" charset="0"/>
                  </a:rPr>
                  <a:t>4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of a </a:t>
                </a:r>
                <a:r>
                  <a:rPr lang="en-US" sz="2800" dirty="0" err="1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metre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between each lamp post. </a:t>
                </a:r>
              </a:p>
              <a:p>
                <a:pPr lvl="0">
                  <a:lnSpc>
                    <a:spcPct val="115000"/>
                  </a:lnSpc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>
                  <a:lnSpc>
                    <a:spcPct val="115000"/>
                  </a:lnSpc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What is the distance between the first and last lamp post? 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2740237"/>
              </a:xfrm>
              <a:prstGeom prst="rect">
                <a:avLst/>
              </a:prstGeom>
              <a:blipFill>
                <a:blip r:embed="rId3"/>
                <a:stretch>
                  <a:fillRect l="-1590" b="-534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05169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036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 pattern blocks, if          is equal to 1 whole, work out what fraction the other shapes represent.</a:t>
            </a:r>
          </a:p>
          <a:p>
            <a:pPr lvl="0">
              <a:lnSpc>
                <a:spcPct val="115000"/>
              </a:lnSpc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 this to calculate the multiplications.</a:t>
            </a:r>
          </a:p>
          <a:p>
            <a:pPr lvl="0">
              <a:lnSpc>
                <a:spcPct val="115000"/>
              </a:lnSpc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Give your answers in their simplest form.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4" name="Hexagon 3"/>
          <p:cNvSpPr/>
          <p:nvPr/>
        </p:nvSpPr>
        <p:spPr>
          <a:xfrm>
            <a:off x="4203510" y="692880"/>
            <a:ext cx="651753" cy="615545"/>
          </a:xfrm>
          <a:prstGeom prst="hexago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Trapezoid 5"/>
          <p:cNvSpPr/>
          <p:nvPr/>
        </p:nvSpPr>
        <p:spPr>
          <a:xfrm>
            <a:off x="3686639" y="5406649"/>
            <a:ext cx="942910" cy="532948"/>
          </a:xfrm>
          <a:prstGeom prst="trapezoid">
            <a:avLst>
              <a:gd name="adj" fmla="val 44240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Parallelogram 6"/>
          <p:cNvSpPr/>
          <p:nvPr/>
        </p:nvSpPr>
        <p:spPr>
          <a:xfrm>
            <a:off x="3600413" y="4442729"/>
            <a:ext cx="1115363" cy="464867"/>
          </a:xfrm>
          <a:prstGeom prst="parallelogram">
            <a:avLst>
              <a:gd name="adj" fmla="val 80583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Isosceles Triangle 7"/>
          <p:cNvSpPr/>
          <p:nvPr/>
        </p:nvSpPr>
        <p:spPr>
          <a:xfrm>
            <a:off x="3855391" y="3353671"/>
            <a:ext cx="605408" cy="511677"/>
          </a:xfrm>
          <a:prstGeom prst="triangl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4855263" y="3353671"/>
                <a:ext cx="213460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×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Cambria Math" panose="02040503050406030204" pitchFamily="18" charset="0"/>
                    <a:cs typeface="+mn-cs"/>
                  </a:rPr>
                  <a:t>5 </a:t>
                </a:r>
                <a14:m>
                  <m:oMath xmlns:m="http://schemas.openxmlformats.org/officeDocument/2006/math"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cs typeface="+mn-cs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55263" y="3353671"/>
                <a:ext cx="2134605" cy="523220"/>
              </a:xfrm>
              <a:prstGeom prst="rect">
                <a:avLst/>
              </a:prstGeom>
              <a:blipFill>
                <a:blip r:embed="rId3"/>
                <a:stretch>
                  <a:fillRect l="-5698" t="-13953" b="-302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4855263" y="4375839"/>
                <a:ext cx="165626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×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Cambria Math" panose="02040503050406030204" pitchFamily="18" charset="0"/>
                    <a:cs typeface="+mn-cs"/>
                  </a:rPr>
                  <a:t>5 </a:t>
                </a:r>
                <a14:m>
                  <m:oMath xmlns:m="http://schemas.openxmlformats.org/officeDocument/2006/math"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cs typeface="+mn-cs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55263" y="4375839"/>
                <a:ext cx="1656263" cy="523220"/>
              </a:xfrm>
              <a:prstGeom prst="rect">
                <a:avLst/>
              </a:prstGeom>
              <a:blipFill>
                <a:blip r:embed="rId4"/>
                <a:stretch>
                  <a:fillRect l="-7353" t="-15116" b="-302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4855263" y="5398007"/>
                <a:ext cx="137317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×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Cambria Math" panose="02040503050406030204" pitchFamily="18" charset="0"/>
                    <a:cs typeface="+mn-cs"/>
                  </a:rPr>
                  <a:t>5 </a:t>
                </a:r>
                <a14:m>
                  <m:oMath xmlns:m="http://schemas.openxmlformats.org/officeDocument/2006/math"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cs typeface="+mn-cs"/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55263" y="5398007"/>
                <a:ext cx="1373174" cy="523220"/>
              </a:xfrm>
              <a:prstGeom prst="rect">
                <a:avLst/>
              </a:prstGeom>
              <a:blipFill>
                <a:blip r:embed="rId5"/>
                <a:stretch>
                  <a:fillRect l="-8850" t="-13953" b="-302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33314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7908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Eva and Amir both work on a homework project.</a:t>
            </a:r>
          </a:p>
          <a:p>
            <a:pPr lvl="0">
              <a:lnSpc>
                <a:spcPct val="115000"/>
              </a:lnSpc>
              <a:defRPr/>
            </a:pPr>
            <a:endParaRPr lang="en-GB" sz="14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Eva</a:t>
            </a:r>
          </a:p>
          <a:p>
            <a:pPr lvl="0">
              <a:lnSpc>
                <a:spcPct val="115000"/>
              </a:lnSpc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r">
              <a:lnSpc>
                <a:spcPct val="115000"/>
              </a:lnSpc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Amir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</a:p>
          <a:p>
            <a:pPr lvl="0" algn="r">
              <a:lnSpc>
                <a:spcPct val="115000"/>
              </a:lnSpc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Who spent the most time on their project?</a:t>
            </a:r>
          </a:p>
          <a:p>
            <a:pPr lvl="0">
              <a:lnSpc>
                <a:spcPct val="115000"/>
              </a:lnSpc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Explain your reasoning.	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52" y="1742146"/>
            <a:ext cx="1097650" cy="1550873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3824" y="3264187"/>
            <a:ext cx="1008085" cy="73624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Rounded Rectangular Callout 6"/>
              <p:cNvSpPr/>
              <p:nvPr/>
            </p:nvSpPr>
            <p:spPr>
              <a:xfrm>
                <a:off x="3009543" y="1267427"/>
                <a:ext cx="4029790" cy="1727427"/>
              </a:xfrm>
              <a:prstGeom prst="wedgeRoundRectCallout">
                <a:avLst>
                  <a:gd name="adj1" fmla="val -60016"/>
                  <a:gd name="adj2" fmla="val 33517"/>
                  <a:gd name="adj3" fmla="val 16667"/>
                </a:avLst>
              </a:prstGeom>
              <a:solidFill>
                <a:schemeClr val="accent6">
                  <a:alpha val="20000"/>
                </a:schemeClr>
              </a:solidFill>
              <a:ln w="28575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I spent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4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hours a week for 4 weeks doing my project. </a:t>
                </a:r>
              </a:p>
            </p:txBody>
          </p:sp>
        </mc:Choice>
        <mc:Fallback xmlns="">
          <p:sp>
            <p:nvSpPr>
              <p:cNvPr id="7" name="Rounded Rectangular Callout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09543" y="1267427"/>
                <a:ext cx="4029790" cy="1727427"/>
              </a:xfrm>
              <a:prstGeom prst="wedgeRoundRectCallout">
                <a:avLst>
                  <a:gd name="adj1" fmla="val -60016"/>
                  <a:gd name="adj2" fmla="val 33517"/>
                  <a:gd name="adj3" fmla="val 16667"/>
                </a:avLst>
              </a:prstGeom>
              <a:blipFill>
                <a:blip r:embed="rId5"/>
                <a:stretch>
                  <a:fillRect r="-815" b="-3819"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ounded Rectangular Callout 7"/>
              <p:cNvSpPr/>
              <p:nvPr/>
            </p:nvSpPr>
            <p:spPr>
              <a:xfrm>
                <a:off x="3009543" y="3136715"/>
                <a:ext cx="4029790" cy="1727427"/>
              </a:xfrm>
              <a:prstGeom prst="wedgeRoundRectCallout">
                <a:avLst>
                  <a:gd name="adj1" fmla="val 66714"/>
                  <a:gd name="adj2" fmla="val 1020"/>
                  <a:gd name="adj3" fmla="val 16667"/>
                </a:avLst>
              </a:prstGeom>
              <a:solidFill>
                <a:schemeClr val="accent4">
                  <a:alpha val="20000"/>
                </a:schemeClr>
              </a:solidFill>
              <a:ln w="28575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I spent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2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3</m:t>
                        </m:r>
                      </m:num>
                      <m:den>
                        <m: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hours a week for 5 weeks doing my project. </a:t>
                </a:r>
              </a:p>
            </p:txBody>
          </p:sp>
        </mc:Choice>
        <mc:Fallback xmlns="">
          <p:sp>
            <p:nvSpPr>
              <p:cNvPr id="8" name="Rounded Rectangular Callout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09543" y="3136715"/>
                <a:ext cx="4029790" cy="1727427"/>
              </a:xfrm>
              <a:prstGeom prst="wedgeRoundRectCallout">
                <a:avLst>
                  <a:gd name="adj1" fmla="val 66714"/>
                  <a:gd name="adj2" fmla="val 1020"/>
                  <a:gd name="adj3" fmla="val 16667"/>
                </a:avLst>
              </a:prstGeom>
              <a:blipFill>
                <a:blip r:embed="rId6"/>
                <a:stretch>
                  <a:fillRect b="-3472"/>
                </a:stretch>
              </a:blipFill>
              <a:ln w="28575">
                <a:solidFill>
                  <a:schemeClr val="accent4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07121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036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shaded square in the grid below is the answer to a multiplying fractions question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lvl="0">
              <a:lnSpc>
                <a:spcPct val="115000"/>
              </a:lnSpc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was the question?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2412334"/>
              </p:ext>
            </p:extLst>
          </p:nvPr>
        </p:nvGraphicFramePr>
        <p:xfrm>
          <a:off x="3395805" y="3138395"/>
          <a:ext cx="2909460" cy="29094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7365">
                  <a:extLst>
                    <a:ext uri="{9D8B030D-6E8A-4147-A177-3AD203B41FA5}">
                      <a16:colId xmlns:a16="http://schemas.microsoft.com/office/drawing/2014/main" val="2109209530"/>
                    </a:ext>
                  </a:extLst>
                </a:gridCol>
                <a:gridCol w="727365">
                  <a:extLst>
                    <a:ext uri="{9D8B030D-6E8A-4147-A177-3AD203B41FA5}">
                      <a16:colId xmlns:a16="http://schemas.microsoft.com/office/drawing/2014/main" val="4219385143"/>
                    </a:ext>
                  </a:extLst>
                </a:gridCol>
                <a:gridCol w="727365">
                  <a:extLst>
                    <a:ext uri="{9D8B030D-6E8A-4147-A177-3AD203B41FA5}">
                      <a16:colId xmlns:a16="http://schemas.microsoft.com/office/drawing/2014/main" val="1909621544"/>
                    </a:ext>
                  </a:extLst>
                </a:gridCol>
                <a:gridCol w="727365">
                  <a:extLst>
                    <a:ext uri="{9D8B030D-6E8A-4147-A177-3AD203B41FA5}">
                      <a16:colId xmlns:a16="http://schemas.microsoft.com/office/drawing/2014/main" val="1867998845"/>
                    </a:ext>
                  </a:extLst>
                </a:gridCol>
              </a:tblGrid>
              <a:tr h="48491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184751" marR="184751" marT="92375" marB="92375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184751" marR="184751" marT="92375" marB="92375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184751" marR="184751" marT="92375" marB="92375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184751" marR="184751" marT="92375" marB="92375"/>
                </a:tc>
                <a:extLst>
                  <a:ext uri="{0D108BD9-81ED-4DB2-BD59-A6C34878D82A}">
                    <a16:rowId xmlns:a16="http://schemas.microsoft.com/office/drawing/2014/main" val="2541451640"/>
                  </a:ext>
                </a:extLst>
              </a:tr>
              <a:tr h="48491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184751" marR="184751" marT="92375" marB="92375"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184751" marR="184751" marT="92375" marB="92375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184751" marR="184751" marT="92375" marB="92375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184751" marR="184751" marT="92375" marB="92375"/>
                </a:tc>
                <a:extLst>
                  <a:ext uri="{0D108BD9-81ED-4DB2-BD59-A6C34878D82A}">
                    <a16:rowId xmlns:a16="http://schemas.microsoft.com/office/drawing/2014/main" val="1590233019"/>
                  </a:ext>
                </a:extLst>
              </a:tr>
              <a:tr h="48491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184751" marR="184751" marT="92375" marB="92375"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184751" marR="184751" marT="92375" marB="92375"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184751" marR="184751" marT="92375" marB="92375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184751" marR="184751" marT="92375" marB="92375"/>
                </a:tc>
                <a:extLst>
                  <a:ext uri="{0D108BD9-81ED-4DB2-BD59-A6C34878D82A}">
                    <a16:rowId xmlns:a16="http://schemas.microsoft.com/office/drawing/2014/main" val="1102197911"/>
                  </a:ext>
                </a:extLst>
              </a:tr>
              <a:tr h="48491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184751" marR="184751" marT="92375" marB="92375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184751" marR="184751" marT="92375" marB="92375"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184751" marR="184751" marT="92375" marB="92375"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184751" marR="184751" marT="92375" marB="92375"/>
                </a:tc>
                <a:extLst>
                  <a:ext uri="{0D108BD9-81ED-4DB2-BD59-A6C34878D82A}">
                    <a16:rowId xmlns:a16="http://schemas.microsoft.com/office/drawing/2014/main" val="462925829"/>
                  </a:ext>
                </a:extLst>
              </a:tr>
              <a:tr h="48491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184751" marR="184751" marT="92375" marB="92375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184751" marR="184751" marT="92375" marB="92375"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184751" marR="184751" marT="92375" marB="92375"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184751" marR="184751" marT="92375" marB="92375"/>
                </a:tc>
                <a:extLst>
                  <a:ext uri="{0D108BD9-81ED-4DB2-BD59-A6C34878D82A}">
                    <a16:rowId xmlns:a16="http://schemas.microsoft.com/office/drawing/2014/main" val="103872317"/>
                  </a:ext>
                </a:extLst>
              </a:tr>
              <a:tr h="48491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184751" marR="184751" marT="92375" marB="92375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184751" marR="184751" marT="92375" marB="92375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184751" marR="184751" marT="92375" marB="92375"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 marL="184751" marR="184751" marT="92375" marB="92375"/>
                </a:tc>
                <a:extLst>
                  <a:ext uri="{0D108BD9-81ED-4DB2-BD59-A6C34878D82A}">
                    <a16:rowId xmlns:a16="http://schemas.microsoft.com/office/drawing/2014/main" val="8624702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00651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496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many ways can you complete the missing digits?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2895633" y="2027342"/>
                <a:ext cx="4257610" cy="35240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spcAft>
                    <a:spcPts val="12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6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3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 </m:t>
                      </m:r>
                      <m:f>
                        <m:fPr>
                          <m:ctrlPr>
                            <a:rPr lang="en-GB" sz="3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num>
                        <m:den/>
                      </m:f>
                      <m:r>
                        <a:rPr lang="en-GB" sz="3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= </m:t>
                      </m:r>
                      <m:f>
                        <m:fPr>
                          <m:ctrlPr>
                            <a:rPr lang="en-GB" sz="3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6</m:t>
                          </m:r>
                        </m:num>
                        <m:den>
                          <m:r>
                            <a:rPr lang="en-GB" sz="3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12</m:t>
                          </m:r>
                        </m:den>
                      </m:f>
                    </m:oMath>
                  </m:oMathPara>
                </a14:m>
                <a:endParaRPr lang="en-GB" sz="3600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60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  <m:r>
                        <a:rPr lang="en-GB" sz="36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360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 </m:t>
                      </m:r>
                      <m:f>
                        <m:fPr>
                          <m:ctrlPr>
                            <a:rPr lang="en-GB" sz="36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  <m:r>
                        <a:rPr lang="en-GB" sz="36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= </m:t>
                      </m:r>
                      <m:f>
                        <m:fPr>
                          <m:ctrlPr>
                            <a:rPr lang="en-GB" sz="3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/>
                        <m:den>
                          <m:r>
                            <a:rPr lang="en-GB" sz="3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sz="3600" dirty="0" smtClean="0"/>
              </a:p>
              <a:p>
                <a:endParaRPr lang="en-GB" sz="3600" dirty="0"/>
              </a:p>
              <a:p>
                <a:r>
                  <a:rPr lang="en-GB" sz="3600" dirty="0" smtClean="0"/>
                  <a:t>	</a:t>
                </a:r>
                <a:endParaRPr lang="en-GB" sz="36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95633" y="2027342"/>
                <a:ext cx="4257610" cy="352404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2181" y="2680735"/>
            <a:ext cx="1059705" cy="63173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4326" y="2016548"/>
            <a:ext cx="1095826" cy="65339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8954" y="2680752"/>
            <a:ext cx="1055387" cy="62928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5057" y="3206233"/>
            <a:ext cx="1229767" cy="733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764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496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Find the area of the shaded part of the shape.</a:t>
            </a:r>
          </a:p>
        </p:txBody>
      </p:sp>
      <p:sp>
        <p:nvSpPr>
          <p:cNvPr id="4" name="Rectangle 3"/>
          <p:cNvSpPr/>
          <p:nvPr/>
        </p:nvSpPr>
        <p:spPr>
          <a:xfrm>
            <a:off x="3138125" y="2887322"/>
            <a:ext cx="4126257" cy="2107758"/>
          </a:xfrm>
          <a:prstGeom prst="rect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3659618" y="3351628"/>
            <a:ext cx="3083270" cy="1179147"/>
          </a:xfrm>
          <a:prstGeom prst="rect">
            <a:avLst/>
          </a:prstGeom>
          <a:solidFill>
            <a:schemeClr val="bg1"/>
          </a:solidFill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6172894" y="3673778"/>
            <a:ext cx="8823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Gill Sans MT" panose="020B0502020104020203" pitchFamily="34" charset="0"/>
              </a:rPr>
              <a:t>1 m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13692" y="2503397"/>
            <a:ext cx="8823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1 m</a:t>
            </a:r>
            <a:endParaRPr lang="en-GB" dirty="0"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675328" y="3650729"/>
                <a:ext cx="882317" cy="4854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dirty="0" smtClean="0">
                    <a:latin typeface="Gill Sans MT" panose="020B0502020104020203" pitchFamily="34" charset="0"/>
                  </a:rPr>
                  <a:t> m</a:t>
                </a:r>
                <a:endParaRPr lang="en-GB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75328" y="3650729"/>
                <a:ext cx="882317" cy="485454"/>
              </a:xfrm>
              <a:prstGeom prst="rect">
                <a:avLst/>
              </a:prstGeom>
              <a:blipFill>
                <a:blip r:embed="rId3"/>
                <a:stretch>
                  <a:fillRect b="-62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4877180" y="3370041"/>
                <a:ext cx="882317" cy="4884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</m:oMath>
                </a14:m>
                <a:r>
                  <a:rPr lang="en-GB" dirty="0" smtClean="0">
                    <a:latin typeface="Gill Sans MT" panose="020B0502020104020203" pitchFamily="34" charset="0"/>
                  </a:rPr>
                  <a:t> m</a:t>
                </a:r>
                <a:endParaRPr lang="en-GB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7180" y="3370041"/>
                <a:ext cx="882317" cy="488403"/>
              </a:xfrm>
              <a:prstGeom prst="rect">
                <a:avLst/>
              </a:prstGeom>
              <a:blipFill>
                <a:blip r:embed="rId4"/>
                <a:stretch>
                  <a:fillRect b="-62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/>
          <p:cNvSpPr txBox="1"/>
          <p:nvPr/>
        </p:nvSpPr>
        <p:spPr>
          <a:xfrm>
            <a:off x="6907139" y="2141286"/>
            <a:ext cx="18215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Gill Sans MT" panose="020B0502020104020203" pitchFamily="34" charset="0"/>
              </a:rPr>
              <a:t>Not drawn accurately</a:t>
            </a:r>
            <a:endParaRPr lang="en-GB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5755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05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Alex says,</a:t>
            </a:r>
          </a:p>
          <a:p>
            <a:pPr lvl="0">
              <a:lnSpc>
                <a:spcPct val="115000"/>
              </a:lnSpc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r>
              <a:rPr lang="en-US" sz="2800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</a:p>
          <a:p>
            <a:pPr lvl="0">
              <a:lnSpc>
                <a:spcPct val="115000"/>
              </a:lnSpc>
              <a:defRPr/>
            </a:pPr>
            <a:endParaRPr lang="en-US" sz="2800" dirty="0" smtClean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endParaRPr lang="en-US" sz="2800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r>
              <a:rPr lang="en-US" sz="2800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you agree?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Explain why.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2385" y="1230776"/>
            <a:ext cx="1269996" cy="173181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Rounded Rectangular Callout 5"/>
              <p:cNvSpPr/>
              <p:nvPr/>
            </p:nvSpPr>
            <p:spPr>
              <a:xfrm>
                <a:off x="3221908" y="1843713"/>
                <a:ext cx="4641013" cy="1629084"/>
              </a:xfrm>
              <a:prstGeom prst="wedgeRoundRectCallout">
                <a:avLst>
                  <a:gd name="adj1" fmla="val -56538"/>
                  <a:gd name="adj2" fmla="val -21500"/>
                  <a:gd name="adj3" fmla="val 16667"/>
                </a:avLst>
              </a:prstGeom>
              <a:solidFill>
                <a:schemeClr val="accent4">
                  <a:alpha val="20000"/>
                </a:schemeClr>
              </a:solidFill>
              <a:ln w="28575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4</m:t>
                        </m:r>
                      </m:den>
                    </m:f>
                    <m:r>
                      <a:rPr kumimoji="0" lang="en-US" sz="2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kumimoji="0" lang="en-US" sz="2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×</m:t>
                    </m:r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f>
                      <m:fPr>
                        <m:ctrlP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kumimoji="0" lang="en-US" sz="2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is the same as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of a quarter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Rounded Rectangular Callout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21908" y="1843713"/>
                <a:ext cx="4641013" cy="1629084"/>
              </a:xfrm>
              <a:prstGeom prst="wedgeRoundRectCallout">
                <a:avLst>
                  <a:gd name="adj1" fmla="val -56538"/>
                  <a:gd name="adj2" fmla="val -21500"/>
                  <a:gd name="adj3" fmla="val 16667"/>
                </a:avLst>
              </a:prstGeom>
              <a:blipFill>
                <a:blip r:embed="rId4"/>
                <a:stretch>
                  <a:fillRect/>
                </a:stretch>
              </a:blipFill>
              <a:ln w="28575">
                <a:solidFill>
                  <a:schemeClr val="accent4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12322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Tommy 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agree?</a:t>
            </a:r>
            <a:b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</a:b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ounded Rectangular Callout 3"/>
              <p:cNvSpPr/>
              <p:nvPr/>
            </p:nvSpPr>
            <p:spPr>
              <a:xfrm>
                <a:off x="3290404" y="1478367"/>
                <a:ext cx="4311399" cy="2140094"/>
              </a:xfrm>
              <a:prstGeom prst="wedgeRoundRectCallout">
                <a:avLst>
                  <a:gd name="adj1" fmla="val -56538"/>
                  <a:gd name="adj2" fmla="val -21500"/>
                  <a:gd name="adj3" fmla="val 16667"/>
                </a:avLst>
              </a:prstGeom>
              <a:solidFill>
                <a:schemeClr val="accent1">
                  <a:alpha val="20000"/>
                </a:schemeClr>
              </a:solidFill>
              <a:ln w="28575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Dividing by 2 is the same as finding half of a number so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4</m:t>
                        </m:r>
                      </m:num>
                      <m:den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11</m:t>
                        </m:r>
                      </m:den>
                    </m:f>
                  </m:oMath>
                </a14:m>
                <a:r>
                  <a:rPr kumimoji="0" lang="en-US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÷ </a:t>
                </a:r>
                <a:r>
                  <a:rPr kumimoji="0" lang="en-US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 is the same as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kumimoji="0" lang="en-GB" sz="28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kumimoji="0" lang="en-GB" sz="28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×</m:t>
                    </m:r>
                    <m:f>
                      <m:fPr>
                        <m:ctrlP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num>
                      <m:den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11</m:t>
                        </m:r>
                      </m:den>
                    </m:f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Rounded Rectangular Callout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0404" y="1478367"/>
                <a:ext cx="4311399" cy="2140094"/>
              </a:xfrm>
              <a:prstGeom prst="wedgeRoundRectCallout">
                <a:avLst>
                  <a:gd name="adj1" fmla="val -56538"/>
                  <a:gd name="adj2" fmla="val -21500"/>
                  <a:gd name="adj3" fmla="val 16667"/>
                </a:avLst>
              </a:prstGeom>
              <a:blipFill>
                <a:blip r:embed="rId3"/>
                <a:stretch>
                  <a:fillRect t="-2809" r="-526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66324" y="1696172"/>
            <a:ext cx="1490448" cy="1076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817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Match the equivalent calculations.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ounded Rectangle 3"/>
              <p:cNvSpPr/>
              <p:nvPr/>
            </p:nvSpPr>
            <p:spPr>
              <a:xfrm>
                <a:off x="2246371" y="2008279"/>
                <a:ext cx="1891318" cy="933771"/>
              </a:xfrm>
              <a:prstGeom prst="roundRect">
                <a:avLst/>
              </a:prstGeom>
              <a:ln w="25400">
                <a:solidFill>
                  <a:schemeClr val="accent6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tIns="0" bIns="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+mn-cs"/>
                          </a:rPr>
                        </m:ctrlPr>
                      </m:fPr>
                      <m:num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+mn-cs"/>
                          </a:rPr>
                          <m:t>4</m:t>
                        </m:r>
                      </m:den>
                    </m:f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+mn-cs"/>
                      </a:rPr>
                      <m:t> </m:t>
                    </m:r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  <m:f>
                      <m:fPr>
                        <m:ctrlP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fPr>
                      <m:num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12</m:t>
                        </m:r>
                      </m:num>
                      <m:den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13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cs typeface="+mn-cs"/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cs typeface="+mn-cs"/>
                </a:endParaRPr>
              </a:p>
            </p:txBody>
          </p:sp>
        </mc:Choice>
        <mc:Fallback xmlns="">
          <p:sp>
            <p:nvSpPr>
              <p:cNvPr id="4" name="Rounded 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6371" y="2008279"/>
                <a:ext cx="1891318" cy="933771"/>
              </a:xfrm>
              <a:prstGeom prst="roundRect">
                <a:avLst/>
              </a:prstGeom>
              <a:blipFill>
                <a:blip r:embed="rId3"/>
                <a:stretch>
                  <a:fillRect/>
                </a:stretch>
              </a:blipFill>
              <a:ln w="25400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ounded Rectangle 5"/>
              <p:cNvSpPr/>
              <p:nvPr/>
            </p:nvSpPr>
            <p:spPr>
              <a:xfrm>
                <a:off x="2246371" y="3010782"/>
                <a:ext cx="1891318" cy="933771"/>
              </a:xfrm>
              <a:prstGeom prst="roundRect">
                <a:avLst/>
              </a:prstGeom>
              <a:ln w="25400">
                <a:solidFill>
                  <a:schemeClr val="accent6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tIns="0" bIns="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+mn-cs"/>
                          </a:rPr>
                        </m:ctrlPr>
                      </m:fPr>
                      <m:num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+mn-cs"/>
                          </a:rPr>
                          <m:t>6</m:t>
                        </m:r>
                      </m:den>
                    </m:f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+mn-cs"/>
                      </a:rPr>
                      <m:t> </m:t>
                    </m:r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  <m:f>
                      <m:fPr>
                        <m:ctrlP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fPr>
                      <m:num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12</m:t>
                        </m:r>
                      </m:num>
                      <m:den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13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cs typeface="+mn-cs"/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cs typeface="+mn-cs"/>
                </a:endParaRPr>
              </a:p>
            </p:txBody>
          </p:sp>
        </mc:Choice>
        <mc:Fallback xmlns="">
          <p:sp>
            <p:nvSpPr>
              <p:cNvPr id="6" name="Rounded 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6371" y="3010782"/>
                <a:ext cx="1891318" cy="933771"/>
              </a:xfrm>
              <a:prstGeom prst="roundRect">
                <a:avLst/>
              </a:prstGeom>
              <a:blipFill>
                <a:blip r:embed="rId4"/>
                <a:stretch>
                  <a:fillRect/>
                </a:stretch>
              </a:blipFill>
              <a:ln w="25400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ounded Rectangle 6"/>
              <p:cNvSpPr/>
              <p:nvPr/>
            </p:nvSpPr>
            <p:spPr>
              <a:xfrm>
                <a:off x="2246371" y="4013285"/>
                <a:ext cx="1891318" cy="933771"/>
              </a:xfrm>
              <a:prstGeom prst="roundRect">
                <a:avLst/>
              </a:prstGeom>
              <a:ln w="25400">
                <a:solidFill>
                  <a:schemeClr val="accent6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tIns="0" bIns="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+mn-cs"/>
                          </a:rPr>
                        </m:ctrlPr>
                      </m:fPr>
                      <m:num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+mn-cs"/>
                          </a:rPr>
                          <m:t>2</m:t>
                        </m:r>
                      </m:den>
                    </m:f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+mn-cs"/>
                      </a:rPr>
                      <m:t> </m:t>
                    </m:r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  <m:f>
                      <m:fPr>
                        <m:ctrlP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fPr>
                      <m:num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12</m:t>
                        </m:r>
                      </m:num>
                      <m:den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13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cs typeface="+mn-cs"/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cs typeface="+mn-cs"/>
                </a:endParaRPr>
              </a:p>
            </p:txBody>
          </p:sp>
        </mc:Choice>
        <mc:Fallback xmlns="">
          <p:sp>
            <p:nvSpPr>
              <p:cNvPr id="7" name="Rounded 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6371" y="4013285"/>
                <a:ext cx="1891318" cy="933771"/>
              </a:xfrm>
              <a:prstGeom prst="roundRect">
                <a:avLst/>
              </a:prstGeom>
              <a:blipFill>
                <a:blip r:embed="rId5"/>
                <a:stretch>
                  <a:fillRect/>
                </a:stretch>
              </a:blipFill>
              <a:ln w="25400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ounded Rectangle 7"/>
              <p:cNvSpPr/>
              <p:nvPr/>
            </p:nvSpPr>
            <p:spPr>
              <a:xfrm>
                <a:off x="2246371" y="5015788"/>
                <a:ext cx="1891318" cy="933771"/>
              </a:xfrm>
              <a:prstGeom prst="roundRect">
                <a:avLst/>
              </a:prstGeom>
              <a:ln w="25400">
                <a:solidFill>
                  <a:schemeClr val="accent6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tIns="0" bIns="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+mn-cs"/>
                          </a:rPr>
                        </m:ctrlPr>
                      </m:fPr>
                      <m:num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+mn-cs"/>
                          </a:rPr>
                          <m:t>3</m:t>
                        </m:r>
                      </m:den>
                    </m:f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+mn-cs"/>
                      </a:rPr>
                      <m:t> </m:t>
                    </m:r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  <m:f>
                      <m:fPr>
                        <m:ctrlP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fPr>
                      <m:num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12</m:t>
                        </m:r>
                      </m:num>
                      <m:den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13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cs typeface="+mn-cs"/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cs typeface="+mn-cs"/>
                </a:endParaRPr>
              </a:p>
            </p:txBody>
          </p:sp>
        </mc:Choice>
        <mc:Fallback xmlns="">
          <p:sp>
            <p:nvSpPr>
              <p:cNvPr id="8" name="Rounded 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6371" y="5015788"/>
                <a:ext cx="1891318" cy="933771"/>
              </a:xfrm>
              <a:prstGeom prst="roundRect">
                <a:avLst/>
              </a:prstGeom>
              <a:blipFill>
                <a:blip r:embed="rId6"/>
                <a:stretch>
                  <a:fillRect/>
                </a:stretch>
              </a:blipFill>
              <a:ln w="25400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ounded Rectangle 8"/>
              <p:cNvSpPr/>
              <p:nvPr/>
            </p:nvSpPr>
            <p:spPr>
              <a:xfrm>
                <a:off x="5378678" y="2008279"/>
                <a:ext cx="2125509" cy="933771"/>
              </a:xfrm>
              <a:prstGeom prst="roundRect">
                <a:avLst/>
              </a:prstGeom>
              <a:ln w="25400">
                <a:solidFill>
                  <a:schemeClr val="accent6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tIns="0" bIns="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12</m:t>
                        </m:r>
                      </m:num>
                      <m:den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13</m:t>
                        </m:r>
                      </m:den>
                    </m:f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÷</m:t>
                    </m:r>
                  </m:oMath>
                </a14:m>
                <a:r>
                  <a:rPr kumimoji="0" lang="en-US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Cambria Math" panose="02040503050406030204" pitchFamily="18" charset="0"/>
                  </a:rPr>
                  <a:t> 2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</mc:Choice>
        <mc:Fallback xmlns="">
          <p:sp>
            <p:nvSpPr>
              <p:cNvPr id="9" name="Rounded 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78678" y="2008279"/>
                <a:ext cx="2125509" cy="933771"/>
              </a:xfrm>
              <a:prstGeom prst="roundRect">
                <a:avLst/>
              </a:prstGeom>
              <a:blipFill>
                <a:blip r:embed="rId7"/>
                <a:stretch>
                  <a:fillRect/>
                </a:stretch>
              </a:blipFill>
              <a:ln w="25400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ounded Rectangle 9"/>
              <p:cNvSpPr/>
              <p:nvPr/>
            </p:nvSpPr>
            <p:spPr>
              <a:xfrm>
                <a:off x="5378678" y="3010782"/>
                <a:ext cx="2125509" cy="933771"/>
              </a:xfrm>
              <a:prstGeom prst="roundRect">
                <a:avLst/>
              </a:prstGeom>
              <a:ln w="25400">
                <a:solidFill>
                  <a:schemeClr val="accent6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tIns="0" bIns="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12</m:t>
                        </m:r>
                      </m:num>
                      <m:den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13</m:t>
                        </m:r>
                      </m:den>
                    </m:f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÷</m:t>
                    </m:r>
                  </m:oMath>
                </a14:m>
                <a:r>
                  <a:rPr kumimoji="0" lang="en-US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Cambria Math" panose="02040503050406030204" pitchFamily="18" charset="0"/>
                  </a:rPr>
                  <a:t> 6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</mc:Choice>
        <mc:Fallback xmlns="">
          <p:sp>
            <p:nvSpPr>
              <p:cNvPr id="10" name="Rounded 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78678" y="3010782"/>
                <a:ext cx="2125509" cy="933771"/>
              </a:xfrm>
              <a:prstGeom prst="roundRect">
                <a:avLst/>
              </a:prstGeom>
              <a:blipFill>
                <a:blip r:embed="rId8"/>
                <a:stretch>
                  <a:fillRect/>
                </a:stretch>
              </a:blipFill>
              <a:ln w="25400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ounded Rectangle 10"/>
              <p:cNvSpPr/>
              <p:nvPr/>
            </p:nvSpPr>
            <p:spPr>
              <a:xfrm>
                <a:off x="5378678" y="4013285"/>
                <a:ext cx="2125509" cy="933771"/>
              </a:xfrm>
              <a:prstGeom prst="roundRect">
                <a:avLst/>
              </a:prstGeom>
              <a:ln w="25400">
                <a:solidFill>
                  <a:schemeClr val="accent6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tIns="0" bIns="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12</m:t>
                        </m:r>
                      </m:num>
                      <m:den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13</m:t>
                        </m:r>
                      </m:den>
                    </m:f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÷</m:t>
                    </m:r>
                  </m:oMath>
                </a14:m>
                <a:r>
                  <a:rPr kumimoji="0" lang="en-US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Cambria Math" panose="02040503050406030204" pitchFamily="18" charset="0"/>
                  </a:rPr>
                  <a:t> 4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</mc:Choice>
        <mc:Fallback xmlns="">
          <p:sp>
            <p:nvSpPr>
              <p:cNvPr id="11" name="Rounded 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78678" y="4013285"/>
                <a:ext cx="2125509" cy="933771"/>
              </a:xfrm>
              <a:prstGeom prst="roundRect">
                <a:avLst/>
              </a:prstGeom>
              <a:blipFill>
                <a:blip r:embed="rId9"/>
                <a:stretch>
                  <a:fillRect/>
                </a:stretch>
              </a:blipFill>
              <a:ln w="25400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ounded Rectangle 11"/>
              <p:cNvSpPr/>
              <p:nvPr/>
            </p:nvSpPr>
            <p:spPr>
              <a:xfrm>
                <a:off x="5378678" y="5015788"/>
                <a:ext cx="2125509" cy="933771"/>
              </a:xfrm>
              <a:prstGeom prst="roundRect">
                <a:avLst/>
              </a:prstGeom>
              <a:ln w="25400">
                <a:solidFill>
                  <a:schemeClr val="accent6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tIns="0" bIns="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12</m:t>
                        </m:r>
                      </m:num>
                      <m:den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13</m:t>
                        </m:r>
                      </m:den>
                    </m:f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÷</m:t>
                    </m:r>
                  </m:oMath>
                </a14:m>
                <a:r>
                  <a:rPr kumimoji="0" lang="en-US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Cambria Math" panose="02040503050406030204" pitchFamily="18" charset="0"/>
                  </a:rPr>
                  <a:t> 3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</mc:Choice>
        <mc:Fallback xmlns="">
          <p:sp>
            <p:nvSpPr>
              <p:cNvPr id="12" name="Rounded 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78678" y="5015788"/>
                <a:ext cx="2125509" cy="933771"/>
              </a:xfrm>
              <a:prstGeom prst="roundRect">
                <a:avLst/>
              </a:prstGeom>
              <a:blipFill>
                <a:blip r:embed="rId10"/>
                <a:stretch>
                  <a:fillRect/>
                </a:stretch>
              </a:blipFill>
              <a:ln w="25400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43850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71205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Complete the missing integers.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</a:rPr>
                  <a:t>    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15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16</m:t>
                        </m:r>
                      </m:den>
                    </m:f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 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   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US" sz="28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16</m:t>
                        </m:r>
                      </m:den>
                    </m:f>
                  </m:oMath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</a:rPr>
                  <a:t>    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15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16</m:t>
                        </m:r>
                      </m:den>
                    </m:f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 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   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sz="28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16</m:t>
                        </m:r>
                      </m:den>
                    </m:f>
                  </m:oMath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</a:rPr>
                  <a:t>    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20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23</m:t>
                        </m:r>
                      </m:den>
                    </m:f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 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   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US" sz="28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23</m:t>
                        </m:r>
                      </m:den>
                    </m:f>
                  </m:oMath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</a:rPr>
                  <a:t>    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20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23</m:t>
                        </m:r>
                      </m:den>
                    </m:f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 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   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US" sz="28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23</m:t>
                        </m:r>
                      </m:den>
                    </m:f>
                  </m:oMath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712059"/>
              </a:xfrm>
              <a:prstGeom prst="rect">
                <a:avLst/>
              </a:prstGeom>
              <a:blipFill>
                <a:blip r:embed="rId3"/>
                <a:stretch>
                  <a:fillRect l="-1590" t="-142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/>
          <p:nvPr/>
        </p:nvSpPr>
        <p:spPr>
          <a:xfrm>
            <a:off x="3048552" y="1539167"/>
            <a:ext cx="950241" cy="831801"/>
          </a:xfrm>
          <a:prstGeom prst="roundRect">
            <a:avLst/>
          </a:prstGeom>
          <a:ln w="25400">
            <a:solidFill>
              <a:schemeClr val="accent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048552" y="2565164"/>
            <a:ext cx="950241" cy="831801"/>
          </a:xfrm>
          <a:prstGeom prst="roundRect">
            <a:avLst/>
          </a:prstGeom>
          <a:ln w="25400">
            <a:solidFill>
              <a:schemeClr val="accent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048552" y="3591161"/>
            <a:ext cx="950241" cy="831801"/>
          </a:xfrm>
          <a:prstGeom prst="roundRect">
            <a:avLst/>
          </a:prstGeom>
          <a:ln w="25400">
            <a:solidFill>
              <a:schemeClr val="accent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048552" y="4617158"/>
            <a:ext cx="950241" cy="831801"/>
          </a:xfrm>
          <a:prstGeom prst="roundRect">
            <a:avLst/>
          </a:prstGeom>
          <a:ln w="25400">
            <a:solidFill>
              <a:schemeClr val="accent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76500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19942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Rosie walks for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of an hour over 3 days.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She walks for the same amount of time each day. </a:t>
                </a: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many minutes does Rosie walk each day?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1994264"/>
              </a:xfrm>
              <a:prstGeom prst="rect">
                <a:avLst/>
              </a:prstGeom>
              <a:blipFill>
                <a:blip r:embed="rId3"/>
                <a:stretch>
                  <a:fillRect l="-1590" b="-764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88878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Alex says,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agree?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why.</a:t>
            </a:r>
          </a:p>
        </p:txBody>
      </p:sp>
      <p:sp>
        <p:nvSpPr>
          <p:cNvPr id="4" name="Rounded Rectangular Callout 3"/>
          <p:cNvSpPr/>
          <p:nvPr/>
        </p:nvSpPr>
        <p:spPr>
          <a:xfrm>
            <a:off x="3593381" y="1806879"/>
            <a:ext cx="4185843" cy="1982484"/>
          </a:xfrm>
          <a:prstGeom prst="wedgeRoundRectCallout">
            <a:avLst>
              <a:gd name="adj1" fmla="val -65025"/>
              <a:gd name="adj2" fmla="val 13350"/>
              <a:gd name="adj3" fmla="val 16667"/>
            </a:avLst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can only divide a fraction by an integer if the numerator is a multiple of the divisor.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569492" y="1507399"/>
            <a:ext cx="1457751" cy="1989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058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Calculate the missing fractions and integers.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there more than one possibility?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3396890" y="1686770"/>
            <a:ext cx="793673" cy="956015"/>
          </a:xfrm>
          <a:prstGeom prst="roundRect">
            <a:avLst/>
          </a:prstGeom>
          <a:noFill/>
          <a:ln w="254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4270721" y="1810834"/>
                <a:ext cx="510639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4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/>
                          <a:ea typeface="Cambria Math"/>
                          <a:cs typeface="+mn-cs"/>
                        </a:rPr>
                        <m:t>÷</m:t>
                      </m:r>
                    </m:oMath>
                  </m:oMathPara>
                </a14:m>
                <a:endPara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cs typeface="+mn-cs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0721" y="1810834"/>
                <a:ext cx="510639" cy="707886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4879331" y="1810834"/>
            <a:ext cx="5106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487941" y="1810834"/>
                <a:ext cx="510639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4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/>
                          <a:ea typeface="+mn-ea"/>
                          <a:cs typeface="+mn-cs"/>
                        </a:rPr>
                        <m:t>=</m:t>
                      </m:r>
                    </m:oMath>
                  </m:oMathPara>
                </a14:m>
                <a:endPara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87941" y="1810834"/>
                <a:ext cx="510639" cy="707886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6096551" y="1542395"/>
                <a:ext cx="558140" cy="12447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kumimoji="0" lang="en-GB" sz="4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en-GB" sz="4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n-ea"/>
                              <a:cs typeface="+mn-cs"/>
                            </a:rPr>
                            <m:t>7</m:t>
                          </m:r>
                        </m:num>
                        <m:den>
                          <m:r>
                            <a:rPr kumimoji="0" lang="en-GB" sz="4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n-ea"/>
                              <a:cs typeface="+mn-cs"/>
                            </a:rPr>
                            <m:t>36</m:t>
                          </m:r>
                        </m:den>
                      </m:f>
                    </m:oMath>
                  </m:oMathPara>
                </a14:m>
                <a:endPara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551" y="1542395"/>
                <a:ext cx="558140" cy="1244764"/>
              </a:xfrm>
              <a:prstGeom prst="rect">
                <a:avLst/>
              </a:prstGeom>
              <a:blipFill>
                <a:blip r:embed="rId5"/>
                <a:stretch>
                  <a:fillRect r="-1739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3514656" y="2911350"/>
                <a:ext cx="558140" cy="12488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kumimoji="0" lang="en-GB" sz="4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en-US" sz="4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3</m:t>
                          </m:r>
                        </m:num>
                        <m:den>
                          <m:r>
                            <a:rPr kumimoji="0" lang="en-GB" sz="4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n-ea"/>
                              <a:cs typeface="+mn-cs"/>
                            </a:rPr>
                            <m:t>2</m:t>
                          </m:r>
                          <m:r>
                            <a:rPr kumimoji="0" lang="en-US" sz="4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0</m:t>
                          </m:r>
                        </m:den>
                      </m:f>
                    </m:oMath>
                  </m:oMathPara>
                </a14:m>
                <a:endPara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14656" y="2911350"/>
                <a:ext cx="558140" cy="1248803"/>
              </a:xfrm>
              <a:prstGeom prst="rect">
                <a:avLst/>
              </a:prstGeom>
              <a:blipFill>
                <a:blip r:embed="rId6"/>
                <a:stretch>
                  <a:fillRect r="-1758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4124997" y="3181808"/>
                <a:ext cx="510639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4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/>
                          <a:ea typeface="Cambria Math"/>
                          <a:cs typeface="+mn-cs"/>
                        </a:rPr>
                        <m:t>÷</m:t>
                      </m:r>
                    </m:oMath>
                  </m:oMathPara>
                </a14:m>
                <a:endPara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cs typeface="+mn-cs"/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4997" y="3181808"/>
                <a:ext cx="510639" cy="70788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ounded Rectangle 11"/>
          <p:cNvSpPr/>
          <p:nvPr/>
        </p:nvSpPr>
        <p:spPr>
          <a:xfrm>
            <a:off x="4687837" y="3057744"/>
            <a:ext cx="793673" cy="956015"/>
          </a:xfrm>
          <a:prstGeom prst="roundRect">
            <a:avLst/>
          </a:prstGeom>
          <a:noFill/>
          <a:ln w="254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5533711" y="3181808"/>
                <a:ext cx="510639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4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/>
                          <a:ea typeface="+mn-ea"/>
                          <a:cs typeface="+mn-cs"/>
                        </a:rPr>
                        <m:t>=</m:t>
                      </m:r>
                    </m:oMath>
                  </m:oMathPara>
                </a14:m>
                <a:endPara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33711" y="3181808"/>
                <a:ext cx="510639" cy="70788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6096551" y="2911350"/>
                <a:ext cx="558140" cy="12488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kumimoji="0" lang="en-GB" sz="4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en-US" sz="4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3</m:t>
                          </m:r>
                        </m:num>
                        <m:den>
                          <m:r>
                            <a:rPr kumimoji="0" lang="en-US" sz="4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80</m:t>
                          </m:r>
                        </m:den>
                      </m:f>
                    </m:oMath>
                  </m:oMathPara>
                </a14:m>
                <a:endPara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551" y="2911350"/>
                <a:ext cx="558140" cy="1248803"/>
              </a:xfrm>
              <a:prstGeom prst="rect">
                <a:avLst/>
              </a:prstGeom>
              <a:blipFill>
                <a:blip r:embed="rId9"/>
                <a:stretch>
                  <a:fillRect r="-1739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ounded Rectangle 14"/>
          <p:cNvSpPr/>
          <p:nvPr/>
        </p:nvSpPr>
        <p:spPr>
          <a:xfrm>
            <a:off x="3451482" y="4428537"/>
            <a:ext cx="793673" cy="956015"/>
          </a:xfrm>
          <a:prstGeom prst="roundRect">
            <a:avLst/>
          </a:prstGeom>
          <a:noFill/>
          <a:ln w="254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4801312" y="4428537"/>
            <a:ext cx="793673" cy="956015"/>
          </a:xfrm>
          <a:prstGeom prst="roundRect">
            <a:avLst/>
          </a:prstGeom>
          <a:noFill/>
          <a:ln w="254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5617744" y="4552601"/>
                <a:ext cx="510639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4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/>
                          <a:ea typeface="+mn-ea"/>
                          <a:cs typeface="+mn-cs"/>
                        </a:rPr>
                        <m:t>=</m:t>
                      </m:r>
                    </m:oMath>
                  </m:oMathPara>
                </a14:m>
                <a:endPara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17744" y="4552601"/>
                <a:ext cx="510639" cy="707886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4267914" y="4552601"/>
                <a:ext cx="510639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4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/>
                          <a:ea typeface="Cambria Math"/>
                          <a:cs typeface="+mn-cs"/>
                        </a:rPr>
                        <m:t>÷</m:t>
                      </m:r>
                    </m:oMath>
                  </m:oMathPara>
                </a14:m>
                <a:endPara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cs typeface="+mn-cs"/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67914" y="4552601"/>
                <a:ext cx="510639" cy="707886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6151143" y="4282143"/>
                <a:ext cx="558140" cy="12488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kumimoji="0" lang="en-GB" sz="4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en-US" sz="4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num>
                        <m:den>
                          <m:r>
                            <a:rPr kumimoji="0" lang="en-GB" sz="4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n-ea"/>
                              <a:cs typeface="+mn-cs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51143" y="4282143"/>
                <a:ext cx="558140" cy="1248803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55399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41281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Add two sets of brackets to make the following calculation correct: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4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0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GB" sz="40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4000" i="1" dirty="0">
                        <a:solidFill>
                          <a:prstClr val="black"/>
                        </a:solidFill>
                        <a:latin typeface="Cambria Math"/>
                      </a:rPr>
                      <m:t>+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0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000" i="1" dirty="0">
                            <a:solidFill>
                              <a:prstClr val="black"/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GB" sz="4000" i="1" dirty="0">
                            <a:solidFill>
                              <a:prstClr val="black"/>
                            </a:solidFill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4000" i="1" dirty="0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×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400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 </m:t>
                    </m:r>
                    <m:f>
                      <m:fPr>
                        <m:ctrlPr>
                          <a:rPr lang="en-GB" sz="4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0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GB" sz="40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4000" i="1" dirty="0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÷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 =  6</a:t>
                </a:r>
                <a14:m>
                  <m:oMath xmlns:m="http://schemas.openxmlformats.org/officeDocument/2006/math">
                    <m:r>
                      <a:rPr lang="en-GB" sz="4000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sz="4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0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GB" sz="40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18</m:t>
                        </m:r>
                      </m:den>
                    </m:f>
                  </m:oMath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where the brackets go and why.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Did you find any difficulties? 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412811"/>
              </a:xfrm>
              <a:prstGeom prst="rect">
                <a:avLst/>
              </a:prstGeom>
              <a:blipFill>
                <a:blip r:embed="rId3"/>
                <a:stretch>
                  <a:fillRect l="-1590" t="-1519" b="-290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33192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796474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Match each calculation to the correct answer. </a:t>
                </a:r>
              </a:p>
              <a:p>
                <a:pPr lvl="0">
                  <a:defRPr/>
                </a:pPr>
                <a:endParaRPr lang="en-GB" sz="2800" i="1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i="1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</a:t>
                </a:r>
                <a:r>
                  <a:rPr lang="en-GB" sz="2800" i="1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        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( </m:t>
                    </m:r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9</m:t>
                        </m:r>
                      </m:den>
                    </m:f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)</m:t>
                    </m:r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mbria Math" panose="02040503050406030204" pitchFamily="18" charset="0"/>
                  </a:rPr>
                  <a:t> 4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     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US" sz="28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9</m:t>
                        </m:r>
                      </m:den>
                    </m:f>
                  </m:oMath>
                </a14:m>
                <a:endParaRPr lang="en-GB" sz="2800" i="1" dirty="0">
                  <a:solidFill>
                    <a:prstClr val="black"/>
                  </a:solidFill>
                  <a:latin typeface="Cambria Math" panose="02040503050406030204" pitchFamily="18" charset="0"/>
                </a:endParaRPr>
              </a:p>
              <a:p>
                <a:pPr lvl="0">
                  <a:defRPr/>
                </a:pPr>
                <a:endParaRPr lang="en-GB" sz="2800" i="1" dirty="0">
                  <a:solidFill>
                    <a:prstClr val="black"/>
                  </a:solidFill>
                  <a:latin typeface="Cambria Math" panose="02040503050406030204" pitchFamily="18" charset="0"/>
                </a:endParaRPr>
              </a:p>
              <a:p>
                <a:pPr lvl="0">
                  <a:defRPr/>
                </a:pPr>
                <a:r>
                  <a:rPr lang="en-GB" sz="2800" i="1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		</a:t>
                </a:r>
                <a:r>
                  <a:rPr lang="en-GB" sz="2800" i="1" dirty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	</a:t>
                </a:r>
                <a:r>
                  <a:rPr lang="en-GB" sz="2800" i="1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mbria Math" panose="02040503050406030204" pitchFamily="18" charset="0"/>
                  </a:rPr>
                  <a:t> 3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    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US" sz="28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9</m:t>
                        </m:r>
                      </m:den>
                    </m:f>
                  </m:oMath>
                </a14:m>
                <a:endParaRPr lang="en-GB" sz="2800" i="1" dirty="0">
                  <a:solidFill>
                    <a:prstClr val="black"/>
                  </a:solidFill>
                  <a:latin typeface="Cambria Math" panose="02040503050406030204" pitchFamily="18" charset="0"/>
                </a:endParaRPr>
              </a:p>
              <a:p>
                <a:pPr lvl="0">
                  <a:defRPr/>
                </a:pPr>
                <a:endParaRPr lang="en-GB" sz="2800" i="1" dirty="0">
                  <a:solidFill>
                    <a:prstClr val="black"/>
                  </a:solidFill>
                  <a:latin typeface="Cambria Math" panose="02040503050406030204" pitchFamily="18" charset="0"/>
                </a:endParaRPr>
              </a:p>
              <a:p>
                <a:pPr lvl="0">
                  <a:defRPr/>
                </a:pPr>
                <a:r>
                  <a:rPr lang="en-GB" sz="2800" i="1" dirty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    </a:t>
                </a:r>
                <a:r>
                  <a:rPr lang="en-GB" sz="2800" i="1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		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mbria Math" panose="02040503050406030204" pitchFamily="18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 (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mbria Math" panose="02040503050406030204" pitchFamily="18" charset="0"/>
                  </a:rPr>
                  <a:t>1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9</m:t>
                        </m:r>
                      </m:den>
                    </m:f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mbria Math" panose="02040503050406030204" pitchFamily="18" charset="0"/>
                  </a:rPr>
                  <a:t>2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9</m:t>
                        </m:r>
                      </m:den>
                    </m:f>
                  </m:oMath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7964744"/>
              </a:xfrm>
              <a:prstGeom prst="rect">
                <a:avLst/>
              </a:prstGeom>
              <a:blipFill>
                <a:blip r:embed="rId3"/>
                <a:stretch>
                  <a:fillRect l="-1590" t="-84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/>
          <p:nvPr/>
        </p:nvSpPr>
        <p:spPr>
          <a:xfrm>
            <a:off x="1813503" y="1550725"/>
            <a:ext cx="2873514" cy="814024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54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>
            <a:off x="1813503" y="2592935"/>
            <a:ext cx="2873514" cy="814024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54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1813503" y="3635145"/>
            <a:ext cx="2873514" cy="814024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54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5751542" y="1550725"/>
            <a:ext cx="1053504" cy="814024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54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5731486" y="2592935"/>
            <a:ext cx="1053504" cy="814024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54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5731486" y="3635145"/>
            <a:ext cx="1053504" cy="814024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54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332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value of A?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value of B?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2853902"/>
              </p:ext>
            </p:extLst>
          </p:nvPr>
        </p:nvGraphicFramePr>
        <p:xfrm>
          <a:off x="3524412" y="2733185"/>
          <a:ext cx="2619520" cy="66390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4880">
                  <a:extLst>
                    <a:ext uri="{9D8B030D-6E8A-4147-A177-3AD203B41FA5}">
                      <a16:colId xmlns:a16="http://schemas.microsoft.com/office/drawing/2014/main" val="3401726953"/>
                    </a:ext>
                  </a:extLst>
                </a:gridCol>
                <a:gridCol w="654880">
                  <a:extLst>
                    <a:ext uri="{9D8B030D-6E8A-4147-A177-3AD203B41FA5}">
                      <a16:colId xmlns:a16="http://schemas.microsoft.com/office/drawing/2014/main" val="1689678953"/>
                    </a:ext>
                  </a:extLst>
                </a:gridCol>
                <a:gridCol w="654880">
                  <a:extLst>
                    <a:ext uri="{9D8B030D-6E8A-4147-A177-3AD203B41FA5}">
                      <a16:colId xmlns:a16="http://schemas.microsoft.com/office/drawing/2014/main" val="3324575755"/>
                    </a:ext>
                  </a:extLst>
                </a:gridCol>
                <a:gridCol w="654880">
                  <a:extLst>
                    <a:ext uri="{9D8B030D-6E8A-4147-A177-3AD203B41FA5}">
                      <a16:colId xmlns:a16="http://schemas.microsoft.com/office/drawing/2014/main" val="441739526"/>
                    </a:ext>
                  </a:extLst>
                </a:gridCol>
              </a:tblGrid>
              <a:tr h="66390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7956337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6319203"/>
              </p:ext>
            </p:extLst>
          </p:nvPr>
        </p:nvGraphicFramePr>
        <p:xfrm>
          <a:off x="3524412" y="4228737"/>
          <a:ext cx="1964640" cy="66390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7440">
                  <a:extLst>
                    <a:ext uri="{9D8B030D-6E8A-4147-A177-3AD203B41FA5}">
                      <a16:colId xmlns:a16="http://schemas.microsoft.com/office/drawing/2014/main" val="3401726953"/>
                    </a:ext>
                  </a:extLst>
                </a:gridCol>
                <a:gridCol w="327440">
                  <a:extLst>
                    <a:ext uri="{9D8B030D-6E8A-4147-A177-3AD203B41FA5}">
                      <a16:colId xmlns:a16="http://schemas.microsoft.com/office/drawing/2014/main" val="2767126639"/>
                    </a:ext>
                  </a:extLst>
                </a:gridCol>
                <a:gridCol w="327440">
                  <a:extLst>
                    <a:ext uri="{9D8B030D-6E8A-4147-A177-3AD203B41FA5}">
                      <a16:colId xmlns:a16="http://schemas.microsoft.com/office/drawing/2014/main" val="1689678953"/>
                    </a:ext>
                  </a:extLst>
                </a:gridCol>
                <a:gridCol w="327440">
                  <a:extLst>
                    <a:ext uri="{9D8B030D-6E8A-4147-A177-3AD203B41FA5}">
                      <a16:colId xmlns:a16="http://schemas.microsoft.com/office/drawing/2014/main" val="2599575872"/>
                    </a:ext>
                  </a:extLst>
                </a:gridCol>
                <a:gridCol w="327440">
                  <a:extLst>
                    <a:ext uri="{9D8B030D-6E8A-4147-A177-3AD203B41FA5}">
                      <a16:colId xmlns:a16="http://schemas.microsoft.com/office/drawing/2014/main" val="3324575755"/>
                    </a:ext>
                  </a:extLst>
                </a:gridCol>
                <a:gridCol w="327440">
                  <a:extLst>
                    <a:ext uri="{9D8B030D-6E8A-4147-A177-3AD203B41FA5}">
                      <a16:colId xmlns:a16="http://schemas.microsoft.com/office/drawing/2014/main" val="2021291383"/>
                    </a:ext>
                  </a:extLst>
                </a:gridCol>
              </a:tblGrid>
              <a:tr h="66390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7956337"/>
                  </a:ext>
                </a:extLst>
              </a:tr>
            </a:tbl>
          </a:graphicData>
        </a:graphic>
      </p:graphicFrame>
      <p:sp>
        <p:nvSpPr>
          <p:cNvPr id="7" name="Left Brace 6"/>
          <p:cNvSpPr/>
          <p:nvPr/>
        </p:nvSpPr>
        <p:spPr>
          <a:xfrm rot="16200000">
            <a:off x="4399100" y="2519788"/>
            <a:ext cx="215263" cy="1964640"/>
          </a:xfrm>
          <a:prstGeom prst="leftBrace">
            <a:avLst>
              <a:gd name="adj1" fmla="val 44230"/>
              <a:gd name="adj2" fmla="val 50000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8" name="Left Brace 7"/>
          <p:cNvSpPr/>
          <p:nvPr/>
        </p:nvSpPr>
        <p:spPr>
          <a:xfrm rot="16200000">
            <a:off x="4229278" y="4203971"/>
            <a:ext cx="195863" cy="1634921"/>
          </a:xfrm>
          <a:prstGeom prst="leftBrace">
            <a:avLst>
              <a:gd name="adj1" fmla="val 44230"/>
              <a:gd name="adj2" fmla="val 50000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343866" y="3605898"/>
            <a:ext cx="3561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66338" y="5181077"/>
            <a:ext cx="3289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B</a:t>
            </a:r>
          </a:p>
        </p:txBody>
      </p:sp>
      <p:sp>
        <p:nvSpPr>
          <p:cNvPr id="11" name="Left Brace 10"/>
          <p:cNvSpPr/>
          <p:nvPr/>
        </p:nvSpPr>
        <p:spPr>
          <a:xfrm rot="5400000">
            <a:off x="4717264" y="1306518"/>
            <a:ext cx="233814" cy="2619521"/>
          </a:xfrm>
          <a:prstGeom prst="leftBrace">
            <a:avLst>
              <a:gd name="adj1" fmla="val 44230"/>
              <a:gd name="adj2" fmla="val 50000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53195" y="2115900"/>
            <a:ext cx="5693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864</a:t>
            </a:r>
          </a:p>
        </p:txBody>
      </p:sp>
      <p:sp>
        <p:nvSpPr>
          <p:cNvPr id="13" name="Left Brace 12"/>
          <p:cNvSpPr/>
          <p:nvPr/>
        </p:nvSpPr>
        <p:spPr>
          <a:xfrm rot="16200000" flipH="1" flipV="1">
            <a:off x="4384436" y="3123410"/>
            <a:ext cx="215263" cy="1964640"/>
          </a:xfrm>
          <a:prstGeom prst="leftBrace">
            <a:avLst>
              <a:gd name="adj1" fmla="val 44230"/>
              <a:gd name="adj2" fmla="val 50000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9829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44431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Two fashion designers receive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8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of 208 metres of material.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One of them says: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Is she correct?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your reasoning.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444311"/>
              </a:xfrm>
              <a:prstGeom prst="rect">
                <a:avLst/>
              </a:prstGeom>
              <a:blipFill>
                <a:blip r:embed="rId3"/>
                <a:stretch>
                  <a:fillRect l="-1590" b="-224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" name="Group 3"/>
          <p:cNvGrpSpPr/>
          <p:nvPr/>
        </p:nvGrpSpPr>
        <p:grpSpPr>
          <a:xfrm>
            <a:off x="2593075" y="2945793"/>
            <a:ext cx="1534824" cy="2120756"/>
            <a:chOff x="5286799" y="3354140"/>
            <a:chExt cx="924695" cy="1277705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0673"/>
            <a:stretch/>
          </p:blipFill>
          <p:spPr>
            <a:xfrm>
              <a:off x="5286799" y="3372164"/>
              <a:ext cx="775095" cy="1259681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>
            <a:xfrm rot="19982994">
              <a:off x="5979926" y="3354140"/>
              <a:ext cx="231568" cy="76396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8" name="Rounded Rectangular Callout 7"/>
          <p:cNvSpPr/>
          <p:nvPr/>
        </p:nvSpPr>
        <p:spPr>
          <a:xfrm>
            <a:off x="4582373" y="2781507"/>
            <a:ext cx="2528111" cy="1355096"/>
          </a:xfrm>
          <a:prstGeom prst="wedgeRoundRectCallout">
            <a:avLst>
              <a:gd name="adj1" fmla="val -71946"/>
              <a:gd name="adj2" fmla="val 18796"/>
              <a:gd name="adj3" fmla="val 16667"/>
            </a:avLst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Calibri"/>
                <a:cs typeface="Times New Roman"/>
              </a:rPr>
              <a:t>We each receive 26 m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899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263123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Calculate the missing digits. </a:t>
                </a: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8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of 40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?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of 150</a:t>
                </a:r>
                <a:endParaRPr lang="en-GB" sz="12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of 315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?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8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of 72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2631233"/>
              </a:xfrm>
              <a:prstGeom prst="rect">
                <a:avLst/>
              </a:prstGeom>
              <a:blipFill>
                <a:blip r:embed="rId3"/>
                <a:stretch>
                  <a:fillRect l="-1590" t="-2546" b="-18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51450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01316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Eva lit a candle while she had a bath.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After her bath,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of the candle was left. 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It measured 13 cm.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Eva says: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Is she correct?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your reasoning.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013167"/>
              </a:xfrm>
              <a:prstGeom prst="rect">
                <a:avLst/>
              </a:prstGeom>
              <a:blipFill>
                <a:blip r:embed="rId3"/>
                <a:stretch>
                  <a:fillRect l="-1590" t="-1338" b="-255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3081" y="2954754"/>
            <a:ext cx="1540324" cy="2176328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3943359" y="2954754"/>
            <a:ext cx="3753977" cy="1426177"/>
          </a:xfrm>
          <a:prstGeom prst="wedgeRoundRectCallout">
            <a:avLst>
              <a:gd name="adj1" fmla="val -61507"/>
              <a:gd name="adj2" fmla="val 30517"/>
              <a:gd name="adj3" fmla="val 16667"/>
            </a:avLst>
          </a:prstGeom>
          <a:solidFill>
            <a:schemeClr val="accent2">
              <a:alpha val="20000"/>
            </a:schemeClr>
          </a:solidFill>
          <a:ln w="25400">
            <a:solidFill>
              <a:schemeClr val="accent2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Calibri"/>
                <a:cs typeface="Times New Roman"/>
              </a:rPr>
              <a:t>Before my bath the candle measured 33 cm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446524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Write a problem which this bar model could represent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8741001"/>
              </p:ext>
            </p:extLst>
          </p:nvPr>
        </p:nvGraphicFramePr>
        <p:xfrm>
          <a:off x="2275254" y="3119197"/>
          <a:ext cx="4913576" cy="6701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4197">
                  <a:extLst>
                    <a:ext uri="{9D8B030D-6E8A-4147-A177-3AD203B41FA5}">
                      <a16:colId xmlns:a16="http://schemas.microsoft.com/office/drawing/2014/main" val="3401726953"/>
                    </a:ext>
                  </a:extLst>
                </a:gridCol>
                <a:gridCol w="614197">
                  <a:extLst>
                    <a:ext uri="{9D8B030D-6E8A-4147-A177-3AD203B41FA5}">
                      <a16:colId xmlns:a16="http://schemas.microsoft.com/office/drawing/2014/main" val="2767126639"/>
                    </a:ext>
                  </a:extLst>
                </a:gridCol>
                <a:gridCol w="614197">
                  <a:extLst>
                    <a:ext uri="{9D8B030D-6E8A-4147-A177-3AD203B41FA5}">
                      <a16:colId xmlns:a16="http://schemas.microsoft.com/office/drawing/2014/main" val="1689678953"/>
                    </a:ext>
                  </a:extLst>
                </a:gridCol>
                <a:gridCol w="614197">
                  <a:extLst>
                    <a:ext uri="{9D8B030D-6E8A-4147-A177-3AD203B41FA5}">
                      <a16:colId xmlns:a16="http://schemas.microsoft.com/office/drawing/2014/main" val="2599575872"/>
                    </a:ext>
                  </a:extLst>
                </a:gridCol>
                <a:gridCol w="614197">
                  <a:extLst>
                    <a:ext uri="{9D8B030D-6E8A-4147-A177-3AD203B41FA5}">
                      <a16:colId xmlns:a16="http://schemas.microsoft.com/office/drawing/2014/main" val="3324575755"/>
                    </a:ext>
                  </a:extLst>
                </a:gridCol>
                <a:gridCol w="614197">
                  <a:extLst>
                    <a:ext uri="{9D8B030D-6E8A-4147-A177-3AD203B41FA5}">
                      <a16:colId xmlns:a16="http://schemas.microsoft.com/office/drawing/2014/main" val="2021291383"/>
                    </a:ext>
                  </a:extLst>
                </a:gridCol>
                <a:gridCol w="614197">
                  <a:extLst>
                    <a:ext uri="{9D8B030D-6E8A-4147-A177-3AD203B41FA5}">
                      <a16:colId xmlns:a16="http://schemas.microsoft.com/office/drawing/2014/main" val="2563174232"/>
                    </a:ext>
                  </a:extLst>
                </a:gridCol>
                <a:gridCol w="614197">
                  <a:extLst>
                    <a:ext uri="{9D8B030D-6E8A-4147-A177-3AD203B41FA5}">
                      <a16:colId xmlns:a16="http://schemas.microsoft.com/office/drawing/2014/main" val="2307505288"/>
                    </a:ext>
                  </a:extLst>
                </a:gridCol>
              </a:tblGrid>
              <a:tr h="668986">
                <a:tc>
                  <a:txBody>
                    <a:bodyPr/>
                    <a:lstStyle/>
                    <a:p>
                      <a:endParaRPr lang="en-GB" sz="3300" dirty="0"/>
                    </a:p>
                  </a:txBody>
                  <a:tcPr marL="167246" marR="167246" marT="83623" marB="8362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300" dirty="0"/>
                    </a:p>
                  </a:txBody>
                  <a:tcPr marL="167246" marR="167246" marT="83623" marB="8362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300" dirty="0"/>
                    </a:p>
                  </a:txBody>
                  <a:tcPr marL="167246" marR="167246" marT="83623" marB="8362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300" dirty="0"/>
                    </a:p>
                  </a:txBody>
                  <a:tcPr marL="167246" marR="167246" marT="83623" marB="8362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300" dirty="0"/>
                    </a:p>
                  </a:txBody>
                  <a:tcPr marL="167246" marR="167246" marT="83623" marB="8362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300" dirty="0"/>
                    </a:p>
                  </a:txBody>
                  <a:tcPr marL="167246" marR="167246" marT="83623" marB="8362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300" dirty="0"/>
                    </a:p>
                  </a:txBody>
                  <a:tcPr marL="167246" marR="167246" marT="83623" marB="8362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300" dirty="0"/>
                    </a:p>
                  </a:txBody>
                  <a:tcPr marL="167246" marR="167246" marT="83623" marB="8362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79563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2467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87289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Rosie and Jack are making juice.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They use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6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7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of the water in a jug and are left with this amount of water: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Who is correct?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your reasoning.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872890"/>
              </a:xfrm>
              <a:prstGeom prst="rect">
                <a:avLst/>
              </a:prstGeom>
              <a:blipFill>
                <a:blip r:embed="rId3"/>
                <a:stretch>
                  <a:fillRect l="-1590" t="-1142" b="-197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ular Callout 3"/>
          <p:cNvSpPr/>
          <p:nvPr/>
        </p:nvSpPr>
        <p:spPr>
          <a:xfrm>
            <a:off x="2024358" y="2511150"/>
            <a:ext cx="4785867" cy="1369749"/>
          </a:xfrm>
          <a:prstGeom prst="wedgeRoundRectCallout">
            <a:avLst>
              <a:gd name="adj1" fmla="val -57944"/>
              <a:gd name="adj2" fmla="val 27051"/>
              <a:gd name="adj3" fmla="val 16667"/>
            </a:avLst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To work out how much we had originally, we should divide 300 by 6 then multiply by 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ounded Rectangular Callout 5"/>
              <p:cNvSpPr/>
              <p:nvPr/>
            </p:nvSpPr>
            <p:spPr>
              <a:xfrm>
                <a:off x="2024357" y="4048673"/>
                <a:ext cx="4785867" cy="1417992"/>
              </a:xfrm>
              <a:prstGeom prst="wedgeRoundRectCallout">
                <a:avLst>
                  <a:gd name="adj1" fmla="val -58271"/>
                  <a:gd name="adj2" fmla="val 32297"/>
                  <a:gd name="adj3" fmla="val 16667"/>
                </a:avLst>
              </a:prstGeom>
              <a:solidFill>
                <a:schemeClr val="accent6">
                  <a:alpha val="20000"/>
                </a:schemeClr>
              </a:solidFill>
              <a:ln w="25400">
                <a:solidFill>
                  <a:schemeClr val="accent6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No, we know that 300ml is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/>
                            <a:ea typeface="+mn-ea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/>
                            <a:ea typeface="+mn-ea"/>
                            <a:cs typeface="+mn-cs"/>
                          </a:rPr>
                          <m:t>7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so we need to multiply it by 7</a:t>
                </a:r>
              </a:p>
            </p:txBody>
          </p:sp>
        </mc:Choice>
        <mc:Fallback xmlns="">
          <p:sp>
            <p:nvSpPr>
              <p:cNvPr id="6" name="Rounded Rectangular Callout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4357" y="4048673"/>
                <a:ext cx="4785867" cy="1417992"/>
              </a:xfrm>
              <a:prstGeom prst="wedgeRoundRectCallout">
                <a:avLst>
                  <a:gd name="adj1" fmla="val -58271"/>
                  <a:gd name="adj2" fmla="val 32297"/>
                  <a:gd name="adj3" fmla="val 16667"/>
                </a:avLst>
              </a:prstGeom>
              <a:blipFill>
                <a:blip r:embed="rId4"/>
                <a:stretch>
                  <a:fillRect b="-422"/>
                </a:stretch>
              </a:blipFill>
              <a:ln w="25400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2552" y="2820236"/>
            <a:ext cx="1175370" cy="85841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634" y="4008186"/>
            <a:ext cx="1161813" cy="1641529"/>
          </a:xfrm>
          <a:prstGeom prst="rect">
            <a:avLst/>
          </a:prstGeom>
        </p:spPr>
      </p:pic>
      <p:pic>
        <p:nvPicPr>
          <p:cNvPr id="9" name="Picture 8"/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183330" y="2709113"/>
            <a:ext cx="1893411" cy="25981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65523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33C0BC-C241-46AF-963C-CBDED36083B0}">
  <ds:schemaRefs>
    <ds:schemaRef ds:uri="http://schemas.openxmlformats.org/package/2006/metadata/core-properties"/>
    <ds:schemaRef ds:uri="http://schemas.microsoft.com/office/2006/metadata/properties"/>
    <ds:schemaRef ds:uri="http://schemas.microsoft.com/office/2006/documentManagement/types"/>
    <ds:schemaRef ds:uri="http://purl.org/dc/dcmitype/"/>
    <ds:schemaRef ds:uri="http://purl.org/dc/terms/"/>
    <ds:schemaRef ds:uri="http://purl.org/dc/elements/1.1/"/>
    <ds:schemaRef ds:uri="http://schemas.microsoft.com/office/infopath/2007/PartnerControls"/>
    <ds:schemaRef ds:uri="522d4c35-b548-4432-90ae-af4376e1c4b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3210</TotalTime>
  <Words>810</Words>
  <Application>Microsoft Office PowerPoint</Application>
  <PresentationFormat>A4 Paper (210x297 mm)</PresentationFormat>
  <Paragraphs>479</Paragraphs>
  <Slides>44</Slides>
  <Notes>43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44</vt:i4>
      </vt:variant>
    </vt:vector>
  </HeadingPairs>
  <TitlesOfParts>
    <vt:vector size="52" baseType="lpstr">
      <vt:lpstr>Arial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88</cp:revision>
  <dcterms:created xsi:type="dcterms:W3CDTF">2019-02-04T08:17:32Z</dcterms:created>
  <dcterms:modified xsi:type="dcterms:W3CDTF">2019-09-11T11:54:41Z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