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33"/>
  </p:notes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  <p:sldId id="419" r:id="rId16"/>
    <p:sldId id="420" r:id="rId17"/>
    <p:sldId id="421" r:id="rId18"/>
    <p:sldId id="422" r:id="rId19"/>
    <p:sldId id="423" r:id="rId20"/>
    <p:sldId id="424" r:id="rId21"/>
    <p:sldId id="425" r:id="rId22"/>
    <p:sldId id="426" r:id="rId23"/>
    <p:sldId id="427" r:id="rId24"/>
    <p:sldId id="428" r:id="rId25"/>
    <p:sldId id="429" r:id="rId26"/>
    <p:sldId id="430" r:id="rId27"/>
    <p:sldId id="431" r:id="rId28"/>
    <p:sldId id="432" r:id="rId29"/>
    <p:sldId id="433" r:id="rId30"/>
    <p:sldId id="434" r:id="rId31"/>
    <p:sldId id="435" r:id="rId3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FB35E3"/>
    <a:srgbClr val="A636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79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170" y="4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viewProps" Target="viewProp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11/09/2019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9877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6609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59437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511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3851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3093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7146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5779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52983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9674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6529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3451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90986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7156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72385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37899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1397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12262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33861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17117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4579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88180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33815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33820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4102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3" Type="http://schemas.openxmlformats.org/officeDocument/2006/relationships/image" Target="../media/image340.png"/><Relationship Id="rId7" Type="http://schemas.openxmlformats.org/officeDocument/2006/relationships/image" Target="../media/image21.png"/><Relationship Id="rId12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11" Type="http://schemas.openxmlformats.org/officeDocument/2006/relationships/image" Target="../media/image27.png"/><Relationship Id="rId5" Type="http://schemas.openxmlformats.org/officeDocument/2006/relationships/image" Target="../media/image22.png"/><Relationship Id="rId10" Type="http://schemas.openxmlformats.org/officeDocument/2006/relationships/image" Target="../media/image26.png"/><Relationship Id="rId4" Type="http://schemas.openxmlformats.org/officeDocument/2006/relationships/image" Target="../media/image35.png"/><Relationship Id="rId9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8.png"/><Relationship Id="rId4" Type="http://schemas.openxmlformats.org/officeDocument/2006/relationships/image" Target="../media/image4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0.png"/><Relationship Id="rId4" Type="http://schemas.openxmlformats.org/officeDocument/2006/relationships/image" Target="../media/image4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Autumn - Block 4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812876" y="3250185"/>
            <a:ext cx="5955522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Multiplication &amp; Division 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group of money is the odd one out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Explain why. 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5377364"/>
              </p:ext>
            </p:extLst>
          </p:nvPr>
        </p:nvGraphicFramePr>
        <p:xfrm>
          <a:off x="2503168" y="1423851"/>
          <a:ext cx="3244488" cy="124170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1496">
                  <a:extLst>
                    <a:ext uri="{9D8B030D-6E8A-4147-A177-3AD203B41FA5}">
                      <a16:colId xmlns:a16="http://schemas.microsoft.com/office/drawing/2014/main" val="1639536742"/>
                    </a:ext>
                  </a:extLst>
                </a:gridCol>
                <a:gridCol w="1081496">
                  <a:extLst>
                    <a:ext uri="{9D8B030D-6E8A-4147-A177-3AD203B41FA5}">
                      <a16:colId xmlns:a16="http://schemas.microsoft.com/office/drawing/2014/main" val="2804613906"/>
                    </a:ext>
                  </a:extLst>
                </a:gridCol>
                <a:gridCol w="1081496">
                  <a:extLst>
                    <a:ext uri="{9D8B030D-6E8A-4147-A177-3AD203B41FA5}">
                      <a16:colId xmlns:a16="http://schemas.microsoft.com/office/drawing/2014/main" val="3119503902"/>
                    </a:ext>
                  </a:extLst>
                </a:gridCol>
              </a:tblGrid>
              <a:tr h="124170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6338095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9617936"/>
              </p:ext>
            </p:extLst>
          </p:nvPr>
        </p:nvGraphicFramePr>
        <p:xfrm>
          <a:off x="2503168" y="2966761"/>
          <a:ext cx="3244488" cy="124170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1496">
                  <a:extLst>
                    <a:ext uri="{9D8B030D-6E8A-4147-A177-3AD203B41FA5}">
                      <a16:colId xmlns:a16="http://schemas.microsoft.com/office/drawing/2014/main" val="1639536742"/>
                    </a:ext>
                  </a:extLst>
                </a:gridCol>
                <a:gridCol w="1081496">
                  <a:extLst>
                    <a:ext uri="{9D8B030D-6E8A-4147-A177-3AD203B41FA5}">
                      <a16:colId xmlns:a16="http://schemas.microsoft.com/office/drawing/2014/main" val="2804613906"/>
                    </a:ext>
                  </a:extLst>
                </a:gridCol>
                <a:gridCol w="1081496">
                  <a:extLst>
                    <a:ext uri="{9D8B030D-6E8A-4147-A177-3AD203B41FA5}">
                      <a16:colId xmlns:a16="http://schemas.microsoft.com/office/drawing/2014/main" val="3119503902"/>
                    </a:ext>
                  </a:extLst>
                </a:gridCol>
              </a:tblGrid>
              <a:tr h="124170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6338095"/>
                  </a:ext>
                </a:extLst>
              </a:tr>
            </a:tbl>
          </a:graphicData>
        </a:graphic>
      </p:graphicFrame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0455438"/>
              </p:ext>
            </p:extLst>
          </p:nvPr>
        </p:nvGraphicFramePr>
        <p:xfrm>
          <a:off x="2503168" y="4510287"/>
          <a:ext cx="3244488" cy="124170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1496">
                  <a:extLst>
                    <a:ext uri="{9D8B030D-6E8A-4147-A177-3AD203B41FA5}">
                      <a16:colId xmlns:a16="http://schemas.microsoft.com/office/drawing/2014/main" val="1639536742"/>
                    </a:ext>
                  </a:extLst>
                </a:gridCol>
                <a:gridCol w="1081496">
                  <a:extLst>
                    <a:ext uri="{9D8B030D-6E8A-4147-A177-3AD203B41FA5}">
                      <a16:colId xmlns:a16="http://schemas.microsoft.com/office/drawing/2014/main" val="2804613906"/>
                    </a:ext>
                  </a:extLst>
                </a:gridCol>
                <a:gridCol w="1081496">
                  <a:extLst>
                    <a:ext uri="{9D8B030D-6E8A-4147-A177-3AD203B41FA5}">
                      <a16:colId xmlns:a16="http://schemas.microsoft.com/office/drawing/2014/main" val="3119503902"/>
                    </a:ext>
                  </a:extLst>
                </a:gridCol>
              </a:tblGrid>
              <a:tr h="124170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6338095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207" y="2054508"/>
            <a:ext cx="556723" cy="51195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768" y="1549138"/>
            <a:ext cx="556723" cy="51195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729" y="2054508"/>
            <a:ext cx="556723" cy="51195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168" y="1549138"/>
            <a:ext cx="556723" cy="51195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5216" y="2061090"/>
            <a:ext cx="556723" cy="51195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381" y="1546593"/>
            <a:ext cx="556723" cy="51195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3890" y="2074117"/>
            <a:ext cx="556723" cy="51195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784" y="1544048"/>
            <a:ext cx="556723" cy="51195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1949" y="2054508"/>
            <a:ext cx="556723" cy="511952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5510" y="1549138"/>
            <a:ext cx="556723" cy="511952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471" y="2054508"/>
            <a:ext cx="556723" cy="511952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3910" y="1549138"/>
            <a:ext cx="556723" cy="511952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980" y="3011043"/>
            <a:ext cx="556723" cy="550884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1293" y="3543730"/>
            <a:ext cx="556723" cy="550884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0762" y="3011042"/>
            <a:ext cx="556723" cy="550884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1102" y="3543730"/>
            <a:ext cx="556723" cy="55088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471" y="3032950"/>
            <a:ext cx="556723" cy="55088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1949" y="3527966"/>
            <a:ext cx="556723" cy="55088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9902" y="4785790"/>
            <a:ext cx="639978" cy="637626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454" y="4772106"/>
            <a:ext cx="639978" cy="63762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5423" y="4803634"/>
            <a:ext cx="639978" cy="63762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1273" y="0"/>
            <a:ext cx="1320613" cy="121441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1273" y="989128"/>
            <a:ext cx="1320613" cy="13067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3595" y="2070606"/>
            <a:ext cx="1255968" cy="12513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0466" y="3096674"/>
            <a:ext cx="1482226" cy="132061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1273" y="4192005"/>
            <a:ext cx="1320613" cy="13206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0466" y="5287336"/>
            <a:ext cx="1482227" cy="1477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Sort into equal and unequal groups.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Create your own picture to go in each column.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413163"/>
              </p:ext>
            </p:extLst>
          </p:nvPr>
        </p:nvGraphicFramePr>
        <p:xfrm>
          <a:off x="1022052" y="1528354"/>
          <a:ext cx="6172832" cy="213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86416">
                  <a:extLst>
                    <a:ext uri="{9D8B030D-6E8A-4147-A177-3AD203B41FA5}">
                      <a16:colId xmlns:a16="http://schemas.microsoft.com/office/drawing/2014/main" val="3569654673"/>
                    </a:ext>
                  </a:extLst>
                </a:gridCol>
                <a:gridCol w="3086416">
                  <a:extLst>
                    <a:ext uri="{9D8B030D-6E8A-4147-A177-3AD203B41FA5}">
                      <a16:colId xmlns:a16="http://schemas.microsoft.com/office/drawing/2014/main" val="160573930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Equal</a:t>
                      </a:r>
                      <a:r>
                        <a:rPr lang="en-GB" sz="2800" b="1" baseline="0" dirty="0" smtClean="0">
                          <a:latin typeface="Gill Sans MT" panose="020B0502020104020203" pitchFamily="34" charset="0"/>
                        </a:rPr>
                        <a:t> Groups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Unequal Groups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7426316"/>
                  </a:ext>
                </a:extLst>
              </a:tr>
              <a:tr h="1620000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92402091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1431076" y="3921493"/>
            <a:ext cx="2021937" cy="74595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426063" y="4932492"/>
            <a:ext cx="2437854" cy="74595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777226" y="4932492"/>
            <a:ext cx="1480516" cy="74595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4622228" y="3921493"/>
            <a:ext cx="1980654" cy="74595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1599378" y="4094585"/>
            <a:ext cx="481264" cy="4572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2218479" y="4074480"/>
            <a:ext cx="481264" cy="4572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2819124" y="4074480"/>
            <a:ext cx="481264" cy="4572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6263670" y="5076871"/>
            <a:ext cx="481264" cy="4572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5679788" y="5076871"/>
            <a:ext cx="481264" cy="4572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5116113" y="5076871"/>
            <a:ext cx="481264" cy="4572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554159" y="5076871"/>
            <a:ext cx="481264" cy="4572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4750324" y="4094585"/>
            <a:ext cx="481264" cy="43709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5353201" y="4094584"/>
            <a:ext cx="481264" cy="43709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5974497" y="4084763"/>
            <a:ext cx="481264" cy="43709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2595094" y="5076871"/>
            <a:ext cx="481264" cy="43709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1945528" y="5067510"/>
            <a:ext cx="481264" cy="43709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2684586" y="5352471"/>
            <a:ext cx="96252" cy="10643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2122769" y="5358690"/>
            <a:ext cx="96252" cy="10643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1990492" y="5305471"/>
            <a:ext cx="96252" cy="10643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5417808" y="4206827"/>
            <a:ext cx="84221" cy="96253"/>
          </a:xfrm>
          <a:prstGeom prst="rect">
            <a:avLst/>
          </a:prstGeom>
          <a:solidFill>
            <a:srgbClr val="A636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4973556" y="4371745"/>
            <a:ext cx="84221" cy="96253"/>
          </a:xfrm>
          <a:prstGeom prst="rect">
            <a:avLst/>
          </a:prstGeom>
          <a:solidFill>
            <a:srgbClr val="A636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4835859" y="4232868"/>
            <a:ext cx="84221" cy="96253"/>
          </a:xfrm>
          <a:prstGeom prst="rect">
            <a:avLst/>
          </a:prstGeom>
          <a:solidFill>
            <a:srgbClr val="A636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6161082" y="4337728"/>
            <a:ext cx="84221" cy="96253"/>
          </a:xfrm>
          <a:prstGeom prst="rect">
            <a:avLst/>
          </a:prstGeom>
          <a:solidFill>
            <a:srgbClr val="A636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5644990" y="4323185"/>
            <a:ext cx="84221" cy="96253"/>
          </a:xfrm>
          <a:prstGeom prst="rect">
            <a:avLst/>
          </a:prstGeom>
          <a:solidFill>
            <a:srgbClr val="A636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6161082" y="4136615"/>
            <a:ext cx="84221" cy="96253"/>
          </a:xfrm>
          <a:prstGeom prst="rect">
            <a:avLst/>
          </a:prstGeom>
          <a:solidFill>
            <a:srgbClr val="A636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5-Point Star 44"/>
          <p:cNvSpPr/>
          <p:nvPr/>
        </p:nvSpPr>
        <p:spPr>
          <a:xfrm>
            <a:off x="4688825" y="5123398"/>
            <a:ext cx="140001" cy="132347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5-Point Star 45"/>
          <p:cNvSpPr/>
          <p:nvPr/>
        </p:nvSpPr>
        <p:spPr>
          <a:xfrm>
            <a:off x="6548519" y="5206267"/>
            <a:ext cx="140001" cy="132347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5-Point Star 46"/>
          <p:cNvSpPr/>
          <p:nvPr/>
        </p:nvSpPr>
        <p:spPr>
          <a:xfrm>
            <a:off x="6353337" y="5189572"/>
            <a:ext cx="140001" cy="132347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5-Point Star 47"/>
          <p:cNvSpPr/>
          <p:nvPr/>
        </p:nvSpPr>
        <p:spPr>
          <a:xfrm>
            <a:off x="6406717" y="5327935"/>
            <a:ext cx="140001" cy="132347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5-Point Star 48"/>
          <p:cNvSpPr/>
          <p:nvPr/>
        </p:nvSpPr>
        <p:spPr>
          <a:xfrm>
            <a:off x="5937026" y="5120041"/>
            <a:ext cx="140001" cy="132347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5-Point Star 49"/>
          <p:cNvSpPr/>
          <p:nvPr/>
        </p:nvSpPr>
        <p:spPr>
          <a:xfrm>
            <a:off x="5858636" y="5321919"/>
            <a:ext cx="140001" cy="132347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5-Point Star 50"/>
          <p:cNvSpPr/>
          <p:nvPr/>
        </p:nvSpPr>
        <p:spPr>
          <a:xfrm>
            <a:off x="5710979" y="5189572"/>
            <a:ext cx="140001" cy="132347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5-Point Star 51"/>
          <p:cNvSpPr/>
          <p:nvPr/>
        </p:nvSpPr>
        <p:spPr>
          <a:xfrm>
            <a:off x="5308824" y="5347581"/>
            <a:ext cx="140001" cy="132347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5-Point Star 52"/>
          <p:cNvSpPr/>
          <p:nvPr/>
        </p:nvSpPr>
        <p:spPr>
          <a:xfrm>
            <a:off x="5351176" y="5120041"/>
            <a:ext cx="140001" cy="132347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5-Point Star 53"/>
          <p:cNvSpPr/>
          <p:nvPr/>
        </p:nvSpPr>
        <p:spPr>
          <a:xfrm>
            <a:off x="5170089" y="5220124"/>
            <a:ext cx="140001" cy="132347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5-Point Star 54"/>
          <p:cNvSpPr/>
          <p:nvPr/>
        </p:nvSpPr>
        <p:spPr>
          <a:xfrm>
            <a:off x="4600487" y="5300874"/>
            <a:ext cx="140001" cy="132347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5-Point Star 55"/>
          <p:cNvSpPr/>
          <p:nvPr/>
        </p:nvSpPr>
        <p:spPr>
          <a:xfrm>
            <a:off x="4821621" y="5272441"/>
            <a:ext cx="140001" cy="132347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Heart 60"/>
          <p:cNvSpPr/>
          <p:nvPr/>
        </p:nvSpPr>
        <p:spPr>
          <a:xfrm>
            <a:off x="1634715" y="4273030"/>
            <a:ext cx="155260" cy="129396"/>
          </a:xfrm>
          <a:prstGeom prst="hear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Heart 61"/>
          <p:cNvSpPr/>
          <p:nvPr/>
        </p:nvSpPr>
        <p:spPr>
          <a:xfrm>
            <a:off x="2991532" y="4318274"/>
            <a:ext cx="155260" cy="129396"/>
          </a:xfrm>
          <a:prstGeom prst="hear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Heart 62"/>
          <p:cNvSpPr/>
          <p:nvPr/>
        </p:nvSpPr>
        <p:spPr>
          <a:xfrm>
            <a:off x="2248944" y="4290251"/>
            <a:ext cx="155260" cy="129396"/>
          </a:xfrm>
          <a:prstGeom prst="hear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Heart 63"/>
          <p:cNvSpPr/>
          <p:nvPr/>
        </p:nvSpPr>
        <p:spPr>
          <a:xfrm>
            <a:off x="2403209" y="4153928"/>
            <a:ext cx="155260" cy="129396"/>
          </a:xfrm>
          <a:prstGeom prst="hear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511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Spot the mistake.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 says, “There are 10 equal groups with 2 in each group. There are ten 2s.”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0286" y="928638"/>
            <a:ext cx="3659001" cy="417435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025" y="925145"/>
            <a:ext cx="3659001" cy="417435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6051" y="2721805"/>
            <a:ext cx="323805" cy="31099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5791" y="2813669"/>
            <a:ext cx="323805" cy="31099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4482" y="2058734"/>
            <a:ext cx="323805" cy="31099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9658" y="1841281"/>
            <a:ext cx="323805" cy="31099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6651" y="2533560"/>
            <a:ext cx="323805" cy="31099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32" y="2168655"/>
            <a:ext cx="323805" cy="31099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897" y="2528717"/>
            <a:ext cx="323805" cy="31099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7456" y="2486701"/>
            <a:ext cx="323805" cy="31099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745" y="2026357"/>
            <a:ext cx="323805" cy="31099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261" y="2214231"/>
            <a:ext cx="323805" cy="31099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111" y="2261391"/>
            <a:ext cx="323805" cy="31099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5940" y="1942155"/>
            <a:ext cx="323805" cy="31099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332" y="2074636"/>
            <a:ext cx="323805" cy="31099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268" y="2324151"/>
            <a:ext cx="323805" cy="31099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897" y="2754224"/>
            <a:ext cx="323805" cy="31099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883" y="2566308"/>
            <a:ext cx="323805" cy="31099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8664" y="2058048"/>
            <a:ext cx="323805" cy="31099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015" y="2568639"/>
            <a:ext cx="323805" cy="31099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4710" y="2829418"/>
            <a:ext cx="323805" cy="31099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511" y="1673967"/>
            <a:ext cx="323805" cy="310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321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Has Eva shown the equal groups correctly?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dirty="0"/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Draw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or use cubes to show what Eva should have done.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940" y="2294092"/>
            <a:ext cx="1197842" cy="10113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5263" y="2294092"/>
            <a:ext cx="1197842" cy="101138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586" y="2276559"/>
            <a:ext cx="1171698" cy="989312"/>
          </a:xfrm>
          <a:prstGeom prst="rect">
            <a:avLst/>
          </a:prstGeom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0134127"/>
              </p:ext>
            </p:extLst>
          </p:nvPr>
        </p:nvGraphicFramePr>
        <p:xfrm>
          <a:off x="3697306" y="3778563"/>
          <a:ext cx="489683" cy="108410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9683">
                  <a:extLst>
                    <a:ext uri="{9D8B030D-6E8A-4147-A177-3AD203B41FA5}">
                      <a16:colId xmlns:a16="http://schemas.microsoft.com/office/drawing/2014/main" val="1608283308"/>
                    </a:ext>
                  </a:extLst>
                </a:gridCol>
              </a:tblGrid>
              <a:tr h="361369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647942"/>
                  </a:ext>
                </a:extLst>
              </a:tr>
              <a:tr h="361369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8766771"/>
                  </a:ext>
                </a:extLst>
              </a:tr>
              <a:tr h="361369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7749751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9395655"/>
              </p:ext>
            </p:extLst>
          </p:nvPr>
        </p:nvGraphicFramePr>
        <p:xfrm>
          <a:off x="5201253" y="3778563"/>
          <a:ext cx="489683" cy="108410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9683">
                  <a:extLst>
                    <a:ext uri="{9D8B030D-6E8A-4147-A177-3AD203B41FA5}">
                      <a16:colId xmlns:a16="http://schemas.microsoft.com/office/drawing/2014/main" val="1608283308"/>
                    </a:ext>
                  </a:extLst>
                </a:gridCol>
              </a:tblGrid>
              <a:tr h="361369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647942"/>
                  </a:ext>
                </a:extLst>
              </a:tr>
              <a:tr h="361369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8766771"/>
                  </a:ext>
                </a:extLst>
              </a:tr>
              <a:tr h="361369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7749751"/>
                  </a:ext>
                </a:extLst>
              </a:tr>
            </a:tbl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0281" y="368489"/>
            <a:ext cx="1211379" cy="12908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954" y="1551717"/>
            <a:ext cx="1026032" cy="1449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290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can you make the groups equal?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10315" y="3140943"/>
            <a:ext cx="1588168" cy="137160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362074" y="3140943"/>
            <a:ext cx="1588168" cy="137160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5-Point Star 7"/>
          <p:cNvSpPr/>
          <p:nvPr/>
        </p:nvSpPr>
        <p:spPr>
          <a:xfrm>
            <a:off x="6173169" y="3824288"/>
            <a:ext cx="497389" cy="495800"/>
          </a:xfrm>
          <a:prstGeom prst="star5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5-Point Star 8"/>
          <p:cNvSpPr/>
          <p:nvPr/>
        </p:nvSpPr>
        <p:spPr>
          <a:xfrm>
            <a:off x="5577055" y="3837975"/>
            <a:ext cx="497389" cy="495800"/>
          </a:xfrm>
          <a:prstGeom prst="star5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5-Point Star 9"/>
          <p:cNvSpPr/>
          <p:nvPr/>
        </p:nvSpPr>
        <p:spPr>
          <a:xfrm>
            <a:off x="6165548" y="3272490"/>
            <a:ext cx="497389" cy="495800"/>
          </a:xfrm>
          <a:prstGeom prst="star5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5-Point Star 10"/>
          <p:cNvSpPr/>
          <p:nvPr/>
        </p:nvSpPr>
        <p:spPr>
          <a:xfrm>
            <a:off x="5577055" y="3274496"/>
            <a:ext cx="497389" cy="495800"/>
          </a:xfrm>
          <a:prstGeom prst="star5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5-Point Star 11"/>
          <p:cNvSpPr/>
          <p:nvPr/>
        </p:nvSpPr>
        <p:spPr>
          <a:xfrm>
            <a:off x="3713238" y="3824288"/>
            <a:ext cx="497389" cy="495800"/>
          </a:xfrm>
          <a:prstGeom prst="star5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5-Point Star 12"/>
          <p:cNvSpPr/>
          <p:nvPr/>
        </p:nvSpPr>
        <p:spPr>
          <a:xfrm>
            <a:off x="3190000" y="3272490"/>
            <a:ext cx="497389" cy="495800"/>
          </a:xfrm>
          <a:prstGeom prst="star5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295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Match the equal groups.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                              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Three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5s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                           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 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Two 10s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                               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Two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3s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621081" y="4810069"/>
            <a:ext cx="355075" cy="1044800"/>
            <a:chOff x="7191865" y="4862641"/>
            <a:chExt cx="249666" cy="779149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01293" y="5302393"/>
              <a:ext cx="240238" cy="339397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8936" y="5192455"/>
              <a:ext cx="240238" cy="339397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6579" y="5082517"/>
              <a:ext cx="240238" cy="339397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4222" y="4972579"/>
              <a:ext cx="240238" cy="339397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1865" y="4862641"/>
              <a:ext cx="240238" cy="339397"/>
            </a:xfrm>
            <a:prstGeom prst="rect">
              <a:avLst/>
            </a:prstGeom>
          </p:spPr>
        </p:pic>
      </p:grpSp>
      <p:grpSp>
        <p:nvGrpSpPr>
          <p:cNvPr id="7" name="Group 6"/>
          <p:cNvGrpSpPr/>
          <p:nvPr/>
        </p:nvGrpSpPr>
        <p:grpSpPr>
          <a:xfrm>
            <a:off x="4988629" y="4810067"/>
            <a:ext cx="355075" cy="1044800"/>
            <a:chOff x="7191865" y="4862641"/>
            <a:chExt cx="249666" cy="779149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01293" y="5302393"/>
              <a:ext cx="240238" cy="339397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8936" y="5192455"/>
              <a:ext cx="240238" cy="339397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6579" y="5082517"/>
              <a:ext cx="240238" cy="339397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4222" y="4972579"/>
              <a:ext cx="240238" cy="339397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1865" y="4862641"/>
              <a:ext cx="240238" cy="339397"/>
            </a:xfrm>
            <a:prstGeom prst="rect">
              <a:avLst/>
            </a:prstGeom>
          </p:spPr>
        </p:pic>
      </p:grpSp>
      <p:grpSp>
        <p:nvGrpSpPr>
          <p:cNvPr id="8" name="Group 7"/>
          <p:cNvGrpSpPr/>
          <p:nvPr/>
        </p:nvGrpSpPr>
        <p:grpSpPr>
          <a:xfrm>
            <a:off x="5356176" y="4810066"/>
            <a:ext cx="355075" cy="1044800"/>
            <a:chOff x="7191865" y="4862641"/>
            <a:chExt cx="249666" cy="779149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01293" y="5302393"/>
              <a:ext cx="240238" cy="339397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8936" y="5192455"/>
              <a:ext cx="240238" cy="339397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6579" y="5082517"/>
              <a:ext cx="240238" cy="339397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4222" y="4972579"/>
              <a:ext cx="240238" cy="339397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1865" y="4862641"/>
              <a:ext cx="240238" cy="339397"/>
            </a:xfrm>
            <a:prstGeom prst="rect">
              <a:avLst/>
            </a:prstGeom>
          </p:spPr>
        </p:pic>
      </p:grpSp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042" y="4730926"/>
            <a:ext cx="956204" cy="85194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739" y="4725051"/>
            <a:ext cx="962799" cy="85782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9824" y="3348860"/>
            <a:ext cx="1000417" cy="93142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863" y="3342985"/>
            <a:ext cx="1019117" cy="94883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6020" y="3348860"/>
            <a:ext cx="1006727" cy="937298"/>
          </a:xfrm>
          <a:prstGeom prst="rect">
            <a:avLst/>
          </a:prstGeom>
        </p:spPr>
      </p:pic>
      <p:grpSp>
        <p:nvGrpSpPr>
          <p:cNvPr id="30" name="Group 29"/>
          <p:cNvGrpSpPr/>
          <p:nvPr/>
        </p:nvGrpSpPr>
        <p:grpSpPr>
          <a:xfrm>
            <a:off x="1184724" y="1960919"/>
            <a:ext cx="1876555" cy="830407"/>
            <a:chOff x="5256739" y="2418604"/>
            <a:chExt cx="1537810" cy="720382"/>
          </a:xfrm>
        </p:grpSpPr>
        <p:grpSp>
          <p:nvGrpSpPr>
            <p:cNvPr id="31" name="Group 30"/>
            <p:cNvGrpSpPr/>
            <p:nvPr/>
          </p:nvGrpSpPr>
          <p:grpSpPr>
            <a:xfrm>
              <a:off x="5256739" y="2418604"/>
              <a:ext cx="709855" cy="720382"/>
              <a:chOff x="5256739" y="2418603"/>
              <a:chExt cx="914400" cy="927961"/>
            </a:xfrm>
          </p:grpSpPr>
          <p:pic>
            <p:nvPicPr>
              <p:cNvPr id="37" name="Picture 36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458474" y="2418603"/>
                <a:ext cx="448247" cy="633330"/>
              </a:xfrm>
              <a:prstGeom prst="rect">
                <a:avLst/>
              </a:prstGeom>
            </p:spPr>
          </p:pic>
          <p:pic>
            <p:nvPicPr>
              <p:cNvPr id="38" name="Picture 37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13939" y="2543707"/>
                <a:ext cx="448247" cy="633330"/>
              </a:xfrm>
              <a:prstGeom prst="rect">
                <a:avLst/>
              </a:prstGeom>
            </p:spPr>
          </p:pic>
          <p:pic>
            <p:nvPicPr>
              <p:cNvPr id="39" name="Picture 38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283467" y="2668811"/>
                <a:ext cx="448247" cy="633330"/>
              </a:xfrm>
              <a:prstGeom prst="rect">
                <a:avLst/>
              </a:prstGeom>
            </p:spPr>
          </p:pic>
          <p:sp>
            <p:nvSpPr>
              <p:cNvPr id="40" name="Oval 39"/>
              <p:cNvSpPr/>
              <p:nvPr/>
            </p:nvSpPr>
            <p:spPr>
              <a:xfrm>
                <a:off x="5256739" y="2432164"/>
                <a:ext cx="914400" cy="914400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32" name="Group 31"/>
            <p:cNvGrpSpPr/>
            <p:nvPr/>
          </p:nvGrpSpPr>
          <p:grpSpPr>
            <a:xfrm>
              <a:off x="6084694" y="2418604"/>
              <a:ext cx="709855" cy="720382"/>
              <a:chOff x="5256739" y="2418603"/>
              <a:chExt cx="914400" cy="927961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458474" y="2418603"/>
                <a:ext cx="448247" cy="633330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13939" y="2543707"/>
                <a:ext cx="448247" cy="633330"/>
              </a:xfrm>
              <a:prstGeom prst="rect">
                <a:avLst/>
              </a:prstGeom>
            </p:spPr>
          </p:pic>
          <p:pic>
            <p:nvPicPr>
              <p:cNvPr id="35" name="Picture 34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283467" y="2668811"/>
                <a:ext cx="448247" cy="633330"/>
              </a:xfrm>
              <a:prstGeom prst="rect">
                <a:avLst/>
              </a:prstGeom>
            </p:spPr>
          </p:pic>
          <p:sp>
            <p:nvSpPr>
              <p:cNvPr id="36" name="Oval 35"/>
              <p:cNvSpPr/>
              <p:nvPr/>
            </p:nvSpPr>
            <p:spPr>
              <a:xfrm>
                <a:off x="5256739" y="2432164"/>
                <a:ext cx="914400" cy="914400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pic>
        <p:nvPicPr>
          <p:cNvPr id="44" name="Picture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2875" y="1289066"/>
            <a:ext cx="956204" cy="851947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3131" y="2110288"/>
            <a:ext cx="1019117" cy="948834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927" y="3009715"/>
            <a:ext cx="686436" cy="96976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0804" y="2589197"/>
            <a:ext cx="1216100" cy="1718231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4912" y="4134859"/>
            <a:ext cx="930737" cy="91134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5355" y="4551744"/>
            <a:ext cx="773863" cy="1103094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1562" y="1168895"/>
            <a:ext cx="1042974" cy="2179949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9624" y="3718642"/>
            <a:ext cx="1029151" cy="958175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105" y="1496493"/>
            <a:ext cx="559559" cy="1169550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0048" y="1503919"/>
            <a:ext cx="559559" cy="1169550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050338"/>
              </p:ext>
            </p:extLst>
          </p:nvPr>
        </p:nvGraphicFramePr>
        <p:xfrm>
          <a:off x="4682398" y="3155723"/>
          <a:ext cx="398553" cy="110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8553">
                  <a:extLst>
                    <a:ext uri="{9D8B030D-6E8A-4147-A177-3AD203B41FA5}">
                      <a16:colId xmlns:a16="http://schemas.microsoft.com/office/drawing/2014/main" val="35552178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15459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0089581"/>
                  </a:ext>
                </a:extLst>
              </a:tr>
              <a:tr h="3453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2934050"/>
                  </a:ext>
                </a:extLst>
              </a:tr>
            </a:tbl>
          </a:graphicData>
        </a:graphic>
      </p:graphicFrame>
      <p:graphicFrame>
        <p:nvGraphicFramePr>
          <p:cNvPr id="56" name="Table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4430522"/>
              </p:ext>
            </p:extLst>
          </p:nvPr>
        </p:nvGraphicFramePr>
        <p:xfrm>
          <a:off x="5234554" y="3155723"/>
          <a:ext cx="398553" cy="110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8553">
                  <a:extLst>
                    <a:ext uri="{9D8B030D-6E8A-4147-A177-3AD203B41FA5}">
                      <a16:colId xmlns:a16="http://schemas.microsoft.com/office/drawing/2014/main" val="35552178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15459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0089581"/>
                  </a:ext>
                </a:extLst>
              </a:tr>
              <a:tr h="3453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29340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6348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29320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True or False?</a:t>
                </a:r>
                <a:endParaRPr lang="en-GB" sz="4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b="1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Draw an image or use cubes to help you explain your answer.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293209"/>
              </a:xfrm>
              <a:prstGeom prst="rect">
                <a:avLst/>
              </a:prstGeom>
              <a:blipFill>
                <a:blip r:embed="rId3"/>
                <a:stretch>
                  <a:fillRect l="-2725" t="-3333" r="-681" b="-42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6009" y="1962257"/>
            <a:ext cx="866235" cy="122377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6899" y="894593"/>
            <a:ext cx="855345" cy="120839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2786" y="3110251"/>
            <a:ext cx="908789" cy="68713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968" y="3639128"/>
            <a:ext cx="904276" cy="1288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336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one does not belong?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Two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5s                            Ten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do we need to change to make them all represent the same?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90" t="-1178" b="-2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6840" y="1534615"/>
            <a:ext cx="1067199" cy="10632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4901" y="1562716"/>
            <a:ext cx="1050397" cy="104653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663" y="1451933"/>
            <a:ext cx="1395663" cy="129941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7235" y="1435407"/>
            <a:ext cx="1427532" cy="132908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5891" y="3712785"/>
            <a:ext cx="937307" cy="130279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5627" y="3718513"/>
            <a:ext cx="937307" cy="13027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5364" y="3724241"/>
            <a:ext cx="937307" cy="13027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6225" y="1351547"/>
            <a:ext cx="956204" cy="85194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481" y="2172769"/>
            <a:ext cx="1019117" cy="94883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4277" y="3072196"/>
            <a:ext cx="686436" cy="96976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154" y="2651678"/>
            <a:ext cx="1216100" cy="171823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8262" y="4197340"/>
            <a:ext cx="930737" cy="91134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8705" y="4614225"/>
            <a:ext cx="773863" cy="110309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4912" y="1231376"/>
            <a:ext cx="1042974" cy="217994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2974" y="3781123"/>
            <a:ext cx="1029151" cy="95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95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Mo correct? Explain why.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Draw an image to help you.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36970" y="3396343"/>
            <a:ext cx="1967965" cy="154863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88709" y="2970101"/>
            <a:ext cx="6639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Mo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ounded Rectangular Callout 5"/>
              <p:cNvSpPr/>
              <p:nvPr/>
            </p:nvSpPr>
            <p:spPr>
              <a:xfrm>
                <a:off x="3671840" y="3751460"/>
                <a:ext cx="3282411" cy="673768"/>
              </a:xfrm>
              <a:prstGeom prst="wedgeRoundRectCallout">
                <a:avLst>
                  <a:gd name="adj1" fmla="val -62873"/>
                  <a:gd name="adj2" fmla="val 27153"/>
                  <a:gd name="adj3" fmla="val 16667"/>
                </a:avLst>
              </a:prstGeom>
              <a:solidFill>
                <a:schemeClr val="accent6">
                  <a:alpha val="20000"/>
                </a:schemeClr>
              </a:solidFill>
              <a:ln w="28575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+ 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 3</a:t>
                </a:r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6" name="Rounded Rectangular Callout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1840" y="3751460"/>
                <a:ext cx="3282411" cy="673768"/>
              </a:xfrm>
              <a:prstGeom prst="wedgeRoundRectCallout">
                <a:avLst>
                  <a:gd name="adj1" fmla="val -62873"/>
                  <a:gd name="adj2" fmla="val 27153"/>
                  <a:gd name="adj3" fmla="val 16667"/>
                </a:avLst>
              </a:prstGeom>
              <a:blipFill>
                <a:blip r:embed="rId4"/>
                <a:stretch>
                  <a:fillRect b="-10345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96920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to make the statements correct.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23220"/>
              </a:xfrm>
              <a:prstGeom prst="rect">
                <a:avLst/>
              </a:prstGeom>
              <a:blipFill>
                <a:blip r:embed="rId3"/>
                <a:stretch>
                  <a:fillRect l="-1590" t="-12791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38685852"/>
                  </p:ext>
                </p:extLst>
              </p:nvPr>
            </p:nvGraphicFramePr>
            <p:xfrm>
              <a:off x="1852244" y="2291413"/>
              <a:ext cx="6130894" cy="261747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591776">
                      <a:extLst>
                        <a:ext uri="{9D8B030D-6E8A-4147-A177-3AD203B41FA5}">
                          <a16:colId xmlns:a16="http://schemas.microsoft.com/office/drawing/2014/main" val="24841429"/>
                        </a:ext>
                      </a:extLst>
                    </a:gridCol>
                    <a:gridCol w="965212">
                      <a:extLst>
                        <a:ext uri="{9D8B030D-6E8A-4147-A177-3AD203B41FA5}">
                          <a16:colId xmlns:a16="http://schemas.microsoft.com/office/drawing/2014/main" val="2308025387"/>
                        </a:ext>
                      </a:extLst>
                    </a:gridCol>
                    <a:gridCol w="2573906">
                      <a:extLst>
                        <a:ext uri="{9D8B030D-6E8A-4147-A177-3AD203B41FA5}">
                          <a16:colId xmlns:a16="http://schemas.microsoft.com/office/drawing/2014/main" val="838641310"/>
                        </a:ext>
                      </a:extLst>
                    </a:gridCol>
                  </a:tblGrid>
                  <a:tr h="87249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US" sz="2800" dirty="0" smtClean="0">
                              <a:latin typeface="Gill Sans MT" panose="020B0502020104020203" pitchFamily="34" charset="0"/>
                            </a:rPr>
                            <a:t> 5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80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US" sz="2800" dirty="0" smtClean="0">
                              <a:latin typeface="Gill Sans MT" panose="020B0502020104020203" pitchFamily="34" charset="0"/>
                            </a:rPr>
                            <a:t> 5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US" sz="2800" dirty="0" smtClean="0">
                              <a:latin typeface="Gill Sans MT" panose="020B0502020104020203" pitchFamily="34" charset="0"/>
                            </a:rPr>
                            <a:t> 5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US" sz="2800" dirty="0" smtClean="0">
                              <a:latin typeface="Gill Sans MT" panose="020B0502020104020203" pitchFamily="34" charset="0"/>
                            </a:rPr>
                            <a:t> 5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687429978"/>
                      </a:ext>
                    </a:extLst>
                  </a:tr>
                  <a:tr h="87249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US" sz="2800" dirty="0" smtClean="0">
                              <a:latin typeface="Gill Sans MT" panose="020B0502020104020203" pitchFamily="34" charset="0"/>
                            </a:rPr>
                            <a:t> 2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US" sz="2800" dirty="0" smtClean="0">
                              <a:latin typeface="Gill Sans MT" panose="020B0502020104020203" pitchFamily="34" charset="0"/>
                            </a:rPr>
                            <a:t> 2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950380865"/>
                      </a:ext>
                    </a:extLst>
                  </a:tr>
                  <a:tr h="87249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10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 2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 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i="1" dirty="0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 5</a:t>
                          </a:r>
                          <a:r>
                            <a:rPr lang="en-GB" sz="2800" baseline="0" dirty="0" smtClean="0">
                              <a:latin typeface="Gill Sans MT" panose="020B0502020104020203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i="1" baseline="0" dirty="0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GB" sz="2800" baseline="0" dirty="0" smtClean="0">
                              <a:latin typeface="Gill Sans MT" panose="020B0502020104020203" pitchFamily="34" charset="0"/>
                            </a:rPr>
                            <a:t> 5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299500316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38685852"/>
                  </p:ext>
                </p:extLst>
              </p:nvPr>
            </p:nvGraphicFramePr>
            <p:xfrm>
              <a:off x="1852244" y="2291413"/>
              <a:ext cx="6130894" cy="261747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591776">
                      <a:extLst>
                        <a:ext uri="{9D8B030D-6E8A-4147-A177-3AD203B41FA5}">
                          <a16:colId xmlns:a16="http://schemas.microsoft.com/office/drawing/2014/main" val="24841429"/>
                        </a:ext>
                      </a:extLst>
                    </a:gridCol>
                    <a:gridCol w="965212">
                      <a:extLst>
                        <a:ext uri="{9D8B030D-6E8A-4147-A177-3AD203B41FA5}">
                          <a16:colId xmlns:a16="http://schemas.microsoft.com/office/drawing/2014/main" val="2308025387"/>
                        </a:ext>
                      </a:extLst>
                    </a:gridCol>
                    <a:gridCol w="2573906">
                      <a:extLst>
                        <a:ext uri="{9D8B030D-6E8A-4147-A177-3AD203B41FA5}">
                          <a16:colId xmlns:a16="http://schemas.microsoft.com/office/drawing/2014/main" val="838641310"/>
                        </a:ext>
                      </a:extLst>
                    </a:gridCol>
                  </a:tblGrid>
                  <a:tr h="87249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r="-136385" b="-19930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80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38061" b="-19930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687429978"/>
                      </a:ext>
                    </a:extLst>
                  </a:tr>
                  <a:tr h="87249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t="-100699" r="-136385" b="-10069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38061" t="-100699" b="-10069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950380865"/>
                      </a:ext>
                    </a:extLst>
                  </a:tr>
                  <a:tr h="87249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t="-199306" r="-13638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38061" t="-19930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995003168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8" name="Oval 7"/>
          <p:cNvSpPr/>
          <p:nvPr/>
        </p:nvSpPr>
        <p:spPr>
          <a:xfrm>
            <a:off x="4650128" y="2473630"/>
            <a:ext cx="504434" cy="50291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Oval 8"/>
          <p:cNvSpPr/>
          <p:nvPr/>
        </p:nvSpPr>
        <p:spPr>
          <a:xfrm>
            <a:off x="4665474" y="3348692"/>
            <a:ext cx="504434" cy="50291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696820" y="4230827"/>
            <a:ext cx="504434" cy="50291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angle 2"/>
              <p:cNvSpPr/>
              <p:nvPr/>
            </p:nvSpPr>
            <p:spPr>
              <a:xfrm>
                <a:off x="10103616" y="3248306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03616" y="3248306"/>
                <a:ext cx="535724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Rectangle 10"/>
              <p:cNvSpPr/>
              <p:nvPr/>
            </p:nvSpPr>
            <p:spPr>
              <a:xfrm>
                <a:off x="10103616" y="4022982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03616" y="4022982"/>
                <a:ext cx="5357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Rectangle 11"/>
              <p:cNvSpPr/>
              <p:nvPr/>
            </p:nvSpPr>
            <p:spPr>
              <a:xfrm>
                <a:off x="10147238" y="2473630"/>
                <a:ext cx="53412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47238" y="2473630"/>
                <a:ext cx="53412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46452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18158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Think of a multiplication to complete: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1815882"/>
              </a:xfrm>
              <a:prstGeom prst="rect">
                <a:avLst/>
              </a:prstGeom>
              <a:blipFill>
                <a:blip r:embed="rId3"/>
                <a:stretch>
                  <a:fillRect l="-1590" t="-3691" b="-83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82733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total is 12, what could the addition and multiplication be?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7114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four baskets.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three dolls in each basket.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dolls are there altogether?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Draw an image and write a calculation to represent the problem.</a:t>
            </a:r>
          </a:p>
        </p:txBody>
      </p:sp>
    </p:spTree>
    <p:extLst>
      <p:ext uri="{BB962C8B-B14F-4D97-AF65-F5344CB8AC3E}">
        <p14:creationId xmlns:p14="http://schemas.microsoft.com/office/powerpoint/2010/main" val="1639036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Write a story for the calculation 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Draw an image to illustrate your story.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1384995"/>
              </a:xfrm>
              <a:prstGeom prst="rect">
                <a:avLst/>
              </a:prstGeom>
              <a:blipFill>
                <a:blip r:embed="rId3"/>
                <a:stretch>
                  <a:fillRect l="-1590" t="-4846" b="-1145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22751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2116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Each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calculation could explain the image.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why.</a:t>
            </a:r>
          </a:p>
        </p:txBody>
      </p:sp>
      <p:pic>
        <p:nvPicPr>
          <p:cNvPr id="4" name="Picture 3"/>
          <p:cNvPicPr/>
          <p:nvPr/>
        </p:nvPicPr>
        <p:blipFill>
          <a:blip r:embed="rId3"/>
          <a:stretch>
            <a:fillRect/>
          </a:stretch>
        </p:blipFill>
        <p:spPr>
          <a:xfrm>
            <a:off x="2799291" y="2051456"/>
            <a:ext cx="4334713" cy="211176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2348163" y="4594047"/>
                <a:ext cx="4953000" cy="138499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</a:t>
                </a: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</a:t>
                </a: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8163" y="4594047"/>
                <a:ext cx="4953000" cy="1384995"/>
              </a:xfrm>
              <a:prstGeom prst="rect">
                <a:avLst/>
              </a:prstGeom>
              <a:blipFill>
                <a:blip r:embed="rId4"/>
                <a:stretch>
                  <a:fillRect t="-4846" b="-1145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47269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5394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With 12 cubes, how many different arrays can you create?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Once you have created your array complete: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539430"/>
              </a:xfrm>
              <a:prstGeom prst="rect">
                <a:avLst/>
              </a:prstGeom>
              <a:blipFill>
                <a:blip r:embed="rId3"/>
                <a:stretch>
                  <a:fillRect l="-1590" t="-1897" b="-396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6148" y="1371823"/>
            <a:ext cx="812447" cy="1147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35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4711181"/>
              </p:ext>
            </p:extLst>
          </p:nvPr>
        </p:nvGraphicFramePr>
        <p:xfrm>
          <a:off x="2909987" y="2522762"/>
          <a:ext cx="4228902" cy="20884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4817">
                  <a:extLst>
                    <a:ext uri="{9D8B030D-6E8A-4147-A177-3AD203B41FA5}">
                      <a16:colId xmlns:a16="http://schemas.microsoft.com/office/drawing/2014/main" val="2222977094"/>
                    </a:ext>
                  </a:extLst>
                </a:gridCol>
                <a:gridCol w="704817">
                  <a:extLst>
                    <a:ext uri="{9D8B030D-6E8A-4147-A177-3AD203B41FA5}">
                      <a16:colId xmlns:a16="http://schemas.microsoft.com/office/drawing/2014/main" val="1029799430"/>
                    </a:ext>
                  </a:extLst>
                </a:gridCol>
                <a:gridCol w="704817">
                  <a:extLst>
                    <a:ext uri="{9D8B030D-6E8A-4147-A177-3AD203B41FA5}">
                      <a16:colId xmlns:a16="http://schemas.microsoft.com/office/drawing/2014/main" val="2662349409"/>
                    </a:ext>
                  </a:extLst>
                </a:gridCol>
                <a:gridCol w="704817">
                  <a:extLst>
                    <a:ext uri="{9D8B030D-6E8A-4147-A177-3AD203B41FA5}">
                      <a16:colId xmlns:a16="http://schemas.microsoft.com/office/drawing/2014/main" val="3299686112"/>
                    </a:ext>
                  </a:extLst>
                </a:gridCol>
                <a:gridCol w="704817">
                  <a:extLst>
                    <a:ext uri="{9D8B030D-6E8A-4147-A177-3AD203B41FA5}">
                      <a16:colId xmlns:a16="http://schemas.microsoft.com/office/drawing/2014/main" val="1975571127"/>
                    </a:ext>
                  </a:extLst>
                </a:gridCol>
                <a:gridCol w="704817">
                  <a:extLst>
                    <a:ext uri="{9D8B030D-6E8A-4147-A177-3AD203B41FA5}">
                      <a16:colId xmlns:a16="http://schemas.microsoft.com/office/drawing/2014/main" val="1754833440"/>
                    </a:ext>
                  </a:extLst>
                </a:gridCol>
              </a:tblGrid>
              <a:tr h="696142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28345160"/>
                  </a:ext>
                </a:extLst>
              </a:tr>
              <a:tr h="696142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48907683"/>
                  </a:ext>
                </a:extLst>
              </a:tr>
              <a:tr h="696142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13379189"/>
                  </a:ext>
                </a:extLst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Find different ways to solve six lots of three.</a:t>
            </a:r>
          </a:p>
        </p:txBody>
      </p:sp>
      <p:sp>
        <p:nvSpPr>
          <p:cNvPr id="4" name="Oval 3"/>
          <p:cNvSpPr/>
          <p:nvPr/>
        </p:nvSpPr>
        <p:spPr>
          <a:xfrm>
            <a:off x="2968603" y="2620786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Oval 5"/>
          <p:cNvSpPr/>
          <p:nvPr/>
        </p:nvSpPr>
        <p:spPr>
          <a:xfrm>
            <a:off x="3674186" y="2620786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Oval 6"/>
          <p:cNvSpPr/>
          <p:nvPr/>
        </p:nvSpPr>
        <p:spPr>
          <a:xfrm>
            <a:off x="4379769" y="2620786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085352" y="2620786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Oval 8"/>
          <p:cNvSpPr/>
          <p:nvPr/>
        </p:nvSpPr>
        <p:spPr>
          <a:xfrm>
            <a:off x="5790935" y="2620786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6496517" y="2620786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2968603" y="3280818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3674186" y="3280818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379769" y="3280818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5085352" y="3280818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790935" y="3280818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496517" y="3280818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2968603" y="3945594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3674186" y="3945594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4379769" y="3945594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5085352" y="3945594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5790935" y="3945594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6496517" y="3945594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9831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Part of this array is hidden.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total is less than 16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the array be?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928751" y="2550327"/>
            <a:ext cx="321025" cy="31761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Oval 5"/>
          <p:cNvSpPr/>
          <p:nvPr/>
        </p:nvSpPr>
        <p:spPr>
          <a:xfrm>
            <a:off x="3287389" y="2550327"/>
            <a:ext cx="321025" cy="31761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Oval 6"/>
          <p:cNvSpPr/>
          <p:nvPr/>
        </p:nvSpPr>
        <p:spPr>
          <a:xfrm>
            <a:off x="3646027" y="2550327"/>
            <a:ext cx="321025" cy="31761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2934174" y="2906273"/>
            <a:ext cx="321025" cy="31761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Oval 8"/>
          <p:cNvSpPr/>
          <p:nvPr/>
        </p:nvSpPr>
        <p:spPr>
          <a:xfrm>
            <a:off x="3292812" y="2906273"/>
            <a:ext cx="321025" cy="31761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3651450" y="2906273"/>
            <a:ext cx="321025" cy="31761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004665" y="2247191"/>
            <a:ext cx="2724206" cy="1241503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2567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09604"/>
                <a:ext cx="8056280" cy="43304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lnSpc>
                    <a:spcPct val="115000"/>
                  </a:lnSpc>
                  <a:spcAft>
                    <a:spcPts val="1000"/>
                  </a:spcAft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Fill in the blanks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  <a:p>
                <a:pPr lvl="0">
                  <a:lnSpc>
                    <a:spcPct val="115000"/>
                  </a:lnSpc>
                  <a:spcAft>
                    <a:spcPts val="1000"/>
                  </a:spcAft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 algn="ctr">
                  <a:lnSpc>
                    <a:spcPct val="115000"/>
                  </a:lnSpc>
                  <a:spcAft>
                    <a:spcPts val="1000"/>
                  </a:spcAft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6</a:t>
                </a:r>
              </a:p>
              <a:p>
                <a:pPr lvl="0" algn="ctr">
                  <a:lnSpc>
                    <a:spcPct val="115000"/>
                  </a:lnSpc>
                  <a:spcAft>
                    <a:spcPts val="1000"/>
                  </a:spcAft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 algn="ctr">
                  <a:lnSpc>
                    <a:spcPct val="115000"/>
                  </a:lnSpc>
                  <a:spcAft>
                    <a:spcPts val="1000"/>
                  </a:spcAft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20</a:t>
                </a:r>
              </a:p>
              <a:p>
                <a:pPr lvl="0" algn="ctr">
                  <a:lnSpc>
                    <a:spcPct val="115000"/>
                  </a:lnSpc>
                  <a:spcAft>
                    <a:spcPts val="1000"/>
                  </a:spcAft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 algn="ctr">
                  <a:lnSpc>
                    <a:spcPct val="115000"/>
                  </a:lnSpc>
                  <a:spcAft>
                    <a:spcPts val="1000"/>
                  </a:spcAft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____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2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09604"/>
                <a:ext cx="8056280" cy="4330416"/>
              </a:xfrm>
              <a:prstGeom prst="rect">
                <a:avLst/>
              </a:prstGeom>
              <a:blipFill>
                <a:blip r:embed="rId3"/>
                <a:stretch>
                  <a:fillRect l="-1590" t="-844" b="-19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85817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22467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Tommy says that 10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22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he correct?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how you know.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2246769"/>
              </a:xfrm>
              <a:prstGeom prst="rect">
                <a:avLst/>
              </a:prstGeom>
              <a:blipFill>
                <a:blip r:embed="rId3"/>
                <a:stretch>
                  <a:fillRect l="-1590" t="-2989" b="-67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78553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03199" y="723252"/>
            <a:ext cx="8056280" cy="55779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Eva says,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she correct? Explain your answer.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9395" y="2132163"/>
            <a:ext cx="1987010" cy="2873800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4085513" y="2458444"/>
            <a:ext cx="3098680" cy="1549263"/>
          </a:xfrm>
          <a:prstGeom prst="wedgeRoundRectCallout">
            <a:avLst>
              <a:gd name="adj1" fmla="val -70635"/>
              <a:gd name="adj2" fmla="val 36235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ill Sans MT" panose="020B0502020104020203" pitchFamily="34" charset="0"/>
              </a:rPr>
              <a:t>Every number in the 2 times-table is even.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92982" y="2195642"/>
            <a:ext cx="6751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Eva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516902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03199" y="736900"/>
            <a:ext cx="8056280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Mo correct?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</p:txBody>
      </p:sp>
      <p:sp>
        <p:nvSpPr>
          <p:cNvPr id="3" name="Rectangle 2"/>
          <p:cNvSpPr/>
          <p:nvPr/>
        </p:nvSpPr>
        <p:spPr>
          <a:xfrm>
            <a:off x="1611448" y="2121894"/>
            <a:ext cx="6639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</a:t>
            </a:r>
            <a:endParaRPr lang="en-GB" sz="2800" dirty="0"/>
          </a:p>
        </p:txBody>
      </p:sp>
      <p:pic>
        <p:nvPicPr>
          <p:cNvPr id="10" name="Picture 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70518" y="2638056"/>
            <a:ext cx="2148873" cy="1724663"/>
          </a:xfrm>
          <a:prstGeom prst="rect">
            <a:avLst/>
          </a:prstGeom>
        </p:spPr>
      </p:pic>
      <p:sp>
        <p:nvSpPr>
          <p:cNvPr id="15" name="Rounded Rectangular Callout 14"/>
          <p:cNvSpPr/>
          <p:nvPr/>
        </p:nvSpPr>
        <p:spPr>
          <a:xfrm>
            <a:off x="3739365" y="2489912"/>
            <a:ext cx="3470470" cy="1321766"/>
          </a:xfrm>
          <a:prstGeom prst="wedgeRoundRectCallout">
            <a:avLst>
              <a:gd name="adj1" fmla="val -68806"/>
              <a:gd name="adj2" fmla="val 57530"/>
              <a:gd name="adj3" fmla="val 16667"/>
            </a:avLst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Every number in the 5 times-table is odd</a:t>
            </a: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.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1238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Tubes of tennis balls come in packs of 2 and 5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Whitney has 22 tubes of balls. 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of each pack could she have?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ways can you do it?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5668" y="1366276"/>
            <a:ext cx="908789" cy="6871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850" y="1895153"/>
            <a:ext cx="904276" cy="1288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70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Tommy and Rosie have both drawn bar models to show 7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What’s the same and what is different about their bar models?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Draw your own bar model to represent   4</a:t>
                </a:r>
                <a:r>
                  <a:rPr lang="en-GB" sz="2800" dirty="0">
                    <a:solidFill>
                      <a:prstClr val="black"/>
                    </a:solidFill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90" t="-1178" r="-681" b="-192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70810" y="2772619"/>
            <a:ext cx="1406799" cy="1197793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4042967"/>
              </p:ext>
            </p:extLst>
          </p:nvPr>
        </p:nvGraphicFramePr>
        <p:xfrm>
          <a:off x="5525727" y="2704342"/>
          <a:ext cx="1993222" cy="1036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86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86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86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8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864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41031">
                <a:tc gridSpan="5"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35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103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7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7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7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7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7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2605710"/>
              </p:ext>
            </p:extLst>
          </p:nvPr>
        </p:nvGraphicFramePr>
        <p:xfrm>
          <a:off x="2477610" y="2704342"/>
          <a:ext cx="1993222" cy="1036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47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47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47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47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8474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8474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8474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41031">
                <a:tc gridSpan="7"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35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dirty="0">
                        <a:latin typeface="Bariol Regular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dirty="0">
                        <a:latin typeface="Bariol Regular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dirty="0">
                        <a:latin typeface="Bariol Regular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dirty="0">
                        <a:latin typeface="Bariol Regular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dirty="0">
                        <a:latin typeface="Bariol Regular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dirty="0">
                        <a:latin typeface="Bariol Regular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103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5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5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5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5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5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5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5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9" name="Picture 8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54180" y="2489943"/>
            <a:ext cx="1528615" cy="184534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638089" y="2400538"/>
            <a:ext cx="9877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</a:t>
            </a:r>
            <a:endParaRPr lang="en-GB" sz="2800" dirty="0"/>
          </a:p>
        </p:txBody>
      </p:sp>
      <p:sp>
        <p:nvSpPr>
          <p:cNvPr id="16" name="Rectangle 15"/>
          <p:cNvSpPr/>
          <p:nvPr/>
        </p:nvSpPr>
        <p:spPr>
          <a:xfrm>
            <a:off x="1145094" y="2400538"/>
            <a:ext cx="12582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945338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On sports day, Jack runs 10 metres, 7 times.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of these calculations do </a:t>
                </a:r>
                <a:r>
                  <a:rPr lang="en-US" sz="28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not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describe this word problem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</a:t>
                </a: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</a:t>
                </a: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</a:t>
                </a: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10</a:t>
                </a: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why.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90" t="-1178" b="-2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2840" y="2223392"/>
            <a:ext cx="1598138" cy="1963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770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Some Base 10 is hidden.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 total is less than 100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could the calculation be?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____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Tim says it could be 10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he correct? Explain your answer.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90" t="-1178" b="-2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7280996" y="1839602"/>
            <a:ext cx="1923930" cy="2321031"/>
          </a:xfrm>
          <a:prstGeom prst="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2913" y="2188457"/>
            <a:ext cx="277185" cy="139537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1053" y="2188366"/>
            <a:ext cx="277185" cy="13953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193" y="2188275"/>
            <a:ext cx="277185" cy="13953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7333" y="2188184"/>
            <a:ext cx="277185" cy="139537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5473" y="2188093"/>
            <a:ext cx="277185" cy="1395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138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www.w3.org/XML/1998/namespace"/>
    <ds:schemaRef ds:uri="http://schemas.openxmlformats.org/package/2006/metadata/core-properties"/>
    <ds:schemaRef ds:uri="522d4c35-b548-4432-90ae-af4376e1c4b4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1860</TotalTime>
  <Words>680</Words>
  <Application>Microsoft Office PowerPoint</Application>
  <PresentationFormat>A4 Paper (210x297 mm)</PresentationFormat>
  <Paragraphs>288</Paragraphs>
  <Slides>27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27</vt:i4>
      </vt:variant>
    </vt:vector>
  </HeadingPairs>
  <TitlesOfParts>
    <vt:vector size="35" baseType="lpstr">
      <vt:lpstr>Arial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80</cp:revision>
  <dcterms:created xsi:type="dcterms:W3CDTF">2019-02-04T08:17:32Z</dcterms:created>
  <dcterms:modified xsi:type="dcterms:W3CDTF">2019-09-11T09:47:53Z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