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4"/>
  </p:notesMasterIdLst>
  <p:sldIdLst>
    <p:sldId id="271" r:id="rId6"/>
    <p:sldId id="410" r:id="rId7"/>
    <p:sldId id="411" r:id="rId8"/>
    <p:sldId id="418" r:id="rId9"/>
    <p:sldId id="412" r:id="rId10"/>
    <p:sldId id="413" r:id="rId11"/>
    <p:sldId id="414" r:id="rId12"/>
    <p:sldId id="417" r:id="rId1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59" d="100"/>
          <a:sy n="59" d="100"/>
        </p:scale>
        <p:origin x="1596" y="38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16/10/2019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843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38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989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790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976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094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1 -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Block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Length &amp; Height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Rosie, Alex and Mo are comparing the height of Mrs Rose and Jack.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1400" dirty="0" smtClean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Rosie</a:t>
            </a:r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															Alex</a:t>
            </a:r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Mo</a:t>
            </a:r>
          </a:p>
          <a:p>
            <a:endParaRPr lang="en-GB" sz="32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improve their sentences to make them more accurate?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2073380" y="2998813"/>
            <a:ext cx="3700814" cy="855266"/>
          </a:xfrm>
          <a:prstGeom prst="wedgeRoundRectCallout">
            <a:avLst>
              <a:gd name="adj1" fmla="val -58195"/>
              <a:gd name="adj2" fmla="val -36946"/>
              <a:gd name="adj3" fmla="val 16667"/>
            </a:avLst>
          </a:prstGeom>
          <a:solidFill>
            <a:srgbClr val="00B0F0">
              <a:alpha val="20000"/>
            </a:srgb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Mrs</a:t>
            </a:r>
            <a:r>
              <a:rPr lang="en-US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Rose is tall than Jack.</a:t>
            </a:r>
            <a:endParaRPr lang="en-US" sz="2800" dirty="0">
              <a:solidFill>
                <a:sysClr val="windowText" lastClr="000000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966854" y="3930980"/>
            <a:ext cx="3700814" cy="855266"/>
          </a:xfrm>
          <a:prstGeom prst="wedgeRoundRectCallout">
            <a:avLst>
              <a:gd name="adj1" fmla="val 49732"/>
              <a:gd name="adj2" fmla="val -71653"/>
              <a:gd name="adj3" fmla="val 16667"/>
            </a:avLst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Jack is short than </a:t>
            </a:r>
            <a:r>
              <a:rPr lang="en-US" sz="2800" dirty="0" err="1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Mrs</a:t>
            </a:r>
            <a:r>
              <a:rPr lang="en-US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Rose.</a:t>
            </a:r>
            <a:endParaRPr lang="en-US" sz="2800" dirty="0">
              <a:solidFill>
                <a:sysClr val="windowText" lastClr="000000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2335147" y="4882865"/>
            <a:ext cx="3700814" cy="855266"/>
          </a:xfrm>
          <a:prstGeom prst="wedgeRoundRectCallout">
            <a:avLst>
              <a:gd name="adj1" fmla="val -64832"/>
              <a:gd name="adj2" fmla="val -56095"/>
              <a:gd name="adj3" fmla="val 16667"/>
            </a:avLst>
          </a:prstGeom>
          <a:solidFill>
            <a:srgbClr val="00B050">
              <a:alpha val="20000"/>
            </a:srgb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Mrs</a:t>
            </a:r>
            <a:r>
              <a:rPr lang="en-US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Rose is longer than Jack.</a:t>
            </a:r>
            <a:endParaRPr lang="en-US" sz="2800" dirty="0">
              <a:solidFill>
                <a:sysClr val="windowText" lastClr="000000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8" name="Picture 7" descr="C:\Users\User\Documents\Schemes of Learning\images\girl_3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03"/>
          <a:stretch/>
        </p:blipFill>
        <p:spPr bwMode="auto">
          <a:xfrm>
            <a:off x="1038770" y="2187584"/>
            <a:ext cx="940602" cy="11131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 descr="C:\Users\User\Documents\Schemes of Learning\images\face_1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3199" y="4214088"/>
            <a:ext cx="983663" cy="71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C:\Users\User\Documents\Schemes of Learning\images\girl_5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404" y="2806055"/>
            <a:ext cx="934769" cy="1324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2042" y="1181970"/>
            <a:ext cx="1320518" cy="16240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2862" y="1443146"/>
            <a:ext cx="1205550" cy="148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 thinks the pencils are the same length. 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 smtClean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can Eva check if she is correct?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458344">
            <a:off x="2697319" y="1528960"/>
            <a:ext cx="2010848" cy="26734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34042">
            <a:off x="4939646" y="2224117"/>
            <a:ext cx="2010848" cy="2841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5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Using classroom equipment, can you find an object which is longer than your rubber but shorter than your pencil?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Can you find a friend who is shorter than you but taller than your other friend?</a:t>
            </a:r>
            <a:endParaRPr lang="en-US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44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Gill Sans MT" panose="020B0502020104020203" pitchFamily="34" charset="0"/>
              </a:rPr>
              <a:t>True or false?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The flower is 8 cubes tall.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566" y="1896577"/>
            <a:ext cx="2312688" cy="211586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001" y="3980240"/>
            <a:ext cx="591293" cy="8353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001" y="3687448"/>
            <a:ext cx="591293" cy="8353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001" y="3396715"/>
            <a:ext cx="591293" cy="8353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001" y="3106348"/>
            <a:ext cx="591293" cy="8353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001" y="2818750"/>
            <a:ext cx="591293" cy="8353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001" y="2530460"/>
            <a:ext cx="591293" cy="8353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343" y="2240448"/>
            <a:ext cx="591293" cy="8353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042" y="1952809"/>
            <a:ext cx="591293" cy="83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10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Whitney measures the length of two toys.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She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 with Whitney?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your answer.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08"/>
          <a:stretch/>
        </p:blipFill>
        <p:spPr>
          <a:xfrm>
            <a:off x="1574321" y="1277192"/>
            <a:ext cx="3414023" cy="1445631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08"/>
          <a:stretch/>
        </p:blipFill>
        <p:spPr>
          <a:xfrm>
            <a:off x="6012494" y="1393763"/>
            <a:ext cx="2415664" cy="1212488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666814" y="4030822"/>
            <a:ext cx="3739826" cy="1158398"/>
          </a:xfrm>
          <a:prstGeom prst="wedgeRoundRectCallout">
            <a:avLst>
              <a:gd name="adj1" fmla="val -64327"/>
              <a:gd name="adj2" fmla="val 21279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toys are the same length.</a:t>
            </a:r>
            <a:endParaRPr lang="en-US" sz="2800" dirty="0">
              <a:solidFill>
                <a:sysClr val="windowText" lastClr="000000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7541" y="3646684"/>
            <a:ext cx="1384446" cy="19560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85740">
            <a:off x="1640362" y="2330780"/>
            <a:ext cx="1063331" cy="115908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158495" y="2610916"/>
            <a:ext cx="530540" cy="530540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85740">
            <a:off x="2397754" y="2330780"/>
            <a:ext cx="1063331" cy="11590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85740">
            <a:off x="3154804" y="2330780"/>
            <a:ext cx="1063331" cy="11590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85740">
            <a:off x="3912196" y="2330780"/>
            <a:ext cx="1063331" cy="1159081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701817" y="2610916"/>
            <a:ext cx="530540" cy="530540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245139" y="2610916"/>
            <a:ext cx="530540" cy="530540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775679" y="2610916"/>
            <a:ext cx="530540" cy="530540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92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Teddy measures the length of the pencil.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He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Do you agree with Teddy?</a:t>
            </a:r>
            <a:br>
              <a:rPr lang="en-GB" sz="2800" dirty="0">
                <a:latin typeface="Gill Sans MT" panose="020B0502020104020203" pitchFamily="34" charset="0"/>
              </a:rPr>
            </a:br>
            <a:r>
              <a:rPr lang="en-GB" sz="2800" dirty="0">
                <a:latin typeface="Gill Sans MT" panose="020B0502020104020203" pitchFamily="34" charset="0"/>
              </a:rPr>
              <a:t>Explain why.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28" name="Picture 27" descr="C:\Users\User\images\face_2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99156" y="3638646"/>
            <a:ext cx="1224993" cy="894176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Rounded Rectangular Callout 28"/>
          <p:cNvSpPr/>
          <p:nvPr/>
        </p:nvSpPr>
        <p:spPr>
          <a:xfrm>
            <a:off x="4197131" y="3368389"/>
            <a:ext cx="3150725" cy="1368944"/>
          </a:xfrm>
          <a:prstGeom prst="wedgeRoundRectCallout">
            <a:avLst>
              <a:gd name="adj1" fmla="val -62228"/>
              <a:gd name="adj2" fmla="val 22900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length of the </a:t>
            </a:r>
          </a:p>
          <a:p>
            <a:pPr algn="ctr"/>
            <a:r>
              <a:rPr lang="en-US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pencil is 10 cm.</a:t>
            </a:r>
            <a:endParaRPr lang="en-US" sz="2800" dirty="0">
              <a:solidFill>
                <a:sysClr val="windowText" lastClr="000000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30" name="Picture 29"/>
          <p:cNvPicPr/>
          <p:nvPr/>
        </p:nvPicPr>
        <p:blipFill rotWithShape="1">
          <a:blip r:embed="rId4"/>
          <a:srcRect t="12480" b="58680"/>
          <a:stretch/>
        </p:blipFill>
        <p:spPr>
          <a:xfrm>
            <a:off x="2599156" y="1707729"/>
            <a:ext cx="3267279" cy="38720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9156" y="2037236"/>
            <a:ext cx="4327816" cy="89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2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793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Eva, Dexter and Rosie are comparing ribbons that they have.</a:t>
            </a:r>
          </a:p>
          <a:p>
            <a:r>
              <a:rPr lang="en-GB" sz="2800" dirty="0">
                <a:latin typeface="Gill Sans MT" panose="020B0502020104020203" pitchFamily="34" charset="0"/>
              </a:rPr>
              <a:t>Unfortunately, Dexter has lost his ribbon.</a:t>
            </a:r>
          </a:p>
          <a:p>
            <a:endParaRPr lang="en-GB" sz="105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He says,</a:t>
            </a:r>
          </a:p>
          <a:p>
            <a:endParaRPr lang="en-GB" sz="28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Eva</a:t>
            </a:r>
            <a:endParaRPr lang="en-GB" sz="2800" dirty="0">
              <a:latin typeface="Gill Sans MT" panose="020B0502020104020203" pitchFamily="34" charset="0"/>
            </a:endParaRPr>
          </a:p>
          <a:p>
            <a:endParaRPr lang="en-GB" sz="36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Rosie</a:t>
            </a:r>
            <a:endParaRPr lang="en-GB" sz="2800" dirty="0">
              <a:latin typeface="Gill Sans MT" panose="020B0502020104020203" pitchFamily="34" charset="0"/>
            </a:endParaRPr>
          </a:p>
          <a:p>
            <a:endParaRPr lang="en-GB" sz="3600" dirty="0">
              <a:latin typeface="Gill Sans MT" panose="020B0502020104020203" pitchFamily="34" charset="0"/>
            </a:endParaRPr>
          </a:p>
          <a:p>
            <a:r>
              <a:rPr lang="en-GB" sz="2800" dirty="0" smtClean="0">
                <a:latin typeface="Gill Sans MT" panose="020B0502020104020203" pitchFamily="34" charset="0"/>
              </a:rPr>
              <a:t>Dexter</a:t>
            </a:r>
          </a:p>
          <a:p>
            <a:endParaRPr lang="en-GB" sz="3600" dirty="0">
              <a:latin typeface="Gill Sans MT" panose="020B0502020104020203" pitchFamily="34" charset="0"/>
            </a:endParaRPr>
          </a:p>
          <a:p>
            <a:r>
              <a:rPr lang="en-GB" sz="2800" dirty="0">
                <a:latin typeface="Gill Sans MT" panose="020B0502020104020203" pitchFamily="34" charset="0"/>
              </a:rPr>
              <a:t>How long could Dexter’s ribbon be?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4460463" y="2122728"/>
            <a:ext cx="4667208" cy="932006"/>
          </a:xfrm>
          <a:prstGeom prst="wedgeRoundRectCallout">
            <a:avLst>
              <a:gd name="adj1" fmla="val -63848"/>
              <a:gd name="adj2" fmla="val 14946"/>
              <a:gd name="adj3" fmla="val 16667"/>
            </a:avLst>
          </a:prstGeom>
          <a:solidFill>
            <a:srgbClr val="00B0F0">
              <a:alpha val="23922"/>
            </a:srgb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ysClr val="windowText" lastClr="000000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My ribbon is shorter than Rosie’s, but longer than Eva’s.</a:t>
            </a:r>
            <a:endParaRPr lang="en-US" sz="2800" dirty="0">
              <a:solidFill>
                <a:sysClr val="windowText" lastClr="000000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891" y="2171257"/>
            <a:ext cx="1279322" cy="88347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672" y="3186499"/>
            <a:ext cx="3751163" cy="77503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3462323" y="3151573"/>
            <a:ext cx="2310833" cy="200779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196" y="2712002"/>
            <a:ext cx="1030910" cy="145657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672" y="4080421"/>
            <a:ext cx="3751163" cy="7750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672" y="5052683"/>
            <a:ext cx="3751163" cy="775033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3465747" y="4046904"/>
            <a:ext cx="3438354" cy="20077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710" y="3777512"/>
            <a:ext cx="977316" cy="138085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195" y="4987219"/>
            <a:ext cx="1198133" cy="82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7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purl.org/dc/terms/"/>
    <ds:schemaRef ds:uri="http://purl.org/dc/dcmitype/"/>
    <ds:schemaRef ds:uri="http://schemas.microsoft.com/office/2006/documentManagement/types"/>
    <ds:schemaRef ds:uri="522d4c35-b548-4432-90ae-af4376e1c4b4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2989</TotalTime>
  <Words>227</Words>
  <Application>Microsoft Office PowerPoint</Application>
  <PresentationFormat>A4 Paper (210x297 mm)</PresentationFormat>
  <Paragraphs>96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Bariol</vt:lpstr>
      <vt:lpstr>Calibri</vt:lpstr>
      <vt:lpstr>Calibri Light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59</cp:revision>
  <dcterms:created xsi:type="dcterms:W3CDTF">2019-02-04T08:17:32Z</dcterms:created>
  <dcterms:modified xsi:type="dcterms:W3CDTF">2019-10-17T07:17:38Z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