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42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  <p:sldId id="434" r:id="rId31"/>
    <p:sldId id="435" r:id="rId32"/>
    <p:sldId id="436" r:id="rId33"/>
    <p:sldId id="437" r:id="rId34"/>
    <p:sldId id="438" r:id="rId35"/>
    <p:sldId id="439" r:id="rId36"/>
    <p:sldId id="440" r:id="rId37"/>
    <p:sldId id="441" r:id="rId38"/>
    <p:sldId id="442" r:id="rId39"/>
    <p:sldId id="443" r:id="rId40"/>
    <p:sldId id="444" r:id="rId4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7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54"/>
      </p:cViewPr>
      <p:guideLst>
        <p:guide orient="horz" pos="2387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tableStyles" Target="tableStyles.xml"/><Relationship Id="rId20" Type="http://schemas.openxmlformats.org/officeDocument/2006/relationships/slide" Target="slides/slide15.xml"/><Relationship Id="rId41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0681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8144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3136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5779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6463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213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4079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4686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869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9026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0217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2427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0341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6711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2792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068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1630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3668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1854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7579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6391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46962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7348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39006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47687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5314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04931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58539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20041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46146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79341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98202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66756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313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5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2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Four Operations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0282" y="6547467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the difference between A and B.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-158116" y="1677425"/>
            <a:ext cx="10365108" cy="1491682"/>
            <a:chOff x="347273" y="3115723"/>
            <a:chExt cx="10130852" cy="145796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4125" y="3115723"/>
              <a:ext cx="9144000" cy="1457969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47273" y="3115723"/>
              <a:ext cx="9144000" cy="1457969"/>
            </a:xfrm>
            <a:prstGeom prst="rect">
              <a:avLst/>
            </a:prstGeom>
          </p:spPr>
        </p:pic>
      </p:grpSp>
      <p:cxnSp>
        <p:nvCxnSpPr>
          <p:cNvPr id="8" name="Straight Arrow Connector 7"/>
          <p:cNvCxnSpPr/>
          <p:nvPr/>
        </p:nvCxnSpPr>
        <p:spPr>
          <a:xfrm>
            <a:off x="2049581" y="1579521"/>
            <a:ext cx="0" cy="60050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803921" y="1083597"/>
            <a:ext cx="491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A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49580" y="2645887"/>
            <a:ext cx="1526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20,000</a:t>
            </a:r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6488231" y="2645887"/>
            <a:ext cx="1526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26,000</a:t>
            </a:r>
            <a:endParaRPr lang="en-GB" sz="2800" dirty="0"/>
          </a:p>
        </p:txBody>
      </p:sp>
      <p:grpSp>
        <p:nvGrpSpPr>
          <p:cNvPr id="12" name="Group 11"/>
          <p:cNvGrpSpPr/>
          <p:nvPr/>
        </p:nvGrpSpPr>
        <p:grpSpPr>
          <a:xfrm>
            <a:off x="-158116" y="3824288"/>
            <a:ext cx="10365108" cy="1491682"/>
            <a:chOff x="347273" y="3115723"/>
            <a:chExt cx="10130852" cy="1457969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4125" y="3115723"/>
              <a:ext cx="9144000" cy="1457969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47273" y="3115723"/>
              <a:ext cx="9144000" cy="1457969"/>
            </a:xfrm>
            <a:prstGeom prst="rect">
              <a:avLst/>
            </a:prstGeom>
          </p:spPr>
        </p:pic>
      </p:grpSp>
      <p:cxnSp>
        <p:nvCxnSpPr>
          <p:cNvPr id="15" name="Straight Arrow Connector 14"/>
          <p:cNvCxnSpPr/>
          <p:nvPr/>
        </p:nvCxnSpPr>
        <p:spPr>
          <a:xfrm>
            <a:off x="7985929" y="3718082"/>
            <a:ext cx="0" cy="60050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37594" y="4792750"/>
            <a:ext cx="1526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32,500</a:t>
            </a:r>
            <a:endParaRPr lang="en-GB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4261301" y="4792750"/>
            <a:ext cx="1526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42,500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7740269" y="3268066"/>
            <a:ext cx="491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B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328730"/>
            <a:ext cx="861107" cy="83989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1237243"/>
            <a:ext cx="861107" cy="83989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2145756"/>
            <a:ext cx="861107" cy="83989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3054269"/>
            <a:ext cx="861107" cy="83989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3962782"/>
            <a:ext cx="861107" cy="83989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4871295"/>
            <a:ext cx="861107" cy="83989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5779807"/>
            <a:ext cx="861107" cy="83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a bar model.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R="143510"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A 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is an odd number which rounds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to  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100,000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to the 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nearest ten thousand. 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It 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has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a 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digit total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of</a:t>
            </a:r>
            <a:r>
              <a:rPr lang="en-US" sz="2800" spc="-4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 </a:t>
            </a:r>
            <a:r>
              <a:rPr lang="en-US" sz="2800" spc="-1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30</a:t>
            </a:r>
          </a:p>
          <a:p>
            <a:pPr marR="143510" lvl="0">
              <a:defRPr/>
            </a:pPr>
            <a:endParaRPr lang="en-US" sz="16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178435"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B 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is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an 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even number which rounds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to  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500,000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to 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nearest hundred  thousand</a:t>
            </a:r>
            <a:r>
              <a:rPr lang="en-US" sz="2800" spc="-5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.</a:t>
            </a:r>
          </a:p>
          <a:p>
            <a:pPr marR="178435" lvl="0">
              <a:defRPr/>
            </a:pPr>
            <a:endParaRPr lang="en-US" sz="1600" spc="-5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It h</a:t>
            </a:r>
            <a:r>
              <a:rPr lang="en-US" sz="2800" spc="-5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as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a 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digit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total 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of</a:t>
            </a:r>
            <a:r>
              <a:rPr lang="en-US" sz="2800" spc="-6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 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10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5080"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A 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and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B are 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multiples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of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5</a:t>
            </a:r>
          </a:p>
          <a:p>
            <a:pPr marR="5080" lvl="0">
              <a:defRPr/>
            </a:pPr>
            <a:endParaRPr lang="en-US" sz="16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5080" lvl="0">
              <a:defRPr/>
            </a:pPr>
            <a:r>
              <a:rPr lang="en-US" sz="2800" spc="-5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What 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are possible values of A and B?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8910537"/>
              </p:ext>
            </p:extLst>
          </p:nvPr>
        </p:nvGraphicFramePr>
        <p:xfrm>
          <a:off x="2305512" y="1408515"/>
          <a:ext cx="5934358" cy="13683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47284">
                  <a:extLst>
                    <a:ext uri="{9D8B030D-6E8A-4147-A177-3AD203B41FA5}">
                      <a16:colId xmlns:a16="http://schemas.microsoft.com/office/drawing/2014/main" val="2980912912"/>
                    </a:ext>
                  </a:extLst>
                </a:gridCol>
                <a:gridCol w="3987074">
                  <a:extLst>
                    <a:ext uri="{9D8B030D-6E8A-4147-A177-3AD203B41FA5}">
                      <a16:colId xmlns:a16="http://schemas.microsoft.com/office/drawing/2014/main" val="2048522998"/>
                    </a:ext>
                  </a:extLst>
                </a:gridCol>
              </a:tblGrid>
              <a:tr h="681631">
                <a:tc>
                  <a:txBody>
                    <a:bodyPr/>
                    <a:lstStyle/>
                    <a:p>
                      <a:pPr algn="ctr"/>
                      <a:r>
                        <a:rPr lang="en-GB" sz="3700" dirty="0" smtClean="0">
                          <a:latin typeface="Gill Sans MT" panose="020B0502020104020203" pitchFamily="34" charset="0"/>
                        </a:rPr>
                        <a:t>A</a:t>
                      </a:r>
                      <a:endParaRPr lang="en-GB" sz="3700" dirty="0">
                        <a:latin typeface="Gill Sans MT" panose="020B0502020104020203" pitchFamily="34" charset="0"/>
                      </a:endParaRPr>
                    </a:p>
                  </a:txBody>
                  <a:tcPr marL="120288" marR="120288" marT="60144" marB="60144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700" dirty="0" smtClean="0">
                          <a:latin typeface="Gill Sans MT" panose="020B0502020104020203" pitchFamily="34" charset="0"/>
                        </a:rPr>
                        <a:t>B</a:t>
                      </a:r>
                      <a:endParaRPr lang="en-GB" sz="3700" dirty="0">
                        <a:latin typeface="Gill Sans MT" panose="020B0502020104020203" pitchFamily="34" charset="0"/>
                      </a:endParaRPr>
                    </a:p>
                  </a:txBody>
                  <a:tcPr marL="120288" marR="120288" marT="60144" marB="60144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20981"/>
                  </a:ext>
                </a:extLst>
              </a:tr>
              <a:tr h="681631">
                <a:tc gridSpan="2">
                  <a:txBody>
                    <a:bodyPr/>
                    <a:lstStyle/>
                    <a:p>
                      <a:pPr algn="ctr"/>
                      <a:r>
                        <a:rPr lang="en-GB" sz="3700" dirty="0" smtClean="0">
                          <a:latin typeface="Gill Sans MT" panose="020B0502020104020203" pitchFamily="34" charset="0"/>
                        </a:rPr>
                        <a:t>631,255</a:t>
                      </a:r>
                      <a:endParaRPr lang="en-GB" sz="3700" dirty="0">
                        <a:latin typeface="Gill Sans MT" panose="020B0502020104020203" pitchFamily="34" charset="0"/>
                      </a:endParaRPr>
                    </a:p>
                  </a:txBody>
                  <a:tcPr marL="120288" marR="120288" marT="60144" marB="60144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174472"/>
                  </a:ext>
                </a:extLst>
              </a:tr>
            </a:tbl>
          </a:graphicData>
        </a:graphic>
      </p:graphicFrame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328730"/>
            <a:ext cx="861107" cy="83989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1237243"/>
            <a:ext cx="861107" cy="83989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2145756"/>
            <a:ext cx="861107" cy="83989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3054269"/>
            <a:ext cx="861107" cy="83989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3962782"/>
            <a:ext cx="861107" cy="83989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4871295"/>
            <a:ext cx="861107" cy="83989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5779807"/>
            <a:ext cx="861107" cy="83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34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60988" y="765475"/>
                <a:ext cx="8056280" cy="37240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True or False?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5,463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5,463</a:t>
                </a: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 can find the answer to 1,100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28 by calculating 1,100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30 and subtracting 2 lots of 1,100</a:t>
                </a: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702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701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988" y="765475"/>
                <a:ext cx="8056280" cy="3724096"/>
              </a:xfrm>
              <a:prstGeom prst="rect">
                <a:avLst/>
              </a:prstGeom>
              <a:blipFill>
                <a:blip r:embed="rId3"/>
                <a:stretch>
                  <a:fillRect l="-2725" t="-2951" b="-37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328730"/>
            <a:ext cx="861107" cy="8398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1237243"/>
            <a:ext cx="861107" cy="8398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2145756"/>
            <a:ext cx="861107" cy="83989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3054269"/>
            <a:ext cx="861107" cy="8398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3962782"/>
            <a:ext cx="861107" cy="8398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4871295"/>
            <a:ext cx="861107" cy="8398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5779807"/>
            <a:ext cx="861107" cy="83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02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2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Place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digits in the boxes to make the largest product.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1" name="Table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82523641"/>
                  </p:ext>
                </p:extLst>
              </p:nvPr>
            </p:nvGraphicFramePr>
            <p:xfrm>
              <a:off x="3031793" y="3407276"/>
              <a:ext cx="4481795" cy="291316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96359">
                      <a:extLst>
                        <a:ext uri="{9D8B030D-6E8A-4147-A177-3AD203B41FA5}">
                          <a16:colId xmlns:a16="http://schemas.microsoft.com/office/drawing/2014/main" val="754627290"/>
                        </a:ext>
                      </a:extLst>
                    </a:gridCol>
                    <a:gridCol w="896359">
                      <a:extLst>
                        <a:ext uri="{9D8B030D-6E8A-4147-A177-3AD203B41FA5}">
                          <a16:colId xmlns:a16="http://schemas.microsoft.com/office/drawing/2014/main" val="1007579830"/>
                        </a:ext>
                      </a:extLst>
                    </a:gridCol>
                    <a:gridCol w="896359">
                      <a:extLst>
                        <a:ext uri="{9D8B030D-6E8A-4147-A177-3AD203B41FA5}">
                          <a16:colId xmlns:a16="http://schemas.microsoft.com/office/drawing/2014/main" val="1280173462"/>
                        </a:ext>
                      </a:extLst>
                    </a:gridCol>
                    <a:gridCol w="896359">
                      <a:extLst>
                        <a:ext uri="{9D8B030D-6E8A-4147-A177-3AD203B41FA5}">
                          <a16:colId xmlns:a16="http://schemas.microsoft.com/office/drawing/2014/main" val="718928527"/>
                        </a:ext>
                      </a:extLst>
                    </a:gridCol>
                    <a:gridCol w="896359">
                      <a:extLst>
                        <a:ext uri="{9D8B030D-6E8A-4147-A177-3AD203B41FA5}">
                          <a16:colId xmlns:a16="http://schemas.microsoft.com/office/drawing/2014/main" val="736161606"/>
                        </a:ext>
                      </a:extLst>
                    </a:gridCol>
                  </a:tblGrid>
                  <a:tr h="971056"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634902531"/>
                      </a:ext>
                    </a:extLst>
                  </a:tr>
                  <a:tr h="97105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90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921747881"/>
                      </a:ext>
                    </a:extLst>
                  </a:tr>
                  <a:tr h="971056"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57588406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1" name="Table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82523641"/>
                  </p:ext>
                </p:extLst>
              </p:nvPr>
            </p:nvGraphicFramePr>
            <p:xfrm>
              <a:off x="3031793" y="3407276"/>
              <a:ext cx="4481795" cy="291316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96359">
                      <a:extLst>
                        <a:ext uri="{9D8B030D-6E8A-4147-A177-3AD203B41FA5}">
                          <a16:colId xmlns:a16="http://schemas.microsoft.com/office/drawing/2014/main" val="754627290"/>
                        </a:ext>
                      </a:extLst>
                    </a:gridCol>
                    <a:gridCol w="896359">
                      <a:extLst>
                        <a:ext uri="{9D8B030D-6E8A-4147-A177-3AD203B41FA5}">
                          <a16:colId xmlns:a16="http://schemas.microsoft.com/office/drawing/2014/main" val="1007579830"/>
                        </a:ext>
                      </a:extLst>
                    </a:gridCol>
                    <a:gridCol w="896359">
                      <a:extLst>
                        <a:ext uri="{9D8B030D-6E8A-4147-A177-3AD203B41FA5}">
                          <a16:colId xmlns:a16="http://schemas.microsoft.com/office/drawing/2014/main" val="1280173462"/>
                        </a:ext>
                      </a:extLst>
                    </a:gridCol>
                    <a:gridCol w="896359">
                      <a:extLst>
                        <a:ext uri="{9D8B030D-6E8A-4147-A177-3AD203B41FA5}">
                          <a16:colId xmlns:a16="http://schemas.microsoft.com/office/drawing/2014/main" val="718928527"/>
                        </a:ext>
                      </a:extLst>
                    </a:gridCol>
                    <a:gridCol w="896359">
                      <a:extLst>
                        <a:ext uri="{9D8B030D-6E8A-4147-A177-3AD203B41FA5}">
                          <a16:colId xmlns:a16="http://schemas.microsoft.com/office/drawing/2014/main" val="736161606"/>
                        </a:ext>
                      </a:extLst>
                    </a:gridCol>
                  </a:tblGrid>
                  <a:tr h="971056"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634902531"/>
                      </a:ext>
                    </a:extLst>
                  </a:tr>
                  <a:tr h="97105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680" t="-101258" r="-402721" b="-10251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921747881"/>
                      </a:ext>
                    </a:extLst>
                  </a:tr>
                  <a:tr h="971056"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9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189729" marR="189729" marT="94865" marB="94865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575884064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7" name="Rectangle 16"/>
          <p:cNvSpPr/>
          <p:nvPr/>
        </p:nvSpPr>
        <p:spPr>
          <a:xfrm>
            <a:off x="6635121" y="4490377"/>
            <a:ext cx="864179" cy="7469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728078" y="4490377"/>
            <a:ext cx="864179" cy="7469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49409" y="3545895"/>
            <a:ext cx="864179" cy="7469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742366" y="3545895"/>
            <a:ext cx="864179" cy="7469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835323" y="3545895"/>
            <a:ext cx="864179" cy="7469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928280" y="3545895"/>
            <a:ext cx="864179" cy="7469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419007" y="966786"/>
            <a:ext cx="752145" cy="821071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313212" y="966786"/>
            <a:ext cx="752145" cy="821071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207417" y="966786"/>
            <a:ext cx="752145" cy="821071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101622" y="966786"/>
            <a:ext cx="752145" cy="821071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995827" y="966786"/>
            <a:ext cx="752145" cy="821071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7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890032" y="966786"/>
            <a:ext cx="752145" cy="821071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8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328730"/>
            <a:ext cx="861107" cy="83989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1237243"/>
            <a:ext cx="861107" cy="83989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2145756"/>
            <a:ext cx="861107" cy="83989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3054269"/>
            <a:ext cx="861107" cy="83989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3962782"/>
            <a:ext cx="861107" cy="83989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4871295"/>
            <a:ext cx="861107" cy="83989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5779807"/>
            <a:ext cx="861107" cy="83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772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the missing digits.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1817430" y="2496210"/>
            <a:ext cx="5752422" cy="1422510"/>
            <a:chOff x="2199567" y="3232925"/>
            <a:chExt cx="5752422" cy="1422510"/>
          </a:xfrm>
        </p:grpSpPr>
        <p:sp>
          <p:nvSpPr>
            <p:cNvPr id="3" name="TextBox 2"/>
            <p:cNvSpPr txBox="1"/>
            <p:nvPr/>
          </p:nvSpPr>
          <p:spPr>
            <a:xfrm>
              <a:off x="4612943" y="3947549"/>
              <a:ext cx="3179929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4000" dirty="0" smtClean="0">
                  <a:latin typeface="Gill Sans MT" panose="020B0502020104020203" pitchFamily="34" charset="0"/>
                </a:rPr>
                <a:t>1    5 9</a:t>
              </a:r>
              <a:endParaRPr lang="en-GB" sz="4000" dirty="0">
                <a:latin typeface="Gill Sans MT" panose="020B0502020104020203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612943" y="3232925"/>
              <a:ext cx="3339046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4000" dirty="0">
                  <a:latin typeface="Gill Sans MT" panose="020B0502020104020203" pitchFamily="34" charset="0"/>
                </a:rPr>
                <a:t>0</a:t>
              </a:r>
              <a:r>
                <a:rPr lang="en-GB" sz="4000" dirty="0" smtClean="0">
                  <a:latin typeface="Gill Sans MT" panose="020B0502020104020203" pitchFamily="34" charset="0"/>
                </a:rPr>
                <a:t> 4 1    r 3</a:t>
              </a:r>
              <a:endParaRPr lang="en-GB" sz="4000" dirty="0">
                <a:latin typeface="Gill Sans MT" panose="020B0502020104020203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199567" y="3947549"/>
              <a:ext cx="1992573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GB" sz="4000" dirty="0" smtClean="0">
                  <a:latin typeface="Gill Sans MT" panose="020B0502020104020203" pitchFamily="34" charset="0"/>
                </a:rPr>
                <a:t>4</a:t>
              </a:r>
              <a:endParaRPr lang="en-GB" sz="4000" dirty="0">
                <a:latin typeface="Gill Sans MT" panose="020B0502020104020203" pitchFamily="34" charset="0"/>
              </a:endParaRP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4424149" y="3947549"/>
              <a:ext cx="2140427" cy="655093"/>
              <a:chOff x="4233080" y="3973945"/>
              <a:chExt cx="2140427" cy="655093"/>
            </a:xfrm>
          </p:grpSpPr>
          <p:cxnSp>
            <p:nvCxnSpPr>
              <p:cNvPr id="13" name="Straight Connector 12"/>
              <p:cNvCxnSpPr/>
              <p:nvPr/>
            </p:nvCxnSpPr>
            <p:spPr>
              <a:xfrm flipV="1">
                <a:off x="4258101" y="3973945"/>
                <a:ext cx="0" cy="655093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4233080" y="3984225"/>
                <a:ext cx="2140427" cy="1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Rectangle 15"/>
            <p:cNvSpPr/>
            <p:nvPr/>
          </p:nvSpPr>
          <p:spPr>
            <a:xfrm>
              <a:off x="5752531" y="3373912"/>
              <a:ext cx="450376" cy="450376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89128" y="4071528"/>
              <a:ext cx="450376" cy="450376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328730"/>
            <a:ext cx="861107" cy="83989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1237243"/>
            <a:ext cx="861107" cy="83989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2145756"/>
            <a:ext cx="861107" cy="83989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3054269"/>
            <a:ext cx="861107" cy="83989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3962782"/>
            <a:ext cx="861107" cy="83989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4871295"/>
            <a:ext cx="861107" cy="83989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5779807"/>
            <a:ext cx="861107" cy="83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19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60988" y="765475"/>
                <a:ext cx="8056280" cy="45243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Here are two calculations.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</a:t>
                </a:r>
                <a:r>
                  <a:rPr lang="en-GB" sz="32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396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11</a:t>
                </a:r>
                <a:endParaRPr lang="en-GB" sz="32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</a:t>
                </a:r>
                <a:r>
                  <a:rPr lang="en-GB" sz="32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B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832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13</a:t>
                </a:r>
                <a:endParaRPr lang="en-GB" sz="32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Find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difference between A and B.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988" y="765475"/>
                <a:ext cx="8056280" cy="4524315"/>
              </a:xfrm>
              <a:prstGeom prst="rect">
                <a:avLst/>
              </a:prstGeom>
              <a:blipFill>
                <a:blip r:embed="rId3"/>
                <a:stretch>
                  <a:fillRect l="-1590" t="-1482" b="-28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3562065" y="1815152"/>
            <a:ext cx="2784143" cy="996286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3562066" y="3168659"/>
            <a:ext cx="2784142" cy="996286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442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Work out the value of C.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(The bar models are not drawn to scale)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7044970"/>
              </p:ext>
            </p:extLst>
          </p:nvPr>
        </p:nvGraphicFramePr>
        <p:xfrm>
          <a:off x="2814193" y="2428669"/>
          <a:ext cx="4804392" cy="601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1464">
                  <a:extLst>
                    <a:ext uri="{9D8B030D-6E8A-4147-A177-3AD203B41FA5}">
                      <a16:colId xmlns:a16="http://schemas.microsoft.com/office/drawing/2014/main" val="1687827647"/>
                    </a:ext>
                  </a:extLst>
                </a:gridCol>
                <a:gridCol w="1601464">
                  <a:extLst>
                    <a:ext uri="{9D8B030D-6E8A-4147-A177-3AD203B41FA5}">
                      <a16:colId xmlns:a16="http://schemas.microsoft.com/office/drawing/2014/main" val="449739319"/>
                    </a:ext>
                  </a:extLst>
                </a:gridCol>
                <a:gridCol w="1601464">
                  <a:extLst>
                    <a:ext uri="{9D8B030D-6E8A-4147-A177-3AD203B41FA5}">
                      <a16:colId xmlns:a16="http://schemas.microsoft.com/office/drawing/2014/main" val="2574945044"/>
                    </a:ext>
                  </a:extLst>
                </a:gridCol>
              </a:tblGrid>
              <a:tr h="60113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A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A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A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00791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339728"/>
              </p:ext>
            </p:extLst>
          </p:nvPr>
        </p:nvGraphicFramePr>
        <p:xfrm>
          <a:off x="2814193" y="3989934"/>
          <a:ext cx="4804392" cy="601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1464">
                  <a:extLst>
                    <a:ext uri="{9D8B030D-6E8A-4147-A177-3AD203B41FA5}">
                      <a16:colId xmlns:a16="http://schemas.microsoft.com/office/drawing/2014/main" val="1687827647"/>
                    </a:ext>
                  </a:extLst>
                </a:gridCol>
                <a:gridCol w="1601464">
                  <a:extLst>
                    <a:ext uri="{9D8B030D-6E8A-4147-A177-3AD203B41FA5}">
                      <a16:colId xmlns:a16="http://schemas.microsoft.com/office/drawing/2014/main" val="449739319"/>
                    </a:ext>
                  </a:extLst>
                </a:gridCol>
                <a:gridCol w="1601464">
                  <a:extLst>
                    <a:ext uri="{9D8B030D-6E8A-4147-A177-3AD203B41FA5}">
                      <a16:colId xmlns:a16="http://schemas.microsoft.com/office/drawing/2014/main" val="2574945044"/>
                    </a:ext>
                  </a:extLst>
                </a:gridCol>
              </a:tblGrid>
              <a:tr h="60113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B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B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B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0079176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2696697"/>
              </p:ext>
            </p:extLst>
          </p:nvPr>
        </p:nvGraphicFramePr>
        <p:xfrm>
          <a:off x="2814193" y="5564844"/>
          <a:ext cx="4804392" cy="601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0878">
                  <a:extLst>
                    <a:ext uri="{9D8B030D-6E8A-4147-A177-3AD203B41FA5}">
                      <a16:colId xmlns:a16="http://schemas.microsoft.com/office/drawing/2014/main" val="1687827647"/>
                    </a:ext>
                  </a:extLst>
                </a:gridCol>
                <a:gridCol w="960879">
                  <a:extLst>
                    <a:ext uri="{9D8B030D-6E8A-4147-A177-3AD203B41FA5}">
                      <a16:colId xmlns:a16="http://schemas.microsoft.com/office/drawing/2014/main" val="987733152"/>
                    </a:ext>
                  </a:extLst>
                </a:gridCol>
                <a:gridCol w="960878">
                  <a:extLst>
                    <a:ext uri="{9D8B030D-6E8A-4147-A177-3AD203B41FA5}">
                      <a16:colId xmlns:a16="http://schemas.microsoft.com/office/drawing/2014/main" val="3883891401"/>
                    </a:ext>
                  </a:extLst>
                </a:gridCol>
                <a:gridCol w="960879">
                  <a:extLst>
                    <a:ext uri="{9D8B030D-6E8A-4147-A177-3AD203B41FA5}">
                      <a16:colId xmlns:a16="http://schemas.microsoft.com/office/drawing/2014/main" val="268562775"/>
                    </a:ext>
                  </a:extLst>
                </a:gridCol>
                <a:gridCol w="960878">
                  <a:extLst>
                    <a:ext uri="{9D8B030D-6E8A-4147-A177-3AD203B41FA5}">
                      <a16:colId xmlns:a16="http://schemas.microsoft.com/office/drawing/2014/main" val="4221538474"/>
                    </a:ext>
                  </a:extLst>
                </a:gridCol>
              </a:tblGrid>
              <a:tr h="60113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C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C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C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C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C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0079176"/>
                  </a:ext>
                </a:extLst>
              </a:tr>
            </a:tbl>
          </a:graphicData>
        </a:graphic>
      </p:graphicFrame>
      <p:cxnSp>
        <p:nvCxnSpPr>
          <p:cNvPr id="10" name="Straight Arrow Connector 9"/>
          <p:cNvCxnSpPr/>
          <p:nvPr/>
        </p:nvCxnSpPr>
        <p:spPr>
          <a:xfrm>
            <a:off x="2814193" y="2238233"/>
            <a:ext cx="4804392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2814193" y="3810004"/>
            <a:ext cx="4804392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793827" y="5379497"/>
            <a:ext cx="4804392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528887" y="1715013"/>
            <a:ext cx="1378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4,950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28887" y="3328150"/>
            <a:ext cx="1378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A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28887" y="4913956"/>
            <a:ext cx="1378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B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328730"/>
            <a:ext cx="861107" cy="83989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1237243"/>
            <a:ext cx="861107" cy="83989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2145756"/>
            <a:ext cx="861107" cy="83989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3054269"/>
            <a:ext cx="861107" cy="83989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3962782"/>
            <a:ext cx="861107" cy="83989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4871295"/>
            <a:ext cx="861107" cy="83989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59" y="5779807"/>
            <a:ext cx="861107" cy="83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337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60988" y="765475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Calculate: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1,248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48</a:t>
                </a: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1,248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24</a:t>
                </a: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1,248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12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did you do each time? </a:t>
                </a: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was your strategy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/>
                </a:r>
                <a:b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</a:b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do you notice? Why?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988" y="765475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75841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sp>
        <p:nvSpPr>
          <p:cNvPr id="4" name="object 10"/>
          <p:cNvSpPr/>
          <p:nvPr/>
        </p:nvSpPr>
        <p:spPr>
          <a:xfrm>
            <a:off x="1883391" y="2574923"/>
            <a:ext cx="1082186" cy="10403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object 34"/>
              <p:cNvSpPr txBox="1"/>
              <p:nvPr/>
            </p:nvSpPr>
            <p:spPr>
              <a:xfrm>
                <a:off x="3887980" y="1380972"/>
                <a:ext cx="3754766" cy="2034741"/>
              </a:xfrm>
              <a:prstGeom prst="wedgeRoundRectCallout">
                <a:avLst>
                  <a:gd name="adj1" fmla="val -69562"/>
                  <a:gd name="adj2" fmla="val 37012"/>
                  <a:gd name="adj3" fmla="val 16667"/>
                </a:avLst>
              </a:prstGeom>
              <a:solidFill>
                <a:schemeClr val="accent1">
                  <a:alpha val="20000"/>
                </a:schemeClr>
              </a:solidFill>
              <a:ln>
                <a:solidFill>
                  <a:schemeClr val="accent1"/>
                </a:solidFill>
              </a:ln>
            </p:spPr>
            <p:txBody>
              <a:bodyPr vert="horz" wrap="square" lIns="0" tIns="12065" rIns="0" bIns="0" rtlCol="0">
                <a:spAutoFit/>
              </a:bodyPr>
              <a:lstStyle/>
              <a:p>
                <a:pPr marL="12700" marR="5080" lvl="0" indent="-635" algn="ctr" defTabSz="457200" rtl="0" eaLnBrk="1" fontAlgn="auto" latinLnBrk="0" hangingPunct="1">
                  <a:lnSpc>
                    <a:spcPct val="105900"/>
                  </a:lnSpc>
                  <a:spcBef>
                    <a:spcPts val="95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To </a:t>
                </a:r>
                <a:r>
                  <a:rPr kumimoji="0" lang="en-GB" sz="2800" b="0" i="0" u="none" strike="noStrike" kern="1200" cap="none" spc="-5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calculate </a:t>
                </a:r>
                <a:r>
                  <a:rPr kumimoji="0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4,320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 </a:t>
                </a:r>
                <a:r>
                  <a:rPr kumimoji="0" sz="2800" b="0" i="0" u="none" strike="noStrike" kern="1200" cap="none" spc="-5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15</a:t>
                </a:r>
                <a:r>
                  <a:rPr lang="en-GB" sz="2800" spc="-6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  <a:r>
                  <a:rPr kumimoji="0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I </a:t>
                </a:r>
                <a:r>
                  <a:rPr kumimoji="0" sz="2800" b="0" i="0" u="none" strike="noStrike" kern="1200" cap="none" spc="-5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will </a:t>
                </a:r>
                <a:r>
                  <a:rPr kumimoji="0" sz="2800" b="0" i="0" u="none" strike="noStrike" kern="1200" cap="none" spc="-5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first divide </a:t>
                </a:r>
                <a:r>
                  <a:rPr kumimoji="0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4,320 by </a:t>
                </a:r>
                <a:r>
                  <a:rPr kumimoji="0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5 </a:t>
                </a:r>
                <a:r>
                  <a:rPr kumimoji="0" sz="2800" b="0" i="0" u="none" strike="noStrike" kern="1200" cap="none" spc="-5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then divide the</a:t>
                </a:r>
                <a:r>
                  <a:rPr kumimoji="0" sz="2800" b="0" i="0" u="none" strike="noStrike" kern="1200" cap="none" spc="-3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 </a:t>
                </a:r>
                <a:r>
                  <a:rPr kumimoji="0" sz="2800" b="0" i="0" u="none" strike="noStrike" kern="1200" cap="none" spc="-5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answer </a:t>
                </a:r>
                <a:r>
                  <a:rPr kumimoji="0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by</a:t>
                </a:r>
                <a:r>
                  <a:rPr kumimoji="0" sz="2800" b="0" i="0" u="none" strike="noStrike" kern="1200" cap="none" spc="-95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 </a:t>
                </a:r>
                <a:r>
                  <a:rPr kumimoji="0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10</a:t>
                </a:r>
              </a:p>
            </p:txBody>
          </p:sp>
        </mc:Choice>
        <mc:Fallback xmlns="">
          <p:sp>
            <p:nvSpPr>
              <p:cNvPr id="7" name="object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7980" y="1380972"/>
                <a:ext cx="3754766" cy="2034741"/>
              </a:xfrm>
              <a:prstGeom prst="wedgeRoundRectCallout">
                <a:avLst>
                  <a:gd name="adj1" fmla="val -69562"/>
                  <a:gd name="adj2" fmla="val 37012"/>
                  <a:gd name="adj3" fmla="val 16667"/>
                </a:avLst>
              </a:prstGeom>
              <a:blipFill>
                <a:blip r:embed="rId4"/>
                <a:stretch>
                  <a:fillRect r="-677" b="-3284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6222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60988" y="765475"/>
                <a:ext cx="8056280" cy="60016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Class 6 are calculating 7,848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24</a:t>
                </a:r>
              </a:p>
              <a:p>
                <a:pPr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children decide which factor pairs to use. Here are some of their suggestions:</a:t>
                </a:r>
              </a:p>
              <a:p>
                <a:pPr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2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and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12					1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and 24</a:t>
                </a: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4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and 6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10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and 14</a:t>
                </a:r>
              </a:p>
              <a:p>
                <a:pPr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will not give them the correct answer? Why?</a:t>
                </a:r>
              </a:p>
              <a:p>
                <a:pPr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the correct factor pairs to calculate the answer.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the answer the same each time?</a:t>
                </a:r>
              </a:p>
              <a:p>
                <a:pPr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factor pair would be the least efficient to use?  Why?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988" y="765475"/>
                <a:ext cx="8056280" cy="6001643"/>
              </a:xfrm>
              <a:prstGeom prst="rect">
                <a:avLst/>
              </a:prstGeom>
              <a:blipFill>
                <a:blip r:embed="rId3"/>
                <a:stretch>
                  <a:fillRect l="-1590" t="-1118" r="-1136" b="-9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1168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60988" y="765475"/>
                <a:ext cx="8056280" cy="55092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R="5080" lvl="0">
                  <a:defRPr/>
                </a:pPr>
                <a:r>
                  <a:rPr lang="en-US" sz="4000" b="1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Odd One Out</a:t>
                </a:r>
              </a:p>
              <a:p>
                <a:pPr marR="5080" lvl="0">
                  <a:defRPr/>
                </a:pPr>
                <a:endParaRPr lang="en-US" sz="2800" spc="-5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R="5080" lvl="0">
                  <a:defRPr/>
                </a:pPr>
                <a:r>
                  <a:rPr lang="en-US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Which is the odd one out?</a:t>
                </a:r>
              </a:p>
              <a:p>
                <a:pPr marR="5080" lvl="0">
                  <a:defRPr/>
                </a:pPr>
                <a:r>
                  <a:rPr lang="en-US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Explain your answer.</a:t>
                </a:r>
              </a:p>
              <a:p>
                <a:pPr marR="5080" lvl="0">
                  <a:defRPr/>
                </a:pPr>
                <a:endParaRPr lang="en-US" sz="2800" spc="-5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R="5080" lvl="0" algn="ctr">
                  <a:defRPr/>
                </a:pPr>
                <a:r>
                  <a:rPr lang="en-US" sz="40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512 </a:t>
                </a:r>
                <a14:m>
                  <m:oMath xmlns:m="http://schemas.openxmlformats.org/officeDocument/2006/math">
                    <m:r>
                      <a:rPr lang="en-US" sz="4000" i="1" spc="-5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Bariol Regular"/>
                      </a:rPr>
                      <m:t>÷</m:t>
                    </m:r>
                  </m:oMath>
                </a14:m>
                <a:r>
                  <a:rPr lang="en-US" sz="40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16</a:t>
                </a:r>
              </a:p>
              <a:p>
                <a:pPr marR="5080" lvl="0" algn="ctr">
                  <a:defRPr/>
                </a:pPr>
                <a:endParaRPr lang="en-US" sz="40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R="5080" lvl="0" algn="ctr">
                  <a:defRPr/>
                </a:pPr>
                <a:r>
                  <a:rPr lang="en-US" sz="40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672 </a:t>
                </a:r>
                <a14:m>
                  <m:oMath xmlns:m="http://schemas.openxmlformats.org/officeDocument/2006/math">
                    <m:r>
                      <a:rPr lang="en-US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Bariol Regular"/>
                      </a:rPr>
                      <m:t>÷</m:t>
                    </m:r>
                  </m:oMath>
                </a14:m>
                <a:r>
                  <a:rPr lang="en-US" sz="40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21</a:t>
                </a:r>
              </a:p>
              <a:p>
                <a:pPr marR="5080" lvl="0" algn="ctr">
                  <a:defRPr/>
                </a:pPr>
                <a:endParaRPr lang="en-US" sz="40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R="5080" lvl="0" algn="ctr">
                  <a:defRPr/>
                </a:pPr>
                <a:r>
                  <a:rPr lang="en-US" sz="40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792 </a:t>
                </a:r>
                <a14:m>
                  <m:oMath xmlns:m="http://schemas.openxmlformats.org/officeDocument/2006/math">
                    <m:r>
                      <a:rPr lang="en-US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Bariol Regular"/>
                      </a:rPr>
                      <m:t>÷</m:t>
                    </m:r>
                  </m:oMath>
                </a14:m>
                <a:r>
                  <a:rPr lang="en-US" sz="40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24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988" y="765475"/>
                <a:ext cx="8056280" cy="5509200"/>
              </a:xfrm>
              <a:prstGeom prst="rect">
                <a:avLst/>
              </a:prstGeom>
              <a:blipFill>
                <a:blip r:embed="rId3"/>
                <a:stretch>
                  <a:fillRect l="-2725" t="-1993" b="-38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1677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60988" y="765475"/>
                <a:ext cx="8056280" cy="17543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Spot the Mistake</a:t>
                </a:r>
              </a:p>
              <a:p>
                <a:pPr lvl="0">
                  <a:defRPr/>
                </a:pPr>
                <a:endParaRPr lang="en-GB" sz="40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855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15 =</a:t>
                </a:r>
                <a:endParaRPr lang="en-US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988" y="765475"/>
                <a:ext cx="8056280" cy="1754326"/>
              </a:xfrm>
              <a:prstGeom prst="rect">
                <a:avLst/>
              </a:prstGeom>
              <a:blipFill>
                <a:blip r:embed="rId3"/>
                <a:stretch>
                  <a:fillRect l="-2725" t="-6272" b="-90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2994433"/>
                  </p:ext>
                </p:extLst>
              </p:nvPr>
            </p:nvGraphicFramePr>
            <p:xfrm>
              <a:off x="3170950" y="2792672"/>
              <a:ext cx="3780000" cy="3240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40000">
                      <a:extLst>
                        <a:ext uri="{9D8B030D-6E8A-4147-A177-3AD203B41FA5}">
                          <a16:colId xmlns:a16="http://schemas.microsoft.com/office/drawing/2014/main" val="2292490659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955605568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803770855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3794441447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3393995977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771460043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3128595845"/>
                        </a:ext>
                      </a:extLst>
                    </a:gridCol>
                  </a:tblGrid>
                  <a:tr h="540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382782100"/>
                      </a:ext>
                    </a:extLst>
                  </a:tr>
                  <a:tr h="540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967171572"/>
                      </a:ext>
                    </a:extLst>
                  </a:tr>
                  <a:tr h="540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599992623"/>
                      </a:ext>
                    </a:extLst>
                  </a:tr>
                  <a:tr h="540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241684497"/>
                      </a:ext>
                    </a:extLst>
                  </a:tr>
                  <a:tr h="540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214152661"/>
                      </a:ext>
                    </a:extLst>
                  </a:tr>
                  <a:tr h="540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93710015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2994433"/>
                  </p:ext>
                </p:extLst>
              </p:nvPr>
            </p:nvGraphicFramePr>
            <p:xfrm>
              <a:off x="3170950" y="2792672"/>
              <a:ext cx="3780000" cy="3240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40000">
                      <a:extLst>
                        <a:ext uri="{9D8B030D-6E8A-4147-A177-3AD203B41FA5}">
                          <a16:colId xmlns:a16="http://schemas.microsoft.com/office/drawing/2014/main" val="2292490659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955605568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803770855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3794441447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3393995977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771460043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3128595845"/>
                        </a:ext>
                      </a:extLst>
                    </a:gridCol>
                  </a:tblGrid>
                  <a:tr h="540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382782100"/>
                      </a:ext>
                    </a:extLst>
                  </a:tr>
                  <a:tr h="540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967171572"/>
                      </a:ext>
                    </a:extLst>
                  </a:tr>
                  <a:tr h="540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02273" t="-208989" r="-506818" b="-3280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599992623"/>
                      </a:ext>
                    </a:extLst>
                  </a:tr>
                  <a:tr h="540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241684497"/>
                      </a:ext>
                    </a:extLst>
                  </a:tr>
                  <a:tr h="540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02273" t="-413636" r="-506818" b="-13068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214152661"/>
                      </a:ext>
                    </a:extLst>
                  </a:tr>
                  <a:tr h="540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6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937100156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625955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60988" y="765475"/>
                <a:ext cx="8056280" cy="48013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calculation is harder?</a:t>
                </a:r>
              </a:p>
              <a:p>
                <a:pPr lvl="0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1,950 </a:t>
                </a:r>
                <a14:m>
                  <m:oMath xmlns:m="http://schemas.openxmlformats.org/officeDocument/2006/math">
                    <m:r>
                      <a:rPr lang="en-GB" sz="5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13</a:t>
                </a:r>
              </a:p>
              <a:p>
                <a:pPr lvl="0" algn="ctr">
                  <a:defRPr/>
                </a:pPr>
                <a:endParaRPr lang="en-GB" sz="5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1,950 </a:t>
                </a:r>
                <a14:m>
                  <m:oMath xmlns:m="http://schemas.openxmlformats.org/officeDocument/2006/math">
                    <m:r>
                      <a:rPr lang="en-GB" sz="5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15</a:t>
                </a:r>
              </a:p>
              <a:p>
                <a:pPr lvl="0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988" y="765475"/>
                <a:ext cx="8056280" cy="4801314"/>
              </a:xfrm>
              <a:prstGeom prst="rect">
                <a:avLst/>
              </a:prstGeom>
              <a:blipFill>
                <a:blip r:embed="rId3"/>
                <a:stretch>
                  <a:fillRect l="-1590" t="-1398" b="-1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6271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60988" y="765475"/>
                <a:ext cx="8056280" cy="274177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12700" lvl="0">
                  <a:spcBef>
                    <a:spcPts val="100"/>
                  </a:spcBef>
                  <a:tabLst>
                    <a:tab pos="240665" algn="l"/>
                    <a:tab pos="241300" algn="l"/>
                  </a:tabLst>
                  <a:defRPr/>
                </a:pPr>
                <a:r>
                  <a:rPr lang="pt-BR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6,120 </a:t>
                </a:r>
                <a14:m>
                  <m:oMath xmlns:m="http://schemas.openxmlformats.org/officeDocument/2006/math">
                    <m:r>
                      <a:rPr lang="pt-BR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÷</m:t>
                    </m:r>
                  </m:oMath>
                </a14:m>
                <a:r>
                  <a:rPr lang="pt-BR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  <a:r>
                  <a:rPr lang="pt-BR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17</a:t>
                </a:r>
                <a:r>
                  <a:rPr lang="pt-BR" sz="2800" spc="-9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pc="-9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=</m:t>
                    </m:r>
                  </m:oMath>
                </a14:m>
                <a:r>
                  <a:rPr lang="pt-BR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360</a:t>
                </a:r>
              </a:p>
              <a:p>
                <a:pPr marL="12700" lvl="0">
                  <a:spcBef>
                    <a:spcPts val="100"/>
                  </a:spcBef>
                  <a:tabLst>
                    <a:tab pos="240665" algn="l"/>
                    <a:tab pos="241300" algn="l"/>
                  </a:tabLst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lvl="0">
                  <a:spcBef>
                    <a:spcPts val="100"/>
                  </a:spcBef>
                  <a:tabLst>
                    <a:tab pos="240665" algn="l"/>
                    <a:tab pos="241300" algn="l"/>
                  </a:tabLs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Explain how to use this fact to find</a:t>
                </a:r>
              </a:p>
              <a:p>
                <a:pPr marL="12700" lvl="0">
                  <a:spcBef>
                    <a:spcPts val="100"/>
                  </a:spcBef>
                  <a:tabLst>
                    <a:tab pos="240665" algn="l"/>
                    <a:tab pos="241300" algn="l"/>
                  </a:tabLst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lvl="0">
                  <a:spcBef>
                    <a:spcPts val="100"/>
                  </a:spcBef>
                  <a:tabLst>
                    <a:tab pos="240665" algn="l"/>
                    <a:tab pos="241300" algn="l"/>
                  </a:tabLst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lvl="0">
                  <a:spcBef>
                    <a:spcPts val="100"/>
                  </a:spcBef>
                  <a:tabLst>
                    <a:tab pos="240665" algn="l"/>
                    <a:tab pos="241300" algn="l"/>
                  </a:tabLst>
                  <a:defRPr/>
                </a:pPr>
                <a:r>
                  <a:rPr lang="pt-BR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6,480 </a:t>
                </a:r>
                <a14:m>
                  <m:oMath xmlns:m="http://schemas.openxmlformats.org/officeDocument/2006/math">
                    <m:r>
                      <a:rPr lang="pt-BR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÷</m:t>
                    </m:r>
                  </m:oMath>
                </a14:m>
                <a:r>
                  <a:rPr lang="pt-BR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  <a:r>
                  <a:rPr lang="pt-BR" sz="2800" spc="-9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spc="-9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           </m:t>
                    </m:r>
                    <m:r>
                      <a:rPr lang="en-GB" sz="2800" i="1" spc="-9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      =</m:t>
                    </m:r>
                  </m:oMath>
                </a14:m>
                <a:r>
                  <a:rPr lang="pt-BR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 360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988" y="765475"/>
                <a:ext cx="8056280" cy="2741776"/>
              </a:xfrm>
              <a:prstGeom prst="rect">
                <a:avLst/>
              </a:prstGeom>
              <a:blipFill>
                <a:blip r:embed="rId3"/>
                <a:stretch>
                  <a:fillRect l="-1438" t="-2450" b="-55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5-Point Star 3"/>
          <p:cNvSpPr/>
          <p:nvPr/>
        </p:nvSpPr>
        <p:spPr>
          <a:xfrm>
            <a:off x="6202374" y="1461011"/>
            <a:ext cx="773428" cy="773428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-Point Star 5"/>
          <p:cNvSpPr/>
          <p:nvPr/>
        </p:nvSpPr>
        <p:spPr>
          <a:xfrm>
            <a:off x="2515682" y="2733823"/>
            <a:ext cx="773428" cy="773428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320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two calculation cards.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thinks there won’t be a remainder for either calculation because 396 and 832 are both multiples of 11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disagrees, she has done the written calculations and says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one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of them has a remainder.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correct? Explain your answer.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le 6"/>
              <p:cNvSpPr/>
              <p:nvPr/>
            </p:nvSpPr>
            <p:spPr>
              <a:xfrm>
                <a:off x="3621861" y="1372941"/>
                <a:ext cx="2832447" cy="688193"/>
              </a:xfrm>
              <a:prstGeom prst="roundRect">
                <a:avLst/>
              </a:prstGeom>
              <a:solidFill>
                <a:schemeClr val="accent4">
                  <a:alpha val="20000"/>
                </a:schemeClr>
              </a:solidFill>
              <a:ln w="285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A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396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11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cs typeface="+mn-cs"/>
                </a:endParaRPr>
              </a:p>
            </p:txBody>
          </p:sp>
        </mc:Choice>
        <mc:Fallback xmlns="">
          <p:sp>
            <p:nvSpPr>
              <p:cNvPr id="7" name="Rounded 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1861" y="1372941"/>
                <a:ext cx="2832447" cy="688193"/>
              </a:xfrm>
              <a:prstGeom prst="roundRect">
                <a:avLst/>
              </a:prstGeom>
              <a:blipFill>
                <a:blip r:embed="rId3"/>
                <a:stretch>
                  <a:fillRect b="-9322"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le 7"/>
              <p:cNvSpPr/>
              <p:nvPr/>
            </p:nvSpPr>
            <p:spPr>
              <a:xfrm>
                <a:off x="3621861" y="2232426"/>
                <a:ext cx="2832447" cy="688193"/>
              </a:xfrm>
              <a:prstGeom prst="roundRect">
                <a:avLst/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B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832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11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cs typeface="+mn-cs"/>
                </a:endParaRPr>
              </a:p>
            </p:txBody>
          </p:sp>
        </mc:Choice>
        <mc:Fallback xmlns="">
          <p:sp>
            <p:nvSpPr>
              <p:cNvPr id="8" name="Rounded 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1861" y="2232426"/>
                <a:ext cx="2832447" cy="688193"/>
              </a:xfrm>
              <a:prstGeom prst="roundRect">
                <a:avLst/>
              </a:prstGeom>
              <a:blipFill>
                <a:blip r:embed="rId4"/>
                <a:stretch>
                  <a:fillRect b="-9322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1838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576 children and 32 adults need transport for a school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trip.  A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coach holds 55 people.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correct? Explain how you know.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spare seats will there be?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3138455" y="1733136"/>
            <a:ext cx="4244987" cy="696164"/>
          </a:xfrm>
          <a:prstGeom prst="wedgeRoundRectCallout">
            <a:avLst>
              <a:gd name="adj1" fmla="val -56276"/>
              <a:gd name="adj2" fmla="val 31548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We need 10 coaches.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3138455" y="2868775"/>
            <a:ext cx="4244987" cy="696164"/>
          </a:xfrm>
          <a:prstGeom prst="wedgeRoundRectCallout">
            <a:avLst>
              <a:gd name="adj1" fmla="val -56276"/>
              <a:gd name="adj2" fmla="val 31548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We need 11 coaches.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3138455" y="3951259"/>
            <a:ext cx="4244987" cy="696164"/>
          </a:xfrm>
          <a:prstGeom prst="wedgeRoundRectCallout">
            <a:avLst>
              <a:gd name="adj1" fmla="val -56276"/>
              <a:gd name="adj2" fmla="val 31548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We need 12 coaches.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1" name="object 17"/>
          <p:cNvSpPr/>
          <p:nvPr/>
        </p:nvSpPr>
        <p:spPr>
          <a:xfrm>
            <a:off x="1818552" y="1956272"/>
            <a:ext cx="733578" cy="6500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bject 19"/>
          <p:cNvSpPr/>
          <p:nvPr/>
        </p:nvSpPr>
        <p:spPr>
          <a:xfrm flipH="1">
            <a:off x="1762927" y="2986902"/>
            <a:ext cx="1009830" cy="7033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bject 21"/>
          <p:cNvSpPr/>
          <p:nvPr/>
        </p:nvSpPr>
        <p:spPr>
          <a:xfrm>
            <a:off x="1714813" y="4065286"/>
            <a:ext cx="1014473" cy="70339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141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Class 6 are calculating three thousand, six hundred and thirty-three divided by twelve.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says that she knows there will be a remainder without calculating.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she correct?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remainder?</a:t>
            </a:r>
          </a:p>
        </p:txBody>
      </p:sp>
    </p:spTree>
    <p:extLst>
      <p:ext uri="{BB962C8B-B14F-4D97-AF65-F5344CB8AC3E}">
        <p14:creationId xmlns:p14="http://schemas.microsoft.com/office/powerpoint/2010/main" val="184250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numbers up to 20 can 4,236 be divided by without having a remainder?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 about all the numbers?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49 pears and 56 oranges.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They need to be put into baskets of pears and baskets of oranges with an equal number of fruit in each basket.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1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correct? Explain how you know.</a:t>
            </a:r>
          </a:p>
        </p:txBody>
      </p:sp>
      <p:sp>
        <p:nvSpPr>
          <p:cNvPr id="4" name="object 7"/>
          <p:cNvSpPr/>
          <p:nvPr/>
        </p:nvSpPr>
        <p:spPr>
          <a:xfrm>
            <a:off x="3350292" y="1176394"/>
            <a:ext cx="1235356" cy="10152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8"/>
          <p:cNvSpPr/>
          <p:nvPr/>
        </p:nvSpPr>
        <p:spPr>
          <a:xfrm>
            <a:off x="5115472" y="1248021"/>
            <a:ext cx="1311678" cy="9353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bject 11"/>
          <p:cNvSpPr/>
          <p:nvPr/>
        </p:nvSpPr>
        <p:spPr>
          <a:xfrm>
            <a:off x="2912247" y="3563127"/>
            <a:ext cx="1093606" cy="86430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bject 13"/>
          <p:cNvSpPr/>
          <p:nvPr/>
        </p:nvSpPr>
        <p:spPr>
          <a:xfrm>
            <a:off x="7374177" y="4933182"/>
            <a:ext cx="1075965" cy="97013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4486930" y="3551247"/>
            <a:ext cx="3604313" cy="1003762"/>
          </a:xfrm>
          <a:prstGeom prst="wedgeRoundRectCallout">
            <a:avLst>
              <a:gd name="adj1" fmla="val -61328"/>
              <a:gd name="adj2" fmla="val 18283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There will be 8 pieces of fruit in each basket.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3350292" y="4911431"/>
            <a:ext cx="3604313" cy="1003762"/>
          </a:xfrm>
          <a:prstGeom prst="wedgeRoundRectCallout">
            <a:avLst>
              <a:gd name="adj1" fmla="val 62078"/>
              <a:gd name="adj2" fmla="val 29167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There will be 7 pieces of fruit in each basket.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612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has two pieces of string.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is 160 cm long and the other is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200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cm long.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cuts them into pieces of equal length.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are the possible lengths the pieces of string could be?</a:t>
            </a:r>
          </a:p>
        </p:txBody>
      </p:sp>
    </p:spTree>
    <p:extLst>
      <p:ext uri="{BB962C8B-B14F-4D97-AF65-F5344CB8AC3E}">
        <p14:creationId xmlns:p14="http://schemas.microsoft.com/office/powerpoint/2010/main" val="426892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has 32 football cards that she is giving away to his friends.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shares them equally between her friends.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friends could Dora have?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74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Work out the headings for the Venn diagram.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Add in one more number to each section.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find a square number that will go in the </a:t>
            </a:r>
            <a:r>
              <a:rPr lang="en-GB" sz="2800" dirty="0">
                <a:latin typeface="Gill Sans MT" panose="020B0502020104020203" pitchFamily="34" charset="0"/>
              </a:rPr>
              <a:t>middle section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of the Venn diagram?</a:t>
            </a:r>
          </a:p>
        </p:txBody>
      </p:sp>
      <p:sp>
        <p:nvSpPr>
          <p:cNvPr id="3" name="Oval 2"/>
          <p:cNvSpPr/>
          <p:nvPr/>
        </p:nvSpPr>
        <p:spPr>
          <a:xfrm>
            <a:off x="2447604" y="1552773"/>
            <a:ext cx="2825087" cy="282508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116703" y="1521229"/>
            <a:ext cx="2825087" cy="282508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852382" y="2224585"/>
            <a:ext cx="64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4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63619" y="3265325"/>
            <a:ext cx="64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28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78549" y="2085805"/>
            <a:ext cx="64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12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21481" y="2665708"/>
            <a:ext cx="64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84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78548" y="3278333"/>
            <a:ext cx="64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48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42870" y="2085805"/>
            <a:ext cx="64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18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63592" y="3023420"/>
            <a:ext cx="64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42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150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is double her sister’s age.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They are both older than 20 but younger than 50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Their ages are both multiples of 7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are their ages?</a:t>
            </a:r>
          </a:p>
        </p:txBody>
      </p:sp>
    </p:spTree>
    <p:extLst>
      <p:ext uri="{BB962C8B-B14F-4D97-AF65-F5344CB8AC3E}">
        <p14:creationId xmlns:p14="http://schemas.microsoft.com/office/powerpoint/2010/main" val="303015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train starts running from Leeds to York at 7am.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last train leaves at midnight.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Platform 1 has a train leaving from it every 12 minutes.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Platform 2 has one leaving from it every 5 minutes.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times in the day would there be a train leaving from both platforms at the same time?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860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clues to work out the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It is greater than 10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It is an odd number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It is not a prime number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It is less than 25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It is a factor of 60</a:t>
            </a:r>
          </a:p>
        </p:txBody>
      </p:sp>
    </p:spTree>
    <p:extLst>
      <p:ext uri="{BB962C8B-B14F-4D97-AF65-F5344CB8AC3E}">
        <p14:creationId xmlns:p14="http://schemas.microsoft.com/office/powerpoint/2010/main" val="341878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Shade in the multiples of 6 on a 100 square.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 about the numbers either side of every multiple of 6?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she correct?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2487702" y="2647665"/>
            <a:ext cx="2784989" cy="2483891"/>
          </a:xfrm>
          <a:prstGeom prst="wedgeRoundRectCallout">
            <a:avLst>
              <a:gd name="adj1" fmla="val -58582"/>
              <a:gd name="adj2" fmla="val 65237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noticed there is always a prime number next to a multiple of 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object 10"/>
          <p:cNvSpPr/>
          <p:nvPr/>
        </p:nvSpPr>
        <p:spPr>
          <a:xfrm>
            <a:off x="856666" y="4790365"/>
            <a:ext cx="1277679" cy="8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3534452"/>
              </p:ext>
            </p:extLst>
          </p:nvPr>
        </p:nvGraphicFramePr>
        <p:xfrm>
          <a:off x="5506161" y="2259356"/>
          <a:ext cx="3960000" cy="396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97838688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1582115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666381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7589154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0532092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46057185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3844077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0875089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75204545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17270308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812901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456378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601291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209032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952147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7554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48833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9017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971039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100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7479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7713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Place 5 odd and 5 even numbers in the table.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507044"/>
              </p:ext>
            </p:extLst>
          </p:nvPr>
        </p:nvGraphicFramePr>
        <p:xfrm>
          <a:off x="2296439" y="1518603"/>
          <a:ext cx="5461176" cy="454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0392">
                  <a:extLst>
                    <a:ext uri="{9D8B030D-6E8A-4147-A177-3AD203B41FA5}">
                      <a16:colId xmlns:a16="http://schemas.microsoft.com/office/drawing/2014/main" val="2844240603"/>
                    </a:ext>
                  </a:extLst>
                </a:gridCol>
                <a:gridCol w="1820392">
                  <a:extLst>
                    <a:ext uri="{9D8B030D-6E8A-4147-A177-3AD203B41FA5}">
                      <a16:colId xmlns:a16="http://schemas.microsoft.com/office/drawing/2014/main" val="4159118122"/>
                    </a:ext>
                  </a:extLst>
                </a:gridCol>
                <a:gridCol w="1820392">
                  <a:extLst>
                    <a:ext uri="{9D8B030D-6E8A-4147-A177-3AD203B41FA5}">
                      <a16:colId xmlns:a16="http://schemas.microsoft.com/office/drawing/2014/main" val="7903257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Not Cubed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Cubed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37207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Over 100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28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28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872499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100 or</a:t>
                      </a:r>
                      <a:r>
                        <a:rPr lang="en-GB" sz="2800" b="1" baseline="0" dirty="0" smtClean="0">
                          <a:latin typeface="Gill Sans MT" panose="020B0502020104020203" pitchFamily="34" charset="0"/>
                        </a:rPr>
                        <a:t> less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28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28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259729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465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says,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agree with Jack?  Explain why you agree or disagree.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65066" y="1347901"/>
            <a:ext cx="4346170" cy="1532334"/>
          </a:xfrm>
          <a:prstGeom prst="wedgeRoundRectCallout">
            <a:avLst>
              <a:gd name="adj1" fmla="val -57656"/>
              <a:gd name="adj2" fmla="val 24222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smallest number that is both a square number and a cube number is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64</a:t>
            </a:r>
            <a:endParaRPr lang="en-GB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081" y="2010264"/>
            <a:ext cx="1467916" cy="1075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83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Shade in all the square numbers on a 100 square.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Now shade in multiples of 4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5924315"/>
              </p:ext>
            </p:extLst>
          </p:nvPr>
        </p:nvGraphicFramePr>
        <p:xfrm>
          <a:off x="5024438" y="2368538"/>
          <a:ext cx="3960000" cy="396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97838688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1582115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666381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7589154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0532092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46057185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3844077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0875089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75204545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17270308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812901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456378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601291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209032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952147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7554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48833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9017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971039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100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7479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6822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Countdown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Children randomly select 6 numbers.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Reveal a target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Children aim to make the target number ensuring they can write it as a single calculation using order of operations.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534771" y="1575098"/>
            <a:ext cx="696036" cy="763074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25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5399" y="1575098"/>
            <a:ext cx="696036" cy="763074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50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63324" y="1575098"/>
            <a:ext cx="696036" cy="763074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75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13952" y="1575098"/>
            <a:ext cx="696036" cy="763074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lIns="36000" rIns="36000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100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69238" y="2539796"/>
            <a:ext cx="696036" cy="763074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19866" y="2539796"/>
            <a:ext cx="696036" cy="763074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2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97791" y="2539796"/>
            <a:ext cx="696036" cy="763074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3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48419" y="2539796"/>
            <a:ext cx="696036" cy="763074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txBody>
          <a:bodyPr wrap="square" lIns="36000" rIns="36000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4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99047" y="2539796"/>
            <a:ext cx="696036" cy="763074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5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49675" y="2539796"/>
            <a:ext cx="696036" cy="763074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6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827600" y="2539796"/>
            <a:ext cx="696036" cy="763074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7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78228" y="2539796"/>
            <a:ext cx="696036" cy="763074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txBody>
          <a:bodyPr wrap="square" lIns="36000" rIns="36000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8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328856" y="2539796"/>
            <a:ext cx="696036" cy="763074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9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079484" y="2539796"/>
            <a:ext cx="696036" cy="763074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txBody>
          <a:bodyPr wrap="square" lIns="36000" rIns="36000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038092" y="4210364"/>
            <a:ext cx="1485544" cy="763074"/>
          </a:xfrm>
          <a:prstGeom prst="roundRect">
            <a:avLst/>
          </a:prstGeom>
          <a:noFill/>
          <a:ln>
            <a:solidFill>
              <a:schemeClr val="accent2"/>
            </a:solidFill>
          </a:ln>
        </p:spPr>
        <p:txBody>
          <a:bodyPr wrap="square" lIns="36000" rIns="36000" rtlCol="0" anchor="ctr">
            <a:noAutofit/>
          </a:bodyPr>
          <a:lstStyle/>
          <a:p>
            <a:pPr algn="ctr"/>
            <a:endParaRPr lang="en-GB" sz="4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50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different number sentences using the digits 3, 4, 5 and 8 before the equals sign that use: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operation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Two operations with no brackets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Two operations with brackets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536830" y="4795969"/>
            <a:ext cx="696036" cy="763074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3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87458" y="4795969"/>
            <a:ext cx="696036" cy="763074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4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065383" y="4795969"/>
            <a:ext cx="696036" cy="763074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5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816011" y="4795969"/>
            <a:ext cx="696036" cy="763074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lIns="36000" rIns="36000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8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677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Class 6 are calculating the total of 3,912 and 3,888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Alex correct? Explain.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3871820" y="2170155"/>
            <a:ext cx="4646380" cy="1235114"/>
          </a:xfrm>
          <a:prstGeom prst="wedgeRoundRectCallout">
            <a:avLst>
              <a:gd name="adj1" fmla="val -56276"/>
              <a:gd name="adj2" fmla="val 31548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We can just double 3,900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object 21"/>
          <p:cNvSpPr/>
          <p:nvPr/>
        </p:nvSpPr>
        <p:spPr>
          <a:xfrm>
            <a:off x="1937716" y="2689896"/>
            <a:ext cx="1435036" cy="995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3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1444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60988" y="765475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2,000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1,287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Here are three different strategies for this subtraction calculation: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Dora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Tommy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Whose method is most efficient?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988" y="765475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r="-1817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ular Callout 5"/>
          <p:cNvSpPr/>
          <p:nvPr/>
        </p:nvSpPr>
        <p:spPr>
          <a:xfrm>
            <a:off x="3731975" y="2319997"/>
            <a:ext cx="5275549" cy="854016"/>
          </a:xfrm>
          <a:prstGeom prst="wedgeRoundRectCallout">
            <a:avLst>
              <a:gd name="adj1" fmla="val -55445"/>
              <a:gd name="adj2" fmla="val 44365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used the column method.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3731975" y="3276997"/>
            <a:ext cx="5275549" cy="1243625"/>
          </a:xfrm>
          <a:prstGeom prst="wedgeRoundRectCallout">
            <a:avLst>
              <a:gd name="adj1" fmla="val -55616"/>
              <a:gd name="adj2" fmla="val 41514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used my number bonds from 87 to 100 then from 1,300 to 2,000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3731975" y="4582023"/>
            <a:ext cx="5275549" cy="1243625"/>
          </a:xfrm>
          <a:prstGeom prst="wedgeRoundRectCallout">
            <a:avLst>
              <a:gd name="adj1" fmla="val -56017"/>
              <a:gd name="adj2" fmla="val 36027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subtracted one from each number and then used the column method.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64359" y="5113853"/>
            <a:ext cx="1051215" cy="767742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008" y="2319997"/>
            <a:ext cx="1067011" cy="15075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47683" y="3789363"/>
            <a:ext cx="1131799" cy="896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919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60988" y="765475"/>
                <a:ext cx="8056280" cy="59400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GB" sz="4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3,565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2,250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5,815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this calculation to decide if the following calculations are true or false.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True or False?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4,565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1,250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5,815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5,815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2,250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3,565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4,815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2,565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2,250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3,595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2,220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5,845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988" y="765475"/>
                <a:ext cx="8056280" cy="5940088"/>
              </a:xfrm>
              <a:prstGeom prst="rect">
                <a:avLst/>
              </a:prstGeom>
              <a:blipFill>
                <a:blip r:embed="rId3"/>
                <a:stretch>
                  <a:fillRect l="-2725" t="-18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9418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60988" y="765475"/>
                <a:ext cx="8056280" cy="35394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calculations will give an answer that is the same as the product of 12 and 8?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988" y="765475"/>
                <a:ext cx="8056280" cy="3539430"/>
              </a:xfrm>
              <a:prstGeom prst="rect">
                <a:avLst/>
              </a:prstGeom>
              <a:blipFill>
                <a:blip r:embed="rId3"/>
                <a:stretch>
                  <a:fillRect l="-1590" t="-1897" b="-396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9780029"/>
              </p:ext>
            </p:extLst>
          </p:nvPr>
        </p:nvGraphicFramePr>
        <p:xfrm>
          <a:off x="848383" y="5470688"/>
          <a:ext cx="3955096" cy="601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8774">
                  <a:extLst>
                    <a:ext uri="{9D8B030D-6E8A-4147-A177-3AD203B41FA5}">
                      <a16:colId xmlns:a16="http://schemas.microsoft.com/office/drawing/2014/main" val="1687827647"/>
                    </a:ext>
                  </a:extLst>
                </a:gridCol>
                <a:gridCol w="988774">
                  <a:extLst>
                    <a:ext uri="{9D8B030D-6E8A-4147-A177-3AD203B41FA5}">
                      <a16:colId xmlns:a16="http://schemas.microsoft.com/office/drawing/2014/main" val="337697550"/>
                    </a:ext>
                  </a:extLst>
                </a:gridCol>
                <a:gridCol w="988774">
                  <a:extLst>
                    <a:ext uri="{9D8B030D-6E8A-4147-A177-3AD203B41FA5}">
                      <a16:colId xmlns:a16="http://schemas.microsoft.com/office/drawing/2014/main" val="3467848247"/>
                    </a:ext>
                  </a:extLst>
                </a:gridCol>
                <a:gridCol w="988774">
                  <a:extLst>
                    <a:ext uri="{9D8B030D-6E8A-4147-A177-3AD203B41FA5}">
                      <a16:colId xmlns:a16="http://schemas.microsoft.com/office/drawing/2014/main" val="3988384610"/>
                    </a:ext>
                  </a:extLst>
                </a:gridCol>
              </a:tblGrid>
              <a:tr h="60113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12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12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12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12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0079176"/>
                  </a:ext>
                </a:extLst>
              </a:tr>
            </a:tbl>
          </a:graphicData>
        </a:graphic>
      </p:graphicFrame>
      <p:cxnSp>
        <p:nvCxnSpPr>
          <p:cNvPr id="7" name="Straight Arrow Connector 6"/>
          <p:cNvCxnSpPr/>
          <p:nvPr/>
        </p:nvCxnSpPr>
        <p:spPr>
          <a:xfrm>
            <a:off x="828017" y="5285341"/>
            <a:ext cx="3975462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085592" y="4816713"/>
                <a:ext cx="13784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Gill Sans MT" panose="020B0502020104020203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4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5592" y="4816713"/>
                <a:ext cx="1378424" cy="523220"/>
              </a:xfrm>
              <a:prstGeom prst="rect">
                <a:avLst/>
              </a:prstGeom>
              <a:blipFill>
                <a:blip r:embed="rId4"/>
                <a:stretch>
                  <a:fillRect l="-1327" t="-11628" r="-1770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118709"/>
              </p:ext>
            </p:extLst>
          </p:nvPr>
        </p:nvGraphicFramePr>
        <p:xfrm>
          <a:off x="5272691" y="5470688"/>
          <a:ext cx="3955096" cy="601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8774">
                  <a:extLst>
                    <a:ext uri="{9D8B030D-6E8A-4147-A177-3AD203B41FA5}">
                      <a16:colId xmlns:a16="http://schemas.microsoft.com/office/drawing/2014/main" val="1687827647"/>
                    </a:ext>
                  </a:extLst>
                </a:gridCol>
                <a:gridCol w="988774">
                  <a:extLst>
                    <a:ext uri="{9D8B030D-6E8A-4147-A177-3AD203B41FA5}">
                      <a16:colId xmlns:a16="http://schemas.microsoft.com/office/drawing/2014/main" val="337697550"/>
                    </a:ext>
                  </a:extLst>
                </a:gridCol>
                <a:gridCol w="988774">
                  <a:extLst>
                    <a:ext uri="{9D8B030D-6E8A-4147-A177-3AD203B41FA5}">
                      <a16:colId xmlns:a16="http://schemas.microsoft.com/office/drawing/2014/main" val="3467848247"/>
                    </a:ext>
                  </a:extLst>
                </a:gridCol>
                <a:gridCol w="988774">
                  <a:extLst>
                    <a:ext uri="{9D8B030D-6E8A-4147-A177-3AD203B41FA5}">
                      <a16:colId xmlns:a16="http://schemas.microsoft.com/office/drawing/2014/main" val="3988384610"/>
                    </a:ext>
                  </a:extLst>
                </a:gridCol>
              </a:tblGrid>
              <a:tr h="60113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12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12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12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12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0079176"/>
                  </a:ext>
                </a:extLst>
              </a:tr>
            </a:tbl>
          </a:graphicData>
        </a:graphic>
      </p:graphicFrame>
      <p:cxnSp>
        <p:nvCxnSpPr>
          <p:cNvPr id="10" name="Straight Arrow Connector 9"/>
          <p:cNvCxnSpPr/>
          <p:nvPr/>
        </p:nvCxnSpPr>
        <p:spPr>
          <a:xfrm>
            <a:off x="5252325" y="5285341"/>
            <a:ext cx="3975462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509900" y="4816713"/>
                <a:ext cx="13784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Gill Sans MT" panose="020B0502020104020203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4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9900" y="4816713"/>
                <a:ext cx="1378424" cy="523220"/>
              </a:xfrm>
              <a:prstGeom prst="rect">
                <a:avLst/>
              </a:prstGeom>
              <a:blipFill>
                <a:blip r:embed="rId5"/>
                <a:stretch>
                  <a:fillRect l="-1770" t="-11628" r="-1327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403466" y="4796588"/>
                <a:ext cx="13784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3466" y="4796588"/>
                <a:ext cx="13784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0512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522d4c35-b548-4432-90ae-af4376e1c4b4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dcmitype/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3057</TotalTime>
  <Words>1473</Words>
  <Application>Microsoft Office PowerPoint</Application>
  <PresentationFormat>A4 Paper (210x297 mm)</PresentationFormat>
  <Paragraphs>659</Paragraphs>
  <Slides>36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45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72</cp:revision>
  <dcterms:created xsi:type="dcterms:W3CDTF">2019-02-04T08:17:32Z</dcterms:created>
  <dcterms:modified xsi:type="dcterms:W3CDTF">2019-09-11T11:43:55Z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